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PAPIQ+MS-UIGothic"/>
      <p:regular r:id="rId18"/>
    </p:embeddedFont>
    <p:embeddedFont>
      <p:font typeface="PNCSVN+SMEDRJ+ArialMT"/>
      <p:regular r:id="rId19"/>
    </p:embeddedFont>
    <p:embeddedFont>
      <p:font typeface="RMRWNW+MIIQJF+MicrosoftYaHei"/>
      <p:regular r:id="rId20"/>
    </p:embeddedFont>
    <p:embeddedFont>
      <p:font typeface="DIEWLM+MIIQJF+MicrosoftYaHei"/>
      <p:regular r:id="rId21"/>
    </p:embeddedFont>
    <p:embeddedFont>
      <p:font typeface="VFATCV+LLGTSA+MicrosoftYaHei-Bold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E25F9-AC4B-4574-B4D6-3B0E8B25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D818F-2BDB-44E2-BA60-8716777E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59FE3-37B9-449C-9AD5-0EA669408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7502A-46BF-4D50-971E-4DB1540CA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06C75-53B5-4A56-8FE3-F8D41DC4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273C2-0903-45E4-9207-7F0AA490B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69B56-24D0-43EB-9E2D-A51746F8C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BF125-CEC0-45A1-A7B1-23A3754E2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9F103-3CC3-44FE-A86F-9E9E0228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3F30E-950D-4F98-9463-77EAEF19F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6D449-C4A4-444B-827A-DB8443385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40105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VPAPIQ+MS-UIGothic"/>
                <a:cs typeface="VPAPIQ+MS-UIGothic"/>
              </a:rPr>
              <a:t>土力学土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压</a:t>
            </a:r>
            <a:r>
              <a:rPr sz="3800" spc="25">
                <a:solidFill>
                  <a:srgbClr val="020000"/>
                </a:solidFill>
                <a:latin typeface="VPAPIQ+MS-UIGothic"/>
                <a:cs typeface="VPAPIQ+MS-UIGothic"/>
              </a:rPr>
              <a:t>力分析</a:t>
            </a:r>
            <a:r>
              <a:rPr sz="3800">
                <a:solidFill>
                  <a:srgbClr val="0200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8515" y="3400726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020000"/>
                </a:solidFill>
                <a:latin typeface="VPAPIQ+MS-UIGothic"/>
                <a:cs typeface="VPAPI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VPAPIQ+MS-UIGothic"/>
                <a:cs typeface="VPAPIQ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2639676" cy="12085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PNCSVN+SMEDRJ+ArialMT"/>
                <a:cs typeface="PNCSVN+SMEDR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力的基本概念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PNCSVN+SMEDRJ+ArialMT"/>
                <a:cs typeface="PNCSVN+SMEDR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静止土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000000"/>
                </a:solidFill>
                <a:latin typeface="VPAPIQ+MS-UIGothic"/>
                <a:cs typeface="VPAPIQ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3030124"/>
            <a:ext cx="2382441" cy="653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PNCSVN+SMEDRJ+ArialMT"/>
                <a:cs typeface="PNCSVN+SMEDR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主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000000"/>
                </a:solidFill>
                <a:latin typeface="VPAPIQ+MS-UIGothic"/>
                <a:cs typeface="VPAPIQ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585749"/>
            <a:ext cx="2382441" cy="653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PNCSVN+SMEDRJ+ArialMT"/>
                <a:cs typeface="PNCSVN+SMEDR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被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000000"/>
                </a:solidFill>
                <a:latin typeface="VPAPIQ+MS-UIGothic"/>
                <a:cs typeface="VPAPIQ+MS-UIGothic"/>
              </a:rPr>
              <a:t>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8380" y="4141374"/>
            <a:ext cx="4074795" cy="12081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PNCSVN+SMEDRJ+ArialMT"/>
                <a:cs typeface="PNCSVN+SMEDR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特殊情况下的土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000000"/>
                </a:solidFill>
                <a:latin typeface="VPAPIQ+MS-UIGothic"/>
                <a:cs typeface="VPAPIQ+MS-UIGothic"/>
              </a:rPr>
              <a:t>算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PNCSVN+SMEDRJ+ArialMT"/>
                <a:cs typeface="PNCSVN+SMEDR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000000"/>
                </a:solidFill>
                <a:latin typeface="VPAPIQ+MS-UIGothic"/>
                <a:cs typeface="VPAPIQ+MS-UIGothic"/>
              </a:rPr>
              <a:t>力的影响因素及防治措施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力的基本概念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力的定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1550">
                <a:solidFill>
                  <a:srgbClr val="262626"/>
                </a:solidFill>
                <a:latin typeface="VPAPIQ+MS-UIGothic"/>
                <a:cs typeface="VPAPIQ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指在土体中，由外力或重力引起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力或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应变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的分布状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262626"/>
                </a:solidFill>
                <a:latin typeface="VPAPIQ+MS-UIGothic"/>
                <a:cs typeface="VPAPIQ+MS-UIGothic"/>
              </a:rPr>
              <a:t>力分析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研究土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力的分布、大小和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方向，以及它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与土体性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界条件和外力之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的关系，来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土体的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定性、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PAPIQ+MS-UIGothic"/>
                <a:cs typeface="VPAPIQ+MS-UIGothic"/>
              </a:rPr>
              <a:t>形和破坏。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力的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生条件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20950" y="278755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挡墙</a:t>
            </a:r>
            <a:r>
              <a:rPr sz="2000" spc="25">
                <a:solidFill>
                  <a:srgbClr val="262626"/>
                </a:solidFill>
                <a:latin typeface="VPAPIQ+MS-UIGothic"/>
                <a:cs typeface="VPAPIQ+MS-UIGothic"/>
              </a:rPr>
              <a:t>的存在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65875" y="278755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VPAPIQ+MS-UIGothic"/>
                <a:cs typeface="VPAPIQ+MS-UIGothic"/>
              </a:rPr>
              <a:t>外力的作用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259059" y="278755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VPAPIQ+MS-UIGothic"/>
                <a:cs typeface="VPAPIQ+MS-UIGothic"/>
              </a:rPr>
              <a:t>土体的性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15820" y="328586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的存在是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生土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的必要条件，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可以是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由建筑物、道路、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梁等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构筑物构成的。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61379" y="3285863"/>
            <a:ext cx="248170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外力可以是重力、地震力、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等，它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上，从而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生土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853930" y="328586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土体的性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如密度、含水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性、剪切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度等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都会影响土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力的大小和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分布。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静止土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静止土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力的概念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36615" y="2971538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静止土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的位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移和外力无关，只与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土体和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前土体的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力状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有关。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91054" y="3142988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静止土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力：当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止不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生任何位移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，作用在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侧压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29165" y="314298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静止土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力的大小等于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后土体自重在水平方向的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分力。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静止土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力的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262626"/>
                </a:solidFill>
                <a:latin typeface="VPAPIQ+MS-UIGothic"/>
                <a:cs typeface="VPAPIQ+MS-UIGothic"/>
              </a:rPr>
              <a:t>算公式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184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静止土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RMRWNW+MIIQJF+MicrosoftYaHei"/>
                <a:cs typeface="RMRWNW+MIIQJF+MicrosoftYaHei"/>
              </a:rPr>
              <a:t>= </a:t>
            </a:r>
            <a:r>
              <a:rPr sz="1500">
                <a:solidFill>
                  <a:srgbClr val="000000"/>
                </a:solidFill>
                <a:latin typeface="DIEWLM+MIIQJF+MicrosoftYaHei"/>
                <a:cs typeface="DIEWLM+MIIQJF+MicrosoftYaHei"/>
              </a:rPr>
              <a:t>ρ(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静止土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度</a:t>
            </a:r>
            <a:r>
              <a:rPr sz="1500">
                <a:solidFill>
                  <a:srgbClr val="000000"/>
                </a:solidFill>
                <a:latin typeface="RMRWNW+MIIQJF+MicrosoftYaHei"/>
                <a:cs typeface="RMRWNW+MIIQJF+MicrosoftYaHei"/>
              </a:rPr>
              <a:t>) ×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高度</a:t>
            </a:r>
            <a:r>
              <a:rPr sz="1500" spc="67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RMRWNW+MIIQJF+MicrosoftYaHei"/>
                <a:cs typeface="RMRWNW+MIIQJF+MicrosoftYaHei"/>
              </a:rPr>
              <a:t>×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墙长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VPAPIQ+MS-UIGothic"/>
                <a:cs typeface="VPAPIQ+MS-UIGothic"/>
              </a:rPr>
              <a:t>静止土</a:t>
            </a:r>
            <a:r>
              <a:rPr sz="2300" spc="23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2300" spc="25">
                <a:solidFill>
                  <a:srgbClr val="262626"/>
                </a:solidFill>
                <a:latin typeface="VPAPIQ+MS-UIGothic"/>
                <a:cs typeface="VPAPIQ+MS-UIGothic"/>
              </a:rPr>
              <a:t>力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强</a:t>
            </a:r>
            <a:r>
              <a:rPr sz="2300">
                <a:solidFill>
                  <a:srgbClr val="262626"/>
                </a:solidFill>
                <a:latin typeface="VPAPIQ+MS-UIGothic"/>
                <a:cs typeface="VPAPIQ+MS-UIGothic"/>
              </a:rPr>
              <a:t>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，静止土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度等于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后土体的主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挡</a:t>
            </a:r>
            <a:r>
              <a:rPr sz="2300" spc="25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墙</a:t>
            </a:r>
            <a:r>
              <a:rPr sz="2300" spc="25">
                <a:solidFill>
                  <a:srgbClr val="262626"/>
                </a:solidFill>
                <a:latin typeface="VPAPIQ+MS-UIGothic"/>
                <a:cs typeface="VPAPIQ+MS-UIGothic"/>
              </a:rPr>
              <a:t>高度和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长</a:t>
            </a:r>
            <a:r>
              <a:rPr sz="2300">
                <a:solidFill>
                  <a:srgbClr val="262626"/>
                </a:solidFill>
                <a:latin typeface="VPAPIQ+MS-UIGothic"/>
                <a:cs typeface="VPAPIQ+MS-UIGothic"/>
              </a:rPr>
              <a:t>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工程情况确定。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静止土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力的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用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FATCV+LLGTSA+MicrosoftYaHei-Bold"/>
                <a:cs typeface="VFATCV+LLGTS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FATCV+LLGTSA+MicrosoftYaHei-Bold"/>
                <a:cs typeface="VFATCV+LLGTS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FATCV+LLGTSA+MicrosoftYaHei-Bold"/>
                <a:cs typeface="VFATCV+LLGTS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挡</a:t>
            </a:r>
            <a:r>
              <a:rPr sz="2000" spc="25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墙设计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VPAPIQ+MS-UIGothic"/>
                <a:cs typeface="VPAPIQ+MS-UIGothic"/>
              </a:rPr>
              <a:t>地基承</a:t>
            </a: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载</a:t>
            </a:r>
            <a:r>
              <a:rPr sz="2000" spc="25">
                <a:solidFill>
                  <a:srgbClr val="262626"/>
                </a:solidFill>
                <a:latin typeface="VPAPIQ+MS-UIGothic"/>
                <a:cs typeface="VPAPIQ+MS-UIGothic"/>
              </a:rPr>
              <a:t>力分析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VPAPIQ+MS-UIGothic"/>
                <a:cs typeface="VPAPIQ+MS-UIGothic"/>
              </a:rPr>
              <a:t>隧道和地下工程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墙设计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中，需要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算作用在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侧压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以确定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定性和安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全性。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在分析地基承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，需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要考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作用在地基上的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估地基的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定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性和安全性。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在隧道和地下工程施工中，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算作用在隧道或地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构物上的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侧压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力，以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确保施工安全。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主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3450">
                <a:solidFill>
                  <a:srgbClr val="000000"/>
                </a:solidFill>
                <a:latin typeface="VPAPIQ+MS-UIGothic"/>
                <a:cs typeface="VPAPIQ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主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力的概念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3894" y="123697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RMRWNW+MIIQJF+MicrosoftYaHei"/>
                <a:cs typeface="RMRWNW+MIIQJF+MicrosoftYaHei"/>
              </a:rPr>
              <a:t>STEP 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13825" y="1810122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力的大小与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的位移量、填土的性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等因素有关。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85945" y="290575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RMRWNW+MIIQJF+MicrosoftYaHei"/>
                <a:cs typeface="RMRWNW+MIIQJF+MicrosoftYaHei"/>
              </a:rPr>
              <a:t>STEP 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04609" y="36884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的位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移方向相反，是土体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施加的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39570" y="447420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RMRWNW+MIIQJF+MicrosoftYaHei"/>
                <a:cs typeface="RMRWNW+MIIQJF+MicrosoftYaHei"/>
              </a:rPr>
              <a:t>STEP 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88054" y="5153397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力：指土体在无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形条件下，水平填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土力在土体内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生的剪切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主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力的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262626"/>
                </a:solidFill>
                <a:latin typeface="VPAPIQ+MS-UIGothic"/>
                <a:cs typeface="VPAPIQ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朗肯主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力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算公式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VFATCV+LLGTSA+MicrosoftYaHei-Bold"/>
                <a:cs typeface="VFATCV+LLGTSA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VFATCV+LLGTSA+MicrosoftYaHei-Bold"/>
                <a:cs typeface="VFATCV+LLGTSA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VFATCV+LLGTSA+MicrosoftYaHei-Bold"/>
                <a:cs typeface="VFATCV+LLGTSA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40275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根据土的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1500">
                <a:solidFill>
                  <a:srgbClr val="000000"/>
                </a:solidFill>
                <a:latin typeface="RMRWNW+MIIQJF+MicrosoftYaHei"/>
                <a:cs typeface="RMRWNW+MIIQJF+MicrosoftYaHei"/>
              </a:rPr>
              <a:t>-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关系，通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得到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算公式。公式适用于无粘性土和粘性土，但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足假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条件。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16039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库仑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主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力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算公式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59256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基于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库仑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分析土体与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的摩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擦力和粘聚力，推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算公式。公式适用于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无粘性土和粘性土。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弹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性理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论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主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土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力</a:t>
            </a:r>
            <a:r>
              <a:rPr sz="1600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262626"/>
                </a:solidFill>
                <a:latin typeface="VPAPIQ+MS-UIGothic"/>
                <a:cs typeface="VPAPIQ+MS-UIGothic"/>
              </a:rPr>
              <a:t>算公式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54823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基于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性理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分析土体的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力</a:t>
            </a:r>
            <a:r>
              <a:rPr sz="1500">
                <a:solidFill>
                  <a:srgbClr val="000000"/>
                </a:solidFill>
                <a:latin typeface="RMRWNW+MIIQJF+MicrosoftYaHei"/>
                <a:cs typeface="RMRWNW+MIIQJF+MicrosoftYaHei"/>
              </a:rPr>
              <a:t>-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关系，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算公式。公式适用于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好的无粘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PAPIQ+MS-UIGothic"/>
                <a:cs typeface="VPAPIQ+MS-UIGothic"/>
              </a:rPr>
              <a:t>性土和粘性土。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https://d.book118.com/556140105132010054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VPAPIQ+MS-UIGothic</vt:lpstr>
      <vt:lpstr>SimSun</vt:lpstr>
      <vt:lpstr>PNCSVN+SMEDRJ+ArialMT</vt:lpstr>
      <vt:lpstr>Times New Roman</vt:lpstr>
      <vt:lpstr>RMRWNW+MIIQJF+MicrosoftYaHei</vt:lpstr>
      <vt:lpstr>DIEWLM+MIIQJF+MicrosoftYaHei</vt:lpstr>
      <vt:lpstr>VFATCV+LLGTSA+MicrosoftYaHei-Bold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2024-09-21T16:36:00.915</cp:lastPrinted>
  <dcterms:created xsi:type="dcterms:W3CDTF">2024-09-21T08:36:00Z</dcterms:created>
  <dcterms:modified xsi:type="dcterms:W3CDTF">2024-09-21T08:36:02Z</dcterms:modified>
</cp:coreProperties>
</file>