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B6A0B0E-987B-4085-A6E9-CFFFE47111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BC19AE-9E30-40B4-B39E-D50E57339B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5EE9D3-650A-4CF6-B59B-41523CA30C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3B9FA4C-F69B-4BB7-9025-69045F3410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B13848-4F85-4844-8018-8A9F21C6329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0E3BF1D-0F7E-4E9A-A124-CD9E4C76405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EBA5A9-A08B-4DC8-9FDD-44749A19C7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9B47E2-73A6-4D43-8D65-8F58CCC42D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BCE90A-7DDC-4ED6-B42F-07FACA3978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C45B0E-D42D-4654-A336-B18D1644E7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19CFAA-EC96-4E1A-9A74-E84E818912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6153213010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高速动车组概论共同体国产动车组(介绍动车组)</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动车组基本概念与原理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国产高速动车组研制历程及成果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高速动车组核心技术解析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高速动车组运行性能评价与优化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高速动车组产业链协同发展策略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未来展望与挑战应对</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动车组基本概念与原理</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动车组定义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动车组，又称“列车组”或“多动力单元列车”，是一种由多个自带动力的车辆和不带动力的车辆组成的列车。它不需要单独的机车来牵引或推送，各个车厢可以共同分担牵引或制动任务。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动车组分类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根据动力配置和运营特点，动车组可分为多种类型，如动力分散型、动力集中型、混合动力型等。其中，动力分散型动车组是目前高速铁路的主要运营车型。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563" r="265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动车组定义及分类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高速度</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高速动车组的设计速度通常在250km/h以上，甚至可达到350km/h或更高。为实现高速度，动车组采用了轻量化设计、流线型外形、高性能牵引系统等先进技术。</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高安全性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高速动车组在制动系统、控制系统、安全防护等方面具有极高的安全性能。例如，采用先进的ATP（列车自动防护）系统，确保列车在高速运行时的安全距离和速度控制。</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高舒适性</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高速动车组在乘坐舒适性方面进行了大量优化，如采用减震降噪技术、宽敞舒适的座椅、先进的空调系统等，为乘客提供优质的旅行体验。</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高速动车组技术特点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国内发展现状</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中国的高速动车组技术经过多年的引进、消化、吸收和再创新，已经实现了从追赶到领跑的跨越式发展。目前，中国已经拥有完全自主知识产权的“复兴号”系列高速动车组，并在多个方面达到世界先进水平。</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12500" b="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国外发展现状</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日本、法国、德国等国家在高速动车组技术方面也具有较高水平。例如，日本的“新干线”系列、法国的TGV系列以及德国的ICE系列都是世界著名的高速动车组品牌。</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发展趋势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未来，随着科技的不断进步和环保要求的提高，高速动车组将朝着更高速度、更低能耗、更环保的方向发展。同时，智能化、自动化技术的应用也将成为高速动车组发展的重要趋势。</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国内外发展现状与趋势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国产高速动车组研制历程及成果</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38" r="2493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背景</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随着国家经济的快速发展和人民生活水平的提高，高速铁路作为现代化交通方式，对于缓解交通压力、提高运输效率具有重要意义。因此，国家决定大力发展高速动车组技术，提升我国轨道交通装备水平。</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目标</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通过自主研发和创新，掌握高速动车组核心技术，打破国外技术垄断，实现高速动车组的国产化、自主化和现代化，推动我国轨道交通装备产业向高端化发展。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研制背景与目标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高速动车组涉及的关键技术包括牵引传动技术、制动技术、车体轻量化技术、减振降噪技术等。这些技术的研发和创新是实现高速动车组高性能、高安全性和高舒适性的关键。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关键技术</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关键技术研发方面，我国科研人员通过自主创新、引进消化吸收再创新等多种方式，不断突破技术瓶颈，取得了一系列重要成果。例如，成功研制出具有自主知识产权的高速动车组牵引传动系统和制动系统，实现了关键技术的国产化。</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研发与创新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关键技术研发与创新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CRH系列</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CRH（China Railway High-speed）系列高速动车组是我国自主研发的代表性产品，包括CRH1、CRH2、CRH3、CRH5等多种型号。这些动车组在速度、安全性、舒适性等方面均达到国际先进水平，广泛应用于我国高速铁路网络。</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复兴号</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复兴号是我国具有完全自主知识产权、达到世界先进水平的高速动车组。其设计寿命长达30年，采用先进的安全保障技术和人性化设计，为乘客提供更加舒适、安全的旅行体验。复兴号的成功研制标志着我国在高速动车组领域实现了从跟跑到领跑的跨越式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代表性产品介绍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高速动车组核心技术解析</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牵引电机</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采用高性能异步电机或永磁同步电机，具有高功率密度、高效率、低噪音等优点。通过先进的矢量控制技术，实现电机的精确控制和高效运行。</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牵引变流器</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将直流电转换为交流电，为牵引电机提供动力。采用先进的PWM控制技术，实现高效能量转换和电机控制。</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牵引控制系统</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采用先进的网络控制技术，实现牵引变流器和牵引电机的协同控制，确保动车组在高速运行时的稳定性和安全性。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牵引传动系统</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空气制动系统</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利用压缩空气作为制动动力源，通过制动缸和制动闸瓦产生制动力，实现动车组的减速和停车。具有制动平稳、可靠性高等优点。</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液压制动系统</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利用液压油作为制动动力源，通过制动钳和制动盘产生制动力。具有制动响应快、制动力大等优点，适用于高速动车组的紧急制动。</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复合制动系统</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将空气制动和液压制动相结合，实现优势互补。在正常制动时采用空气制动，紧急制动时采用液压制动，确保动车组的制动安全和稳定性。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制动系统</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TextBox 8"/>
          <p:cNvSpPr txBox="1"/>
          <p:nvPr/>
        </p:nvSpPr>
        <p:spPr>
          <a:xfrm>
            <a:off x="1011610"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车体结构优化</a:t>
            </a:r>
          </a:p>
        </p:txBody>
      </p:sp>
      <p:sp>
        <p:nvSpPr>
          <p:cNvPr id="9" name="AutoShape 9"/>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817018" y="2619049"/>
            <a:ext cx="2871893" cy="3142827"/>
          </a:xfrm>
          <a:prstGeom prst="roundRect">
            <a:avLst/>
          </a:prstGeom>
          <a:solidFill>
            <a:schemeClr val="accent2">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TextBox 13"/>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采用先进的有限元分析技术，对车体结构进行优化设计，实现轻量化的同时确保车体强度和刚度满足要求。</a:t>
            </a:r>
          </a:p>
        </p:txBody>
      </p:sp>
      <p:sp>
        <p:nvSpPr>
          <p:cNvPr id="14" name="TextBox 14"/>
          <p:cNvSpPr txBox="1"/>
          <p:nvPr/>
        </p:nvSpPr>
        <p:spPr>
          <a:xfrm>
            <a:off x="4999835" y="2980276"/>
            <a:ext cx="2506259" cy="23347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rgbClr val="071D40">
                    <a:alpha val="100000"/>
                  </a:srgbClr>
                </a:solidFill>
                <a:latin typeface="Microsoft Yahei"/>
                <a:ea typeface="Microsoft Yahei"/>
                <a:cs typeface="Microsoft Yahei"/>
              </a:rPr>
              <a:t>选用高强度铝合金、碳纤维等轻质材料，降低车体重量。同时，采用先进的焊接和连接技术，确保车体结构的整体性和稳定性。</a:t>
            </a:r>
          </a:p>
        </p:txBody>
      </p:sp>
      <p:sp>
        <p:nvSpPr>
          <p:cNvPr id="15" name="TextBox 15"/>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将动车组内部的设备进行高度集成化设计，减少设备占用空间和重量。例如，将牵引变流器、辅助电源等设备集成在底架下部的设备舱内，降低车体重心，提高运行稳定性。</a:t>
            </a:r>
          </a:p>
        </p:txBody>
      </p:sp>
      <p:sp>
        <p:nvSpPr>
          <p:cNvPr id="16" name="TextBox 16"/>
          <p:cNvSpPr txBox="1"/>
          <p:nvPr/>
        </p:nvSpPr>
        <p:spPr>
          <a:xfrm>
            <a:off x="4622294"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材料选择</a:t>
            </a:r>
          </a:p>
        </p:txBody>
      </p:sp>
      <p:sp>
        <p:nvSpPr>
          <p:cNvPr id="17" name="TextBox 17"/>
          <p:cNvSpPr txBox="1"/>
          <p:nvPr/>
        </p:nvSpPr>
        <p:spPr>
          <a:xfrm>
            <a:off x="8320534"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设备集成化</a:t>
            </a:r>
          </a:p>
        </p:txBody>
      </p:sp>
      <p:sp>
        <p:nvSpPr>
          <p:cNvPr id="18" name="Freeform 18"/>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轻量化设计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https://d.book118.com/556153213010010042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2024-09-09T06:12:41.926</cp:lastPrinted>
  <dcterms:created xsi:type="dcterms:W3CDTF">2024-09-08T22:12:41Z</dcterms:created>
  <dcterms:modified xsi:type="dcterms:W3CDTF">2024-09-08T22:12:43Z</dcterms:modified>
</cp:coreProperties>
</file>