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8678872-7C23-4848-9533-7F8B2AD988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6AB5F64-2614-4EE0-A5B4-5E592C980F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3538769-12E0-4CBE-B258-ED848082719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610B002-5100-49A2-B4C2-7CD8ECD4F98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5037C00-1AFC-4F43-B722-5B712F3B53E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ED36231-F92A-46E3-B0DD-5DDDFEC47F8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DF35EF8-A88F-4A8A-B74D-00CA59D1912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4A7AA2E-0076-4CFB-9140-AF1A86ECB62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095B390-E003-4BDB-91C3-0B1B46A1F73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C5B622E-6A24-4290-A692-644D2041A20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03BE15D-252C-4C99-816F-53CB352F6FC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56210140214010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99654" y="1906269"/>
            <a:ext cx="5354727"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dk1">
                    <a:alpha val="100000"/>
                  </a:schemeClr>
                </a:solidFill>
                <a:latin typeface="Microsoft Yahei"/>
                <a:ea typeface="Microsoft Yahei"/>
                <a:cs typeface="Microsoft Yahei"/>
              </a:rPr>
              <a:t>心力衰竭的护理饮食</a:t>
            </a:r>
          </a:p>
        </p:txBody>
      </p:sp>
      <p:sp>
        <p:nvSpPr>
          <p:cNvPr id="3" name="TextBox 3"/>
          <p:cNvSpPr txBox="1"/>
          <p:nvPr/>
        </p:nvSpPr>
        <p:spPr>
          <a:xfrm>
            <a:off x="865854" y="4977559"/>
            <a:ext cx="2343302" cy="3974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endParaRPr lang="en-US" sz="2025">
              <a:solidFill>
                <a:srgbClr val="FFFFFF">
                  <a:alpha val="100000"/>
                </a:srgbClr>
              </a:solidFill>
              <a:latin typeface="Microsoft Yahei"/>
              <a:ea typeface="Microsoft Yahei"/>
              <a:cs typeface="Microsoft Yahei"/>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76019" y="182803"/>
            <a:ext cx="2152650" cy="12001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7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871486" y="1338510"/>
            <a:ext cx="4991100" cy="452437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心力衰竭的基本知识</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心力衰竭患者的营养需求</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心力衰竭的饮食护理</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心力衰竭的饮食误区</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心力衰竭的饮食建议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01</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心力衰竭的基本知识</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3341" r="13341"/>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心力衰竭的定义</a:t>
              </a:r>
            </a:p>
          </p:txBody>
        </p:sp>
      </p:grpSp>
      <p:sp>
        <p:nvSpPr>
          <p:cNvPr id="31" name="AutoShape 31"/>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它通常是由于各种心脏疾病（如冠心病、心肌病、心脏瓣膜病等）导致心脏结构和功能受损所引起。</a:t>
            </a:r>
            <a:endParaRPr lang="en-US" sz="1100"/>
          </a:p>
        </p:txBody>
      </p:sp>
      <p:sp>
        <p:nvSpPr>
          <p:cNvPr id="32" name="AutoShape 32"/>
          <p:cNvSpPr/>
          <p:nvPr/>
        </p:nvSpPr>
        <p:spPr>
          <a:xfrm>
            <a:off x="8406414" y="2594489"/>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心力衰竭是指心脏无法充分泵血以满足身体各器官和组织代谢需求的状态。</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心悸</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心慌、心跳加速。</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咳嗽</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干咳或咳出白色泡沫痰。</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乏力</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疲劳、无力、活动耐量下降。</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呼吸困难</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活动后或休息时感到呼吸急促、气短，严重时甚至夜间阵发性呼吸困难。</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水肿</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下肢、腹部、胸腔积液等部位出现水肿，体重增加。</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心力衰竭的症状和体征</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7181" b="27181"/>
          <a:stretch>
            <a:fillRect/>
          </a:stretch>
        </p:blipFill>
        <p:spPr>
          <a:xfrm>
            <a:off x="3909691" y="1250241"/>
            <a:ext cx="7848600" cy="5248276"/>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高血压、冠心病、瓣膜病、心肌病等均可导致心力衰竭。</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心脏泵血功能下降，导致全身组织灌注不足，引起一系列症状和体征。同时，体液潴留和肺循环淤血也是心力衰竭的重要病理生理改变。</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心力衰竭的病因和病理生理</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病理生理</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病因</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02</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心力衰竭患者的营养需求</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心力衰竭患者需要控制热量摄入，以减轻心脏负担。</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根据患者的体重、身高、性别、年龄等因素，计算每日所需的热量摄入量。通常建议热量摄入量较正常减少20-40%。</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688" r="12688"/>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热量需求</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999" r="1699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心力衰竭患者需要适量摄入优质蛋白质，以维持肌肉和器官功能。</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总结词</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选择低脂、低盐、低胆固醇的优质蛋白质来源，如鱼、瘦肉、豆类等。根据病情和医生的建议，适量增加蛋白质摄入量。</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详细描述</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蛋白质需求</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8333" r="8333"/>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心力衰竭患者应控制脂肪和碳水化合物的摄入，以降低血脂和血糖水平。</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选择低脂肪、低糖的食物，如蔬菜、水果、全麦面包等。避免高脂肪、高糖的食物，如油炸食品、甜点等。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脂肪和碳水化合物需求</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4969" r="24969"/>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心力衰竭患者需要补充适量的维生素和矿物质，以维持正常的生理功能。</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选择富含维生素和矿物质的食物，如绿叶蔬菜、坚果、全麦面包等。必要时可遵医嘱补充维生素和矿物质制剂。</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维生素和矿物质需求</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03</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心力衰竭的饮食护理</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控制盐摄入</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控制盐摄入是心力衰竭患者饮食护理的重要环节，有助于减轻水肿、降低心脏负担。</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详细描述</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心力衰竭患者应严格限制盐的摄入，每日摄入量不超过2克。同时，应避免食用高盐食品，如腌制品、咸鱼、咸菜等。</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https://d.book118.com/556210140214010041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60</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2024-09-08T21:15:48.868</cp:lastPrinted>
  <dcterms:created xsi:type="dcterms:W3CDTF">2024-09-08T13:15:48Z</dcterms:created>
  <dcterms:modified xsi:type="dcterms:W3CDTF">2024-09-08T13:15:51Z</dcterms:modified>
</cp:coreProperties>
</file>