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4D8DD3F-F753-4E3C-9DBD-B7DBAA1E469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29" name="PlaceHolder 1"/>
          <p:cNvSpPr>
            <a:spLocks noGrp="1"/>
          </p:cNvSpPr>
          <p:nvPr>
            <p:ph type="sldImg"/>
          </p:nvPr>
        </p:nvSpPr>
        <p:spPr>
          <a:xfrm>
            <a:off x="685800" y="1143000"/>
            <a:ext cx="5486040" cy="3085920"/>
          </a:xfrm>
          <a:prstGeom prst="rect">
            <a:avLst/>
          </a:prstGeom>
          <a:ln w="0">
            <a:noFill/>
          </a:ln>
        </p:spPr>
      </p:sp>
      <p:sp>
        <p:nvSpPr>
          <p:cNvPr id="73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3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2" name="PlaceHolder 1"/>
          <p:cNvSpPr>
            <a:spLocks noGrp="1"/>
          </p:cNvSpPr>
          <p:nvPr>
            <p:ph type="sldImg"/>
          </p:nvPr>
        </p:nvSpPr>
        <p:spPr>
          <a:xfrm>
            <a:off x="685800" y="1143000"/>
            <a:ext cx="5486040" cy="3085920"/>
          </a:xfrm>
          <a:prstGeom prst="rect">
            <a:avLst/>
          </a:prstGeom>
          <a:ln w="0">
            <a:noFill/>
          </a:ln>
        </p:spPr>
      </p:sp>
      <p:sp>
        <p:nvSpPr>
          <p:cNvPr id="73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3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5" name="PlaceHolder 1"/>
          <p:cNvSpPr>
            <a:spLocks noGrp="1"/>
          </p:cNvSpPr>
          <p:nvPr>
            <p:ph type="sldImg"/>
          </p:nvPr>
        </p:nvSpPr>
        <p:spPr>
          <a:xfrm>
            <a:off x="685800" y="1143000"/>
            <a:ext cx="5486040" cy="3085920"/>
          </a:xfrm>
          <a:prstGeom prst="rect">
            <a:avLst/>
          </a:prstGeom>
          <a:ln w="0">
            <a:noFill/>
          </a:ln>
        </p:spPr>
      </p:sp>
      <p:sp>
        <p:nvSpPr>
          <p:cNvPr id="73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3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8" name="PlaceHolder 1"/>
          <p:cNvSpPr>
            <a:spLocks noGrp="1"/>
          </p:cNvSpPr>
          <p:nvPr>
            <p:ph type="sldImg"/>
          </p:nvPr>
        </p:nvSpPr>
        <p:spPr>
          <a:xfrm>
            <a:off x="685800" y="1143000"/>
            <a:ext cx="5486040" cy="3085920"/>
          </a:xfrm>
          <a:prstGeom prst="rect">
            <a:avLst/>
          </a:prstGeom>
          <a:ln w="0">
            <a:noFill/>
          </a:ln>
        </p:spPr>
      </p:sp>
      <p:sp>
        <p:nvSpPr>
          <p:cNvPr id="73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1" name="PlaceHolder 1"/>
          <p:cNvSpPr>
            <a:spLocks noGrp="1"/>
          </p:cNvSpPr>
          <p:nvPr>
            <p:ph type="sldImg"/>
          </p:nvPr>
        </p:nvSpPr>
        <p:spPr>
          <a:xfrm>
            <a:off x="685800" y="1143000"/>
            <a:ext cx="5486040" cy="3085920"/>
          </a:xfrm>
          <a:prstGeom prst="rect">
            <a:avLst/>
          </a:prstGeom>
          <a:ln w="0">
            <a:noFill/>
          </a:ln>
        </p:spPr>
      </p:sp>
      <p:sp>
        <p:nvSpPr>
          <p:cNvPr id="74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4" name="PlaceHolder 1"/>
          <p:cNvSpPr>
            <a:spLocks noGrp="1"/>
          </p:cNvSpPr>
          <p:nvPr>
            <p:ph type="sldImg"/>
          </p:nvPr>
        </p:nvSpPr>
        <p:spPr>
          <a:xfrm>
            <a:off x="685800" y="1143000"/>
            <a:ext cx="5486040" cy="3085920"/>
          </a:xfrm>
          <a:prstGeom prst="rect">
            <a:avLst/>
          </a:prstGeom>
          <a:ln w="0">
            <a:noFill/>
          </a:ln>
        </p:spPr>
      </p:sp>
      <p:sp>
        <p:nvSpPr>
          <p:cNvPr id="74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F93D8D-8379-4612-8CB2-1DDAF649C9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9EF088-4B57-4903-BD9D-1737431F52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3C6686-52F4-4A46-A32E-4976FBCBB6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5A5B5B-E68D-4C38-AC8D-2D3E91E47A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525766-FC61-4D25-A4C4-097EEF8E9B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B21372-2852-4F1C-879B-D169A27F53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6A5EB6-5F61-4D1B-9D8E-2545341218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EE676B-CA96-4008-9EFA-F3FDF8983C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C4864B-D3AF-47D0-9249-E1747637E9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336469-5510-4BC8-B7C3-D440D2AC74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48A614-D33D-4ED4-8804-F94E9384C4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6E546AE-3C2D-4145-B0F5-345CD36C55E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7FA3A21-7C76-448E-A15B-DFC769D711E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7.png" /><Relationship Id="rId4" Type="http://schemas.openxmlformats.org/officeDocument/2006/relationships/image" Target="../media/image8.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7.png" /><Relationship Id="rId4" Type="http://schemas.openxmlformats.org/officeDocument/2006/relationships/image" Target="../media/image8.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21210304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rgbClr val="C00000"/>
                </a:solidFill>
                <a:latin typeface="Arial"/>
                <a:ea typeface="微软雅黑"/>
              </a:rPr>
              <a:t>中风体格检查查房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3494880" y="3492360"/>
            <a:ext cx="767880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AutoShape 2"/>
          <p:cNvSpPr/>
          <p:nvPr/>
        </p:nvSpPr>
        <p:spPr>
          <a:xfrm>
            <a:off x="506520" y="332280"/>
            <a:ext cx="5297760" cy="5297760"/>
          </a:xfrm>
          <a:prstGeom prst="ellipse">
            <a:avLst/>
          </a:prstGeom>
          <a:solidFill>
            <a:srgbClr val="EB554D">
              <a:alpha val="25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1147320" y="973080"/>
            <a:ext cx="4016160" cy="4016160"/>
          </a:xfrm>
          <a:prstGeom prst="ellipse">
            <a:avLst/>
          </a:prstGeom>
          <a:solidFill>
            <a:schemeClr val="accent6">
              <a:lumMod val="75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2058120" y="235908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a:t>
            </a:r>
            <a:r>
              <a:rPr lang="zh-CN" sz="2400" b="1" strike="noStrike" spc="-1">
                <a:solidFill>
                  <a:srgbClr val="EB554D"/>
                </a:solidFill>
                <a:latin typeface="微软雅黑"/>
                <a:ea typeface="微软雅黑"/>
              </a:rPr>
              <a:t>章  简介</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2</a:t>
            </a:r>
            <a:r>
              <a:rPr lang="zh-CN" sz="2400" b="1" strike="noStrike" spc="-1">
                <a:solidFill>
                  <a:srgbClr val="EB554D"/>
                </a:solidFill>
                <a:latin typeface="微软雅黑"/>
                <a:ea typeface="微软雅黑"/>
              </a:rPr>
              <a:t>章  中风体格检查</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3</a:t>
            </a:r>
            <a:r>
              <a:rPr lang="zh-CN" sz="2400" b="1" strike="noStrike" spc="-1">
                <a:solidFill>
                  <a:srgbClr val="EB554D"/>
                </a:solidFill>
                <a:latin typeface="微软雅黑"/>
                <a:ea typeface="微软雅黑"/>
              </a:rPr>
              <a:t>章  中风体格检查的意义</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4</a:t>
            </a:r>
            <a:r>
              <a:rPr lang="zh-CN" sz="2400" b="1" strike="noStrike" spc="-1">
                <a:solidFill>
                  <a:srgbClr val="EB554D"/>
                </a:solidFill>
                <a:latin typeface="微软雅黑"/>
                <a:ea typeface="微软雅黑"/>
              </a:rPr>
              <a:t>章  中风体格检查的注意事项</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5</a:t>
            </a:r>
            <a:r>
              <a:rPr lang="zh-CN" sz="2400" b="1" strike="noStrike" spc="-1">
                <a:solidFill>
                  <a:srgbClr val="EB554D"/>
                </a:solidFill>
                <a:latin typeface="微软雅黑"/>
                <a:ea typeface="微软雅黑"/>
              </a:rPr>
              <a:t>章  中风体格检查的挑战与解决方案</a:t>
            </a:r>
            <a:endParaRPr lang="en-US" sz="2400" b="0" strike="noStrike" spc="-1">
              <a:solidFill>
                <a:srgbClr val="000000"/>
              </a:solidFill>
              <a:latin typeface="Arial"/>
            </a:endParaRPr>
          </a:p>
          <a:p>
            <a:pPr defTabSz="914400">
              <a:lnSpc>
                <a:spcPct val="100000"/>
              </a:lnSpc>
            </a:pPr>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6</a:t>
            </a:r>
            <a:r>
              <a:rPr lang="zh-CN" sz="2400" b="1" strike="noStrike" spc="-1">
                <a:solidFill>
                  <a:srgbClr val="EB554D"/>
                </a:solidFill>
                <a:latin typeface="微软雅黑"/>
                <a:ea typeface="微软雅黑"/>
              </a:rPr>
              <a:t>章  总结</a:t>
            </a:r>
            <a:endParaRPr lang="en-US" sz="2400" b="0" strike="noStrike" spc="-1">
              <a:solidFill>
                <a:srgbClr val="000000"/>
              </a:solidFill>
              <a:latin typeface="Arial"/>
            </a:endParaRPr>
          </a:p>
        </p:txBody>
      </p:sp>
      <p:sp>
        <p:nvSpPr>
          <p:cNvPr id="79" name="TextBox 5"/>
          <p:cNvSpPr/>
          <p:nvPr/>
        </p:nvSpPr>
        <p:spPr>
          <a:xfrm>
            <a:off x="1511640" y="15256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01</a:t>
            </a:r>
            <a:endParaRPr lang="en-US" sz="3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1</a:t>
            </a:r>
            <a:r>
              <a:rPr lang="zh-CN" sz="4000" b="1" strike="noStrike" spc="299">
                <a:solidFill>
                  <a:srgbClr val="EB554D"/>
                </a:solidFill>
                <a:latin typeface="Arial"/>
                <a:ea typeface="微软雅黑"/>
              </a:rPr>
              <a:t>章 简介</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中风体格检查查房</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中风（脑卒中）是一种突发的脑血管急性病变，它可以导致严重的脑部损伤。中风体格检查查房是医生通过观察患者的体征和行为来评估中风患者的病情和康复情况。</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6"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7"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8"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9"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0"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1"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3"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4"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5"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6"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7"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8"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9"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0"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1"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2"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3"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4"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AutoShape 2"/>
          <p:cNvSpPr/>
          <p:nvPr/>
        </p:nvSpPr>
        <p:spPr>
          <a:xfrm>
            <a:off x="905436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27" name="AutoShape 2"/>
          <p:cNvSpPr/>
          <p:nvPr/>
        </p:nvSpPr>
        <p:spPr>
          <a:xfrm>
            <a:off x="631188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28" name="AutoShape 2"/>
          <p:cNvSpPr/>
          <p:nvPr/>
        </p:nvSpPr>
        <p:spPr>
          <a:xfrm>
            <a:off x="356940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29" name="AutoShape 2"/>
          <p:cNvSpPr/>
          <p:nvPr/>
        </p:nvSpPr>
        <p:spPr>
          <a:xfrm>
            <a:off x="729720" y="2164680"/>
            <a:ext cx="2388600" cy="285156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130"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言语困难</a:t>
            </a:r>
            <a:endParaRPr lang="en-US" sz="2000" b="0" strike="noStrike" spc="-1">
              <a:solidFill>
                <a:srgbClr val="000000"/>
              </a:solidFill>
              <a:latin typeface="Arial"/>
            </a:endParaRPr>
          </a:p>
        </p:txBody>
      </p:sp>
      <p:sp>
        <p:nvSpPr>
          <p:cNvPr id="132"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说话含糊不清</a:t>
            </a:r>
            <a:endParaRPr lang="en-US" sz="1600" b="0" strike="noStrike" spc="-1">
              <a:solidFill>
                <a:srgbClr val="000000"/>
              </a:solidFill>
              <a:latin typeface="Arial"/>
            </a:endParaRPr>
          </a:p>
        </p:txBody>
      </p:sp>
      <p:sp>
        <p:nvSpPr>
          <p:cNvPr id="133"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肢体无力</a:t>
            </a:r>
            <a:endParaRPr lang="en-US" sz="2000" b="0" strike="noStrike" spc="-1">
              <a:solidFill>
                <a:srgbClr val="000000"/>
              </a:solidFill>
              <a:latin typeface="Arial"/>
            </a:endParaRPr>
          </a:p>
        </p:txBody>
      </p:sp>
      <p:sp>
        <p:nvSpPr>
          <p:cNvPr id="135"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一侧肢体无力</a:t>
            </a:r>
            <a:endParaRPr lang="en-US" sz="1600" b="0" strike="noStrike" spc="-1">
              <a:solidFill>
                <a:srgbClr val="000000"/>
              </a:solidFill>
              <a:latin typeface="Arial"/>
            </a:endParaRPr>
          </a:p>
        </p:txBody>
      </p:sp>
      <p:sp>
        <p:nvSpPr>
          <p:cNvPr id="136"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视力障碍</a:t>
            </a:r>
            <a:endParaRPr lang="en-US" sz="2000" b="0" strike="noStrike" spc="-1">
              <a:solidFill>
                <a:srgbClr val="000000"/>
              </a:solidFill>
              <a:latin typeface="Arial"/>
            </a:endParaRPr>
          </a:p>
        </p:txBody>
      </p:sp>
      <p:sp>
        <p:nvSpPr>
          <p:cNvPr id="138"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视野模糊或丧失视力</a:t>
            </a:r>
            <a:endParaRPr lang="en-US" sz="1600" b="0" strike="noStrike" spc="-1">
              <a:solidFill>
                <a:srgbClr val="000000"/>
              </a:solidFill>
              <a:latin typeface="Arial"/>
            </a:endParaRPr>
          </a:p>
        </p:txBody>
      </p:sp>
      <p:sp>
        <p:nvSpPr>
          <p:cNvPr id="13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中风的临床表现</a:t>
            </a:r>
            <a:endParaRPr lang="en-US" sz="3000" b="0" strike="noStrike" spc="-1">
              <a:solidFill>
                <a:schemeClr val="dk1"/>
              </a:solidFill>
              <a:latin typeface="Arial"/>
            </a:endParaRPr>
          </a:p>
        </p:txBody>
      </p:sp>
      <p:sp>
        <p:nvSpPr>
          <p:cNvPr id="140"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面瘫</a:t>
            </a:r>
            <a:endParaRPr lang="en-US" sz="2000" b="0" strike="noStrike" spc="-1">
              <a:solidFill>
                <a:srgbClr val="000000"/>
              </a:solidFill>
              <a:latin typeface="Arial"/>
            </a:endParaRPr>
          </a:p>
        </p:txBody>
      </p:sp>
      <p:sp>
        <p:nvSpPr>
          <p:cNvPr id="142"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一侧面部无法动弹</a:t>
            </a:r>
            <a:endParaRPr lang="en-US" sz="1600" b="0" strike="noStrike" spc="-1">
              <a:solidFill>
                <a:srgbClr val="000000"/>
              </a:solidFill>
              <a:latin typeface="Arial"/>
            </a:endParaRPr>
          </a:p>
        </p:txBody>
      </p:sp>
      <p:grpSp>
        <p:nvGrpSpPr>
          <p:cNvPr id="143" name="Group 15"/>
          <p:cNvGrpSpPr/>
          <p:nvPr/>
        </p:nvGrpSpPr>
        <p:grpSpPr>
          <a:xfrm>
            <a:off x="435960" y="378720"/>
            <a:ext cx="515160" cy="439560"/>
            <a:chOff x="435960" y="378720"/>
            <a:chExt cx="515160" cy="439560"/>
          </a:xfrm>
        </p:grpSpPr>
        <p:sp>
          <p:nvSpPr>
            <p:cNvPr id="144"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5"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6"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7"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8"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9"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0"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1"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2"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3"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54"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5"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6"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7"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8"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59"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60"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1"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62"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63"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64" name="Picture 5" descr="C:/Users/Administrator/Desktop/ppt模板/图片素材/插画/巴扎嘿素材 (2).jpg巴扎嘿素材 (2)"/>
          <p:cNvPicPr/>
          <p:nvPr/>
        </p:nvPicPr>
        <p:blipFill>
          <a:blip r:embed="rId2"/>
          <a:srcRect t="25611" b="25611"/>
          <a:stretch>
            <a:fillRect/>
          </a:stretch>
        </p:blipFill>
        <p:spPr>
          <a:xfrm>
            <a:off x="681840" y="4838760"/>
            <a:ext cx="2495160" cy="1217520"/>
          </a:xfrm>
          <a:prstGeom prst="rect">
            <a:avLst/>
          </a:prstGeom>
          <a:ln w="0">
            <a:noFill/>
          </a:ln>
        </p:spPr>
      </p:pic>
      <p:pic>
        <p:nvPicPr>
          <p:cNvPr id="165" name="Picture 5" descr="C:/Users/Administrator/Desktop/ppt模板/图片素材/插画/巴扎嘿素材 (3).jpg巴扎嘿素材 (3)"/>
          <p:cNvPicPr/>
          <p:nvPr/>
        </p:nvPicPr>
        <p:blipFill>
          <a:blip r:embed="rId3"/>
          <a:srcRect t="25278" b="25278"/>
          <a:stretch>
            <a:fillRect/>
          </a:stretch>
        </p:blipFill>
        <p:spPr>
          <a:xfrm>
            <a:off x="3541320" y="4838760"/>
            <a:ext cx="2461680" cy="1217520"/>
          </a:xfrm>
          <a:prstGeom prst="rect">
            <a:avLst/>
          </a:prstGeom>
          <a:ln w="0">
            <a:noFill/>
          </a:ln>
        </p:spPr>
      </p:pic>
      <p:pic>
        <p:nvPicPr>
          <p:cNvPr id="166"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167"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8"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中风的临床表现</a:t>
            </a:r>
            <a:endParaRPr lang="en-US" sz="3000" b="0" strike="noStrike" spc="-1">
              <a:solidFill>
                <a:schemeClr val="dk1"/>
              </a:solidFill>
              <a:latin typeface="Arial"/>
            </a:endParaRPr>
          </a:p>
        </p:txBody>
      </p:sp>
      <p:sp>
        <p:nvSpPr>
          <p:cNvPr id="169"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中风患者可能会表现出感觉障碍、平衡障碍等症状。及时发现并进行体格检查是重要的，以便评估病情并采取有效的治疗措施。</a:t>
            </a:r>
            <a:endParaRPr lang="en-US" sz="1800" b="0" strike="noStrike" spc="-1">
              <a:solidFill>
                <a:srgbClr val="000000"/>
              </a:solidFill>
              <a:latin typeface="Arial"/>
            </a:endParaRPr>
          </a:p>
        </p:txBody>
      </p:sp>
      <p:grpSp>
        <p:nvGrpSpPr>
          <p:cNvPr id="170" name="Group 15"/>
          <p:cNvGrpSpPr/>
          <p:nvPr/>
        </p:nvGrpSpPr>
        <p:grpSpPr>
          <a:xfrm>
            <a:off x="435960" y="378720"/>
            <a:ext cx="515160" cy="439560"/>
            <a:chOff x="435960" y="378720"/>
            <a:chExt cx="515160" cy="439560"/>
          </a:xfrm>
        </p:grpSpPr>
        <p:sp>
          <p:nvSpPr>
            <p:cNvPr id="171" name="AutoShape 16"/>
            <p:cNvSpPr/>
            <p:nvPr/>
          </p:nvSpPr>
          <p:spPr>
            <a:xfrm>
              <a:off x="435960" y="37872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2" name="AutoShape 17"/>
            <p:cNvSpPr/>
            <p:nvPr/>
          </p:nvSpPr>
          <p:spPr>
            <a:xfrm>
              <a:off x="555840" y="38520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3" name="AutoShape 18"/>
            <p:cNvSpPr/>
            <p:nvPr/>
          </p:nvSpPr>
          <p:spPr>
            <a:xfrm>
              <a:off x="669960" y="38700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4" name="AutoShape 19"/>
            <p:cNvSpPr/>
            <p:nvPr/>
          </p:nvSpPr>
          <p:spPr>
            <a:xfrm>
              <a:off x="780840" y="39600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5" name="AutoShape 20"/>
            <p:cNvSpPr/>
            <p:nvPr/>
          </p:nvSpPr>
          <p:spPr>
            <a:xfrm>
              <a:off x="885960" y="39204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6" name="AutoShape 21"/>
            <p:cNvSpPr/>
            <p:nvPr/>
          </p:nvSpPr>
          <p:spPr>
            <a:xfrm>
              <a:off x="435960" y="49644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7" name="AutoShape 22"/>
            <p:cNvSpPr/>
            <p:nvPr/>
          </p:nvSpPr>
          <p:spPr>
            <a:xfrm>
              <a:off x="555840" y="50328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8" name="AutoShape 23"/>
            <p:cNvSpPr/>
            <p:nvPr/>
          </p:nvSpPr>
          <p:spPr>
            <a:xfrm>
              <a:off x="669960" y="50472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9" name="AutoShape 24"/>
            <p:cNvSpPr/>
            <p:nvPr/>
          </p:nvSpPr>
          <p:spPr>
            <a:xfrm>
              <a:off x="780840" y="51372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0" name="AutoShape 25"/>
            <p:cNvSpPr/>
            <p:nvPr/>
          </p:nvSpPr>
          <p:spPr>
            <a:xfrm>
              <a:off x="885960" y="50976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1" name="AutoShape 26"/>
            <p:cNvSpPr/>
            <p:nvPr/>
          </p:nvSpPr>
          <p:spPr>
            <a:xfrm>
              <a:off x="435960" y="61452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2" name="AutoShape 27"/>
            <p:cNvSpPr/>
            <p:nvPr/>
          </p:nvSpPr>
          <p:spPr>
            <a:xfrm>
              <a:off x="555840" y="62100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3" name="AutoShape 28"/>
            <p:cNvSpPr/>
            <p:nvPr/>
          </p:nvSpPr>
          <p:spPr>
            <a:xfrm>
              <a:off x="669960" y="62280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4" name="AutoShape 29"/>
            <p:cNvSpPr/>
            <p:nvPr/>
          </p:nvSpPr>
          <p:spPr>
            <a:xfrm>
              <a:off x="780840" y="63144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5" name="AutoShape 30"/>
            <p:cNvSpPr/>
            <p:nvPr/>
          </p:nvSpPr>
          <p:spPr>
            <a:xfrm>
              <a:off x="885960" y="62748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6" name="AutoShape 31"/>
            <p:cNvSpPr/>
            <p:nvPr/>
          </p:nvSpPr>
          <p:spPr>
            <a:xfrm>
              <a:off x="435960" y="73224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7" name="AutoShape 32"/>
            <p:cNvSpPr/>
            <p:nvPr/>
          </p:nvSpPr>
          <p:spPr>
            <a:xfrm>
              <a:off x="555840" y="73872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8" name="AutoShape 33"/>
            <p:cNvSpPr/>
            <p:nvPr/>
          </p:nvSpPr>
          <p:spPr>
            <a:xfrm>
              <a:off x="669960" y="74052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9" name="AutoShape 34"/>
            <p:cNvSpPr/>
            <p:nvPr/>
          </p:nvSpPr>
          <p:spPr>
            <a:xfrm>
              <a:off x="780840" y="74952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0" name="AutoShape 35"/>
            <p:cNvSpPr/>
            <p:nvPr/>
          </p:nvSpPr>
          <p:spPr>
            <a:xfrm>
              <a:off x="885960" y="74520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91"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2"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3"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4"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5"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6"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7"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8"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9"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02</a:t>
            </a:r>
            <a:endParaRPr lang="en-US" sz="3600" b="0" strike="noStrike" spc="148">
              <a:solidFill>
                <a:schemeClr val="dk1">
                  <a:lumMod val="65000"/>
                  <a:lumOff val="35000"/>
                </a:schemeClr>
              </a:solidFill>
              <a:latin typeface="Arial"/>
            </a:endParaRPr>
          </a:p>
        </p:txBody>
      </p:sp>
      <p:sp>
        <p:nvSpPr>
          <p:cNvPr id="200"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2</a:t>
            </a:r>
            <a:r>
              <a:rPr lang="zh-CN" sz="4000" b="1" strike="noStrike" spc="299">
                <a:solidFill>
                  <a:srgbClr val="EB554D"/>
                </a:solidFill>
                <a:latin typeface="Arial"/>
                <a:ea typeface="微软雅黑"/>
              </a:rPr>
              <a:t>章 中风体格检查</a:t>
            </a:r>
            <a:endParaRPr lang="en-US" sz="4000" b="0" strike="noStrike" spc="-1">
              <a:solidFill>
                <a:schemeClr val="dk1"/>
              </a:solidFill>
              <a:latin typeface="Arial"/>
            </a:endParaRPr>
          </a:p>
        </p:txBody>
      </p:sp>
      <p:sp>
        <p:nvSpPr>
          <p:cNvPr id="2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2" name="AutoShape 2"/>
          <p:cNvSpPr/>
          <p:nvPr/>
        </p:nvSpPr>
        <p:spPr>
          <a:xfrm>
            <a:off x="905436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03" name="AutoShape 2"/>
          <p:cNvSpPr/>
          <p:nvPr/>
        </p:nvSpPr>
        <p:spPr>
          <a:xfrm>
            <a:off x="631188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04" name="AutoShape 2"/>
          <p:cNvSpPr/>
          <p:nvPr/>
        </p:nvSpPr>
        <p:spPr>
          <a:xfrm>
            <a:off x="356940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05" name="AutoShape 2"/>
          <p:cNvSpPr/>
          <p:nvPr/>
        </p:nvSpPr>
        <p:spPr>
          <a:xfrm>
            <a:off x="729720" y="2164680"/>
            <a:ext cx="2388600" cy="285156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206"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心率检查</a:t>
            </a:r>
            <a:endParaRPr lang="en-US" sz="2000" b="0" strike="noStrike" spc="-1">
              <a:solidFill>
                <a:srgbClr val="000000"/>
              </a:solidFill>
              <a:latin typeface="Arial"/>
            </a:endParaRPr>
          </a:p>
        </p:txBody>
      </p:sp>
      <p:sp>
        <p:nvSpPr>
          <p:cNvPr id="208"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记录患者的心率</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观察心律是否正常</a:t>
            </a:r>
            <a:endParaRPr lang="en-US" sz="1600" b="0" strike="noStrike" spc="-1">
              <a:solidFill>
                <a:srgbClr val="000000"/>
              </a:solidFill>
              <a:latin typeface="Arial"/>
            </a:endParaRPr>
          </a:p>
        </p:txBody>
      </p:sp>
      <p:sp>
        <p:nvSpPr>
          <p:cNvPr id="209"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颈动脉听诊</a:t>
            </a:r>
            <a:endParaRPr lang="en-US" sz="2000" b="0" strike="noStrike" spc="-1">
              <a:solidFill>
                <a:srgbClr val="000000"/>
              </a:solidFill>
              <a:latin typeface="Arial"/>
            </a:endParaRPr>
          </a:p>
        </p:txBody>
      </p:sp>
      <p:sp>
        <p:nvSpPr>
          <p:cNvPr id="211"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检查颈动脉是否有异常听诊结果</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评估颈动脉血流情况</a:t>
            </a:r>
            <a:endParaRPr lang="en-US" sz="1600" b="0" strike="noStrike" spc="-1">
              <a:solidFill>
                <a:srgbClr val="000000"/>
              </a:solidFill>
              <a:latin typeface="Arial"/>
            </a:endParaRPr>
          </a:p>
        </p:txBody>
      </p:sp>
      <p:sp>
        <p:nvSpPr>
          <p:cNvPr id="212"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3"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EB554D"/>
                </a:solidFill>
                <a:latin typeface="微软雅黑"/>
                <a:ea typeface="微软雅黑"/>
              </a:rPr>
              <a:t> </a:t>
            </a:r>
            <a:endParaRPr lang="en-US" sz="2000" b="0" strike="noStrike" spc="-1">
              <a:solidFill>
                <a:srgbClr val="000000"/>
              </a:solidFill>
              <a:latin typeface="Arial"/>
            </a:endParaRPr>
          </a:p>
        </p:txBody>
      </p:sp>
      <p:sp>
        <p:nvSpPr>
          <p:cNvPr id="214"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1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循环系统检查</a:t>
            </a:r>
            <a:endParaRPr lang="en-US" sz="3000" b="0" strike="noStrike" spc="-1">
              <a:solidFill>
                <a:schemeClr val="dk1"/>
              </a:solidFill>
              <a:latin typeface="Arial"/>
            </a:endParaRPr>
          </a:p>
        </p:txBody>
      </p:sp>
      <p:sp>
        <p:nvSpPr>
          <p:cNvPr id="216"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血压检查</a:t>
            </a:r>
            <a:endParaRPr lang="en-US" sz="2000" b="0" strike="noStrike" spc="-1">
              <a:solidFill>
                <a:srgbClr val="000000"/>
              </a:solidFill>
              <a:latin typeface="Arial"/>
            </a:endParaRPr>
          </a:p>
        </p:txBody>
      </p:sp>
      <p:sp>
        <p:nvSpPr>
          <p:cNvPr id="218"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测量患者的血压值</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评估心血管情况</a:t>
            </a:r>
            <a:endParaRPr lang="en-US" sz="1600" b="0" strike="noStrike" spc="-1">
              <a:solidFill>
                <a:srgbClr val="000000"/>
              </a:solidFill>
              <a:latin typeface="Arial"/>
            </a:endParaRPr>
          </a:p>
        </p:txBody>
      </p:sp>
      <p:grpSp>
        <p:nvGrpSpPr>
          <p:cNvPr id="219" name="Group 15"/>
          <p:cNvGrpSpPr/>
          <p:nvPr/>
        </p:nvGrpSpPr>
        <p:grpSpPr>
          <a:xfrm>
            <a:off x="435960" y="378720"/>
            <a:ext cx="515160" cy="439560"/>
            <a:chOff x="435960" y="378720"/>
            <a:chExt cx="515160" cy="439560"/>
          </a:xfrm>
        </p:grpSpPr>
        <p:sp>
          <p:nvSpPr>
            <p:cNvPr id="220"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1"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2"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3"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4"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5"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6"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7"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8"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9"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0"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1"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2"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3"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4"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5"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6"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7"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8"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9"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40" name="Picture 5" descr="C:/Users/Administrator/Desktop/ppt模板/图片素材/插画/巴扎嘿素材 (2).jpg巴扎嘿素材 (2)"/>
          <p:cNvPicPr/>
          <p:nvPr/>
        </p:nvPicPr>
        <p:blipFill>
          <a:blip r:embed="rId2"/>
          <a:srcRect t="25611" b="25611"/>
          <a:stretch>
            <a:fillRect/>
          </a:stretch>
        </p:blipFill>
        <p:spPr>
          <a:xfrm>
            <a:off x="681840" y="4838760"/>
            <a:ext cx="2495160" cy="1217520"/>
          </a:xfrm>
          <a:prstGeom prst="rect">
            <a:avLst/>
          </a:prstGeom>
          <a:ln w="0">
            <a:noFill/>
          </a:ln>
        </p:spPr>
      </p:pic>
      <p:pic>
        <p:nvPicPr>
          <p:cNvPr id="241" name="Picture 5" descr="C:/Users/Administrator/Desktop/ppt模板/图片素材/插画/巴扎嘿素材 (3).jpg巴扎嘿素材 (3)"/>
          <p:cNvPicPr/>
          <p:nvPr/>
        </p:nvPicPr>
        <p:blipFill>
          <a:blip r:embed="rId3"/>
          <a:srcRect t="25278" b="25278"/>
          <a:stretch>
            <a:fillRect/>
          </a:stretch>
        </p:blipFill>
        <p:spPr>
          <a:xfrm>
            <a:off x="3541320" y="4838760"/>
            <a:ext cx="2461680" cy="1217520"/>
          </a:xfrm>
          <a:prstGeom prst="rect">
            <a:avLst/>
          </a:prstGeom>
          <a:ln w="0">
            <a:noFill/>
          </a:ln>
        </p:spPr>
      </p:pic>
      <p:pic>
        <p:nvPicPr>
          <p:cNvPr id="242"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243"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4"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5"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46"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47"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8"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49"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0"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51"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平衡系统检查</a:t>
            </a:r>
            <a:endParaRPr lang="en-US" sz="3600" b="0" strike="noStrike" spc="-1">
              <a:solidFill>
                <a:srgbClr val="000000"/>
              </a:solidFill>
              <a:latin typeface="Arial"/>
            </a:endParaRPr>
          </a:p>
        </p:txBody>
      </p:sp>
      <p:sp>
        <p:nvSpPr>
          <p:cNvPr id="25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中风患者的平衡系统检查是评估患者的平衡功能的重要方法，包括不同的测试项目，如站立平衡、行走平衡和头部姿势试验等。通过这些检查，医生可以判断患者的平衡能力是否受损，为后续治疗提供重要参考。</a:t>
            </a:r>
            <a:endParaRPr lang="en-US" sz="1800" b="0" strike="noStrike" spc="-1">
              <a:solidFill>
                <a:srgbClr val="000000"/>
              </a:solidFill>
              <a:latin typeface="Arial"/>
            </a:endParaRPr>
          </a:p>
        </p:txBody>
      </p:sp>
      <p:sp>
        <p:nvSpPr>
          <p:cNvPr id="2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56" name="Group 15"/>
          <p:cNvGrpSpPr/>
          <p:nvPr/>
        </p:nvGrpSpPr>
        <p:grpSpPr>
          <a:xfrm>
            <a:off x="431640" y="396000"/>
            <a:ext cx="514800" cy="439200"/>
            <a:chOff x="431640" y="396000"/>
            <a:chExt cx="514800" cy="439200"/>
          </a:xfrm>
        </p:grpSpPr>
        <p:sp>
          <p:nvSpPr>
            <p:cNvPr id="257"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8"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9"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0"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1"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2"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3"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4"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5"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6"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7"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8"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9"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0"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1"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72"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3"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4"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5"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6"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7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8"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结尾</a:t>
            </a:r>
            <a:endParaRPr lang="en-US" sz="3000" b="0" strike="noStrike" spc="-1">
              <a:solidFill>
                <a:schemeClr val="dk1"/>
              </a:solidFill>
              <a:latin typeface="Arial"/>
            </a:endParaRPr>
          </a:p>
        </p:txBody>
      </p:sp>
      <p:sp>
        <p:nvSpPr>
          <p:cNvPr id="279"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中风体格检查查房是中风患者康复过程中的重要环节，通过对神经、循环、感觉和平衡系统的详细检查，可以全面评估患者的病情，制定更合理的治疗方案，提高治疗效果。医护人员在执行体格检查时应严格按照操作规范，及时记录检查结果，以便及时调整治疗方案。</a:t>
            </a:r>
            <a:endParaRPr lang="en-US" sz="1800" b="0" strike="noStrike" spc="-1">
              <a:solidFill>
                <a:srgbClr val="000000"/>
              </a:solidFill>
              <a:latin typeface="Arial"/>
            </a:endParaRPr>
          </a:p>
        </p:txBody>
      </p:sp>
      <p:grpSp>
        <p:nvGrpSpPr>
          <p:cNvPr id="280" name="Group 15"/>
          <p:cNvGrpSpPr/>
          <p:nvPr/>
        </p:nvGrpSpPr>
        <p:grpSpPr>
          <a:xfrm>
            <a:off x="435960" y="378720"/>
            <a:ext cx="515160" cy="439560"/>
            <a:chOff x="435960" y="378720"/>
            <a:chExt cx="515160" cy="439560"/>
          </a:xfrm>
        </p:grpSpPr>
        <p:sp>
          <p:nvSpPr>
            <p:cNvPr id="281" name="AutoShape 16"/>
            <p:cNvSpPr/>
            <p:nvPr/>
          </p:nvSpPr>
          <p:spPr>
            <a:xfrm>
              <a:off x="435960" y="37872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2" name="AutoShape 17"/>
            <p:cNvSpPr/>
            <p:nvPr/>
          </p:nvSpPr>
          <p:spPr>
            <a:xfrm>
              <a:off x="555840" y="38520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3" name="AutoShape 18"/>
            <p:cNvSpPr/>
            <p:nvPr/>
          </p:nvSpPr>
          <p:spPr>
            <a:xfrm>
              <a:off x="669960" y="38700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4" name="AutoShape 19"/>
            <p:cNvSpPr/>
            <p:nvPr/>
          </p:nvSpPr>
          <p:spPr>
            <a:xfrm>
              <a:off x="780840" y="39600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5" name="AutoShape 20"/>
            <p:cNvSpPr/>
            <p:nvPr/>
          </p:nvSpPr>
          <p:spPr>
            <a:xfrm>
              <a:off x="885960" y="39204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6" name="AutoShape 21"/>
            <p:cNvSpPr/>
            <p:nvPr/>
          </p:nvSpPr>
          <p:spPr>
            <a:xfrm>
              <a:off x="435960" y="49644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7" name="AutoShape 22"/>
            <p:cNvSpPr/>
            <p:nvPr/>
          </p:nvSpPr>
          <p:spPr>
            <a:xfrm>
              <a:off x="555840" y="50328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8" name="AutoShape 23"/>
            <p:cNvSpPr/>
            <p:nvPr/>
          </p:nvSpPr>
          <p:spPr>
            <a:xfrm>
              <a:off x="669960" y="50472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9" name="AutoShape 24"/>
            <p:cNvSpPr/>
            <p:nvPr/>
          </p:nvSpPr>
          <p:spPr>
            <a:xfrm>
              <a:off x="780840" y="51372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0" name="AutoShape 25"/>
            <p:cNvSpPr/>
            <p:nvPr/>
          </p:nvSpPr>
          <p:spPr>
            <a:xfrm>
              <a:off x="885960" y="50976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1" name="AutoShape 26"/>
            <p:cNvSpPr/>
            <p:nvPr/>
          </p:nvSpPr>
          <p:spPr>
            <a:xfrm>
              <a:off x="435960" y="61452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2" name="AutoShape 27"/>
            <p:cNvSpPr/>
            <p:nvPr/>
          </p:nvSpPr>
          <p:spPr>
            <a:xfrm>
              <a:off x="555840" y="62100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3" name="AutoShape 28"/>
            <p:cNvSpPr/>
            <p:nvPr/>
          </p:nvSpPr>
          <p:spPr>
            <a:xfrm>
              <a:off x="669960" y="62280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4" name="AutoShape 29"/>
            <p:cNvSpPr/>
            <p:nvPr/>
          </p:nvSpPr>
          <p:spPr>
            <a:xfrm>
              <a:off x="780840" y="63144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5" name="AutoShape 30"/>
            <p:cNvSpPr/>
            <p:nvPr/>
          </p:nvSpPr>
          <p:spPr>
            <a:xfrm>
              <a:off x="885960" y="62748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6" name="AutoShape 31"/>
            <p:cNvSpPr/>
            <p:nvPr/>
          </p:nvSpPr>
          <p:spPr>
            <a:xfrm>
              <a:off x="435960" y="73224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7" name="AutoShape 32"/>
            <p:cNvSpPr/>
            <p:nvPr/>
          </p:nvSpPr>
          <p:spPr>
            <a:xfrm>
              <a:off x="555840" y="73872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8" name="AutoShape 33"/>
            <p:cNvSpPr/>
            <p:nvPr/>
          </p:nvSpPr>
          <p:spPr>
            <a:xfrm>
              <a:off x="669960" y="74052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9" name="AutoShape 34"/>
            <p:cNvSpPr/>
            <p:nvPr/>
          </p:nvSpPr>
          <p:spPr>
            <a:xfrm>
              <a:off x="780840" y="74952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0" name="AutoShape 35"/>
            <p:cNvSpPr/>
            <p:nvPr/>
          </p:nvSpPr>
          <p:spPr>
            <a:xfrm>
              <a:off x="885960" y="74520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01"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2"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3"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4"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5"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6"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7"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8"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9"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03</a:t>
            </a:r>
            <a:endParaRPr lang="en-US" sz="3600" b="0" strike="noStrike" spc="148">
              <a:solidFill>
                <a:schemeClr val="dk1">
                  <a:lumMod val="65000"/>
                  <a:lumOff val="35000"/>
                </a:schemeClr>
              </a:solidFill>
              <a:latin typeface="Arial"/>
            </a:endParaRPr>
          </a:p>
        </p:txBody>
      </p:sp>
      <p:sp>
        <p:nvSpPr>
          <p:cNvPr id="310"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3</a:t>
            </a:r>
            <a:r>
              <a:rPr lang="zh-CN" sz="4000" b="1" strike="noStrike" spc="299">
                <a:solidFill>
                  <a:srgbClr val="EB554D"/>
                </a:solidFill>
                <a:latin typeface="Arial"/>
                <a:ea typeface="微软雅黑"/>
              </a:rPr>
              <a:t>章 中风体格检查的意义</a:t>
            </a:r>
            <a:endParaRPr lang="en-US" sz="4000" b="0" strike="noStrike" spc="-1">
              <a:solidFill>
                <a:schemeClr val="dk1"/>
              </a:solidFill>
              <a:latin typeface="Arial"/>
            </a:endParaRPr>
          </a:p>
        </p:txBody>
      </p:sp>
      <p:sp>
        <p:nvSpPr>
          <p:cNvPr id="31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2"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3"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14"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15"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6"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7"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8"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19"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早期干预</a:t>
            </a:r>
            <a:endParaRPr lang="en-US" sz="3600" b="0" strike="noStrike" spc="-1">
              <a:solidFill>
                <a:srgbClr val="000000"/>
              </a:solidFill>
              <a:latin typeface="Arial"/>
            </a:endParaRPr>
          </a:p>
        </p:txBody>
      </p:sp>
      <p:sp>
        <p:nvSpPr>
          <p:cNvPr id="32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中风体格检查可以帮助医生及时评估患者的病情严重程度，采取及时的治疗和干预措施，提高患者的康复率。这对于患者的生存和康复都至关重要，在中风的治疗过程中起到了关键作用。</a:t>
            </a:r>
            <a:endParaRPr lang="en-US" sz="1800" b="0" strike="noStrike" spc="-1">
              <a:solidFill>
                <a:srgbClr val="000000"/>
              </a:solidFill>
              <a:latin typeface="Arial"/>
            </a:endParaRPr>
          </a:p>
        </p:txBody>
      </p:sp>
      <p:sp>
        <p:nvSpPr>
          <p:cNvPr id="3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24" name="Group 15"/>
          <p:cNvGrpSpPr/>
          <p:nvPr/>
        </p:nvGrpSpPr>
        <p:grpSpPr>
          <a:xfrm>
            <a:off x="431640" y="396000"/>
            <a:ext cx="514800" cy="439200"/>
            <a:chOff x="431640" y="396000"/>
            <a:chExt cx="514800" cy="439200"/>
          </a:xfrm>
        </p:grpSpPr>
        <p:sp>
          <p:nvSpPr>
            <p:cNvPr id="325"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6"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7"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8"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9"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0"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1"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2"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3"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4"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5"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6"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7"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8"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9"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40"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1"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2"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3"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4"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4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6" name="AutoShape 2"/>
          <p:cNvSpPr/>
          <p:nvPr/>
        </p:nvSpPr>
        <p:spPr>
          <a:xfrm>
            <a:off x="59292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7" name="AutoShape 3"/>
          <p:cNvSpPr/>
          <p:nvPr/>
        </p:nvSpPr>
        <p:spPr>
          <a:xfrm>
            <a:off x="436788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8" name="AutoShape 4"/>
          <p:cNvSpPr/>
          <p:nvPr/>
        </p:nvSpPr>
        <p:spPr>
          <a:xfrm>
            <a:off x="813384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9" name="AutoShape 5"/>
          <p:cNvSpPr/>
          <p:nvPr/>
        </p:nvSpPr>
        <p:spPr>
          <a:xfrm rot="18900000" flipH="1" flipV="1">
            <a:off x="527472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0" name="AutoShape 8"/>
          <p:cNvSpPr/>
          <p:nvPr/>
        </p:nvSpPr>
        <p:spPr>
          <a:xfrm>
            <a:off x="581832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51" name="AutoShape 9"/>
          <p:cNvSpPr/>
          <p:nvPr/>
        </p:nvSpPr>
        <p:spPr>
          <a:xfrm rot="18900000" flipH="1" flipV="1">
            <a:off x="149976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2" name="AutoShape 12"/>
          <p:cNvSpPr/>
          <p:nvPr/>
        </p:nvSpPr>
        <p:spPr>
          <a:xfrm>
            <a:off x="204336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53" name="AutoShape 13"/>
          <p:cNvSpPr/>
          <p:nvPr/>
        </p:nvSpPr>
        <p:spPr>
          <a:xfrm rot="18900000" flipH="1" flipV="1">
            <a:off x="904032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4" name="AutoShape 16"/>
          <p:cNvSpPr/>
          <p:nvPr/>
        </p:nvSpPr>
        <p:spPr>
          <a:xfrm>
            <a:off x="958392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55"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56"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57"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58"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9"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调整治疗方案</a:t>
            </a:r>
            <a:endParaRPr lang="en-US" sz="2000" b="0" strike="noStrike" spc="-1">
              <a:solidFill>
                <a:srgbClr val="000000"/>
              </a:solidFill>
              <a:latin typeface="Arial"/>
            </a:endParaRPr>
          </a:p>
        </p:txBody>
      </p:sp>
      <p:sp>
        <p:nvSpPr>
          <p:cNvPr id="360"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根据康复效果调整治疗方案</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及时进行干预和调整</a:t>
            </a:r>
            <a:endParaRPr lang="en-US" sz="1600" b="0" strike="noStrike" spc="-1">
              <a:solidFill>
                <a:srgbClr val="000000"/>
              </a:solidFill>
              <a:latin typeface="Arial"/>
            </a:endParaRPr>
          </a:p>
        </p:txBody>
      </p:sp>
      <p:sp>
        <p:nvSpPr>
          <p:cNvPr id="361"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2"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指导康复训练</a:t>
            </a:r>
            <a:endParaRPr lang="en-US" sz="2000" b="0" strike="noStrike" spc="-1">
              <a:solidFill>
                <a:srgbClr val="000000"/>
              </a:solidFill>
              <a:latin typeface="Arial"/>
            </a:endParaRPr>
          </a:p>
        </p:txBody>
      </p:sp>
      <p:sp>
        <p:nvSpPr>
          <p:cNvPr id="363"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制定个性化康复计划</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指导患者进行康复训练</a:t>
            </a:r>
            <a:endParaRPr lang="en-US" sz="1600" b="0" strike="noStrike" spc="-1">
              <a:solidFill>
                <a:srgbClr val="000000"/>
              </a:solidFill>
              <a:latin typeface="Arial"/>
            </a:endParaRPr>
          </a:p>
        </p:txBody>
      </p:sp>
      <p:sp>
        <p:nvSpPr>
          <p:cNvPr id="364"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评估康复效果</a:t>
            </a:r>
            <a:endParaRPr lang="en-US" sz="3000" b="0" strike="noStrike" spc="-1">
              <a:solidFill>
                <a:schemeClr val="dk1"/>
              </a:solidFill>
              <a:latin typeface="Arial"/>
            </a:endParaRPr>
          </a:p>
        </p:txBody>
      </p:sp>
      <p:sp>
        <p:nvSpPr>
          <p:cNvPr id="366"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7"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康复进展</a:t>
            </a:r>
            <a:endParaRPr lang="en-US" sz="2000" b="0" strike="noStrike" spc="-1">
              <a:solidFill>
                <a:srgbClr val="000000"/>
              </a:solidFill>
              <a:latin typeface="Arial"/>
            </a:endParaRPr>
          </a:p>
        </p:txBody>
      </p:sp>
      <p:sp>
        <p:nvSpPr>
          <p:cNvPr id="368"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监测患者康复情况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评估康复进展情况</a:t>
            </a:r>
            <a:endParaRPr lang="en-US" sz="1600" b="0" strike="noStrike" spc="-1">
              <a:solidFill>
                <a:srgbClr val="000000"/>
              </a:solidFill>
              <a:latin typeface="Arial"/>
            </a:endParaRPr>
          </a:p>
        </p:txBody>
      </p:sp>
      <p:grpSp>
        <p:nvGrpSpPr>
          <p:cNvPr id="369" name="Group 15"/>
          <p:cNvGrpSpPr/>
          <p:nvPr/>
        </p:nvGrpSpPr>
        <p:grpSpPr>
          <a:xfrm>
            <a:off x="435960" y="378720"/>
            <a:ext cx="515160" cy="439560"/>
            <a:chOff x="435960" y="378720"/>
            <a:chExt cx="515160" cy="439560"/>
          </a:xfrm>
        </p:grpSpPr>
        <p:sp>
          <p:nvSpPr>
            <p:cNvPr id="370"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71"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72"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73"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4"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75"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76"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77"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78"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9"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80"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81"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82"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83"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84"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85"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86"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87"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88"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89"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https://d.book118.com/556212103040010103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中风体格检查查房</vt:lpstr>
      <vt:lpstr>目录</vt:lpstr>
      <vt:lpstr>第1章 简介</vt:lpstr>
      <vt:lpstr> </vt:lpstr>
      <vt:lpstr>中风的临床表现</vt:lpstr>
      <vt:lpstr>中风的临床表现</vt:lpstr>
      <vt:lpstr>第2章 中风体格检查</vt:lpstr>
      <vt:lpstr>循环系统检查</vt:lpstr>
      <vt:lpstr> </vt:lpstr>
      <vt:lpstr>结尾</vt:lpstr>
      <vt:lpstr>第3章 中风体格检查的意义</vt:lpstr>
      <vt:lpstr> </vt:lpstr>
      <vt:lpstr>评估康复效果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2024-09-28T10:07:50.591</cp:lastPrinted>
  <dcterms:created xsi:type="dcterms:W3CDTF">2024-09-28T02:07:50Z</dcterms:created>
  <dcterms:modified xsi:type="dcterms:W3CDTF">2024-09-28T02:07:52Z</dcterms:modified>
</cp:coreProperties>
</file>