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056F11D-AC75-48D3-81C4-7D84C15115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EF378ED-CCEA-43BE-8A3D-8C2B03F9B2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17924CC-6372-4941-A93B-4E9A656A16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F054431-308C-41D4-9DA9-B5524EA000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48E94E7-9284-4FEA-962A-3524E554BC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4AE62C6-FAE0-4E5D-A8B8-A6A3B72F1A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1139542-D43E-4BA0-B25F-C30BEC8B38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54067BC-DE3A-40AF-8790-A95C586BA2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37424EF-7454-4714-B9D8-9898B816FF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7C08F9E-5D76-46A1-9E5D-85C8D64206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6A3B12C-61A6-4CF4-9F0F-9552F2D24F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56214011114010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71826" y="1169431"/>
            <a:ext cx="66865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《预防颈椎病保健操》ppt课件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366247" y="1450250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什么是颈椎病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颈椎病的原因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如何预防颈椎病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颈椎病保健操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常见问题解答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80845" y="1857940"/>
            <a:ext cx="261175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55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13810" y="2892743"/>
            <a:ext cx="4606596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550" b="1">
                <a:solidFill>
                  <a:schemeClr val="accent4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CONTENT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577566" y="3267201"/>
            <a:ext cx="6115050" cy="181903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什么是颈椎病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577566" y="1758043"/>
            <a:ext cx="215265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颈椎病是指颈椎间盘退行性变、颈椎肥厚增生以及颈部损伤等引起颈椎骨质增生，或椎间盘脱出、韧带增厚，刺激或压迫颈脊髓、颈部神经、血管而产生一系列症状的临床综合征。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颈椎病可分为：颈型颈椎病、神经根型颈椎病、脊髓型颈椎病、椎动脉型颈椎病、交感神经型颈椎病和食管压迫型颈椎病。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颈椎病的定义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13535" y="1296383"/>
            <a:ext cx="1279754" cy="127975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919203" y="1296383"/>
            <a:ext cx="1279754" cy="127975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894280" y="1296383"/>
            <a:ext cx="1279754" cy="127975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919203" y="3971944"/>
            <a:ext cx="1279754" cy="127975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94280" y="3971944"/>
            <a:ext cx="1279754" cy="127975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835501" y="3971944"/>
            <a:ext cx="1279754" cy="127975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8" name="Connector 8"/>
          <p:cNvCxnSpPr/>
          <p:nvPr/>
        </p:nvCxnSpPr>
        <p:spPr>
          <a:xfrm>
            <a:off x="3193289" y="1936260"/>
            <a:ext cx="1529462" cy="0"/>
          </a:xfrm>
          <a:prstGeom prst="line">
            <a:avLst/>
          </a:prstGeom>
          <a:ln w="6667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6280493" y="4611821"/>
            <a:ext cx="1529462" cy="0"/>
          </a:xfrm>
          <a:prstGeom prst="line">
            <a:avLst/>
          </a:prstGeom>
          <a:ln w="6667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0" name="Connector 10"/>
          <p:cNvCxnSpPr/>
          <p:nvPr/>
        </p:nvCxnSpPr>
        <p:spPr>
          <a:xfrm>
            <a:off x="6264887" y="1936260"/>
            <a:ext cx="1529462" cy="0"/>
          </a:xfrm>
          <a:prstGeom prst="line">
            <a:avLst/>
          </a:prstGeom>
          <a:ln w="6667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1" name="Connector 11"/>
          <p:cNvCxnSpPr/>
          <p:nvPr/>
        </p:nvCxnSpPr>
        <p:spPr>
          <a:xfrm>
            <a:off x="3193289" y="4674248"/>
            <a:ext cx="1529462" cy="0"/>
          </a:xfrm>
          <a:prstGeom prst="line">
            <a:avLst/>
          </a:prstGeom>
          <a:ln w="6667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2" name="Freeform 12"/>
          <p:cNvSpPr/>
          <p:nvPr/>
        </p:nvSpPr>
        <p:spPr>
          <a:xfrm>
            <a:off x="2281268" y="1670945"/>
            <a:ext cx="499416" cy="499416"/>
          </a:xfrm>
          <a:custGeom>
            <a:rect l="l" t="t" r="r" b="b"/>
            <a:pathLst>
              <a:path w="304800" h="304800"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99060" y="137160"/>
                </a:moveTo>
                <a:cubicBezTo>
                  <a:pt x="111681" y="137160"/>
                  <a:pt x="121920" y="126921"/>
                  <a:pt x="121920" y="114300"/>
                </a:cubicBezTo>
                <a:cubicBezTo>
                  <a:pt x="121920" y="101679"/>
                  <a:pt x="111681" y="91440"/>
                  <a:pt x="99060" y="91440"/>
                </a:cubicBezTo>
                <a:lnTo>
                  <a:pt x="99060" y="91440"/>
                </a:lnTo>
                <a:cubicBezTo>
                  <a:pt x="86439" y="91440"/>
                  <a:pt x="76200" y="101679"/>
                  <a:pt x="76200" y="114300"/>
                </a:cubicBezTo>
                <a:cubicBezTo>
                  <a:pt x="76200" y="126921"/>
                  <a:pt x="86439" y="137160"/>
                  <a:pt x="99060" y="137160"/>
                </a:cubicBezTo>
                <a:lnTo>
                  <a:pt x="99060" y="137160"/>
                </a:lnTo>
                <a:close/>
                <a:moveTo>
                  <a:pt x="205740" y="137160"/>
                </a:moveTo>
                <a:cubicBezTo>
                  <a:pt x="218361" y="137160"/>
                  <a:pt x="228600" y="126921"/>
                  <a:pt x="228600" y="114300"/>
                </a:cubicBezTo>
                <a:cubicBezTo>
                  <a:pt x="228600" y="101679"/>
                  <a:pt x="218361" y="91440"/>
                  <a:pt x="205740" y="91440"/>
                </a:cubicBezTo>
                <a:lnTo>
                  <a:pt x="205740" y="91440"/>
                </a:lnTo>
                <a:cubicBezTo>
                  <a:pt x="193119" y="91440"/>
                  <a:pt x="182880" y="101679"/>
                  <a:pt x="182880" y="114300"/>
                </a:cubicBezTo>
                <a:cubicBezTo>
                  <a:pt x="182880" y="126921"/>
                  <a:pt x="193119" y="137160"/>
                  <a:pt x="205740" y="137160"/>
                </a:cubicBezTo>
                <a:lnTo>
                  <a:pt x="205740" y="137160"/>
                </a:lnTo>
                <a:close/>
                <a:moveTo>
                  <a:pt x="238658" y="182880"/>
                </a:moveTo>
                <a:lnTo>
                  <a:pt x="66142" y="182880"/>
                </a:lnTo>
                <a:cubicBezTo>
                  <a:pt x="79038" y="218770"/>
                  <a:pt x="112776" y="243973"/>
                  <a:pt x="152400" y="243973"/>
                </a:cubicBezTo>
                <a:cubicBezTo>
                  <a:pt x="192024" y="243973"/>
                  <a:pt x="225762" y="218770"/>
                  <a:pt x="238458" y="183518"/>
                </a:cubicBezTo>
                <a:lnTo>
                  <a:pt x="238658" y="182880"/>
                </a:lnTo>
                <a:close/>
              </a:path>
            </a:pathLst>
          </a:custGeom>
          <a:solidFill>
            <a:srgbClr val="FDFAFA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2256884" y="4393326"/>
            <a:ext cx="436989" cy="436989"/>
          </a:xfrm>
          <a:custGeom>
            <a:rect l="l" t="t" r="r" b="b"/>
            <a:pathLst>
              <a:path w="304800" h="304800"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67640" y="228600"/>
                </a:moveTo>
                <a:lnTo>
                  <a:pt x="182880" y="228600"/>
                </a:lnTo>
                <a:cubicBezTo>
                  <a:pt x="208131" y="228600"/>
                  <a:pt x="228600" y="208131"/>
                  <a:pt x="228600" y="182880"/>
                </a:cubicBezTo>
                <a:cubicBezTo>
                  <a:pt x="228600" y="157629"/>
                  <a:pt x="208131" y="137160"/>
                  <a:pt x="182880" y="137160"/>
                </a:cubicBezTo>
                <a:lnTo>
                  <a:pt x="182880" y="137160"/>
                </a:lnTo>
                <a:lnTo>
                  <a:pt x="121768" y="137160"/>
                </a:lnTo>
                <a:cubicBezTo>
                  <a:pt x="113348" y="137160"/>
                  <a:pt x="106528" y="130340"/>
                  <a:pt x="106528" y="121920"/>
                </a:cubicBezTo>
                <a:cubicBezTo>
                  <a:pt x="106528" y="113500"/>
                  <a:pt x="113348" y="106680"/>
                  <a:pt x="121768" y="106680"/>
                </a:cubicBezTo>
                <a:lnTo>
                  <a:pt x="121768" y="106680"/>
                </a:lnTo>
                <a:lnTo>
                  <a:pt x="213360" y="106680"/>
                </a:lnTo>
                <a:lnTo>
                  <a:pt x="213360" y="76200"/>
                </a:lnTo>
                <a:lnTo>
                  <a:pt x="167640" y="76200"/>
                </a:lnTo>
                <a:lnTo>
                  <a:pt x="167640" y="45720"/>
                </a:lnTo>
                <a:lnTo>
                  <a:pt x="137160" y="45720"/>
                </a:lnTo>
                <a:lnTo>
                  <a:pt x="137160" y="76200"/>
                </a:lnTo>
                <a:lnTo>
                  <a:pt x="121920" y="76200"/>
                </a:lnTo>
                <a:cubicBezTo>
                  <a:pt x="96669" y="76200"/>
                  <a:pt x="76200" y="96669"/>
                  <a:pt x="76200" y="121920"/>
                </a:cubicBezTo>
                <a:cubicBezTo>
                  <a:pt x="76200" y="147171"/>
                  <a:pt x="96669" y="167640"/>
                  <a:pt x="121920" y="167640"/>
                </a:cubicBezTo>
                <a:lnTo>
                  <a:pt x="121920" y="167640"/>
                </a:lnTo>
                <a:lnTo>
                  <a:pt x="182880" y="167640"/>
                </a:lnTo>
                <a:cubicBezTo>
                  <a:pt x="191300" y="167640"/>
                  <a:pt x="198120" y="174460"/>
                  <a:pt x="198120" y="182880"/>
                </a:cubicBezTo>
                <a:cubicBezTo>
                  <a:pt x="198120" y="191300"/>
                  <a:pt x="191300" y="198120"/>
                  <a:pt x="182880" y="198120"/>
                </a:cubicBezTo>
                <a:lnTo>
                  <a:pt x="182880" y="198120"/>
                </a:lnTo>
                <a:lnTo>
                  <a:pt x="91440" y="198120"/>
                </a:lnTo>
                <a:lnTo>
                  <a:pt x="91440" y="228600"/>
                </a:lnTo>
                <a:lnTo>
                  <a:pt x="137160" y="228600"/>
                </a:lnTo>
                <a:lnTo>
                  <a:pt x="137160" y="259080"/>
                </a:lnTo>
                <a:lnTo>
                  <a:pt x="167640" y="259080"/>
                </a:lnTo>
                <a:lnTo>
                  <a:pt x="167640" y="228600"/>
                </a:lnTo>
                <a:close/>
              </a:path>
            </a:pathLst>
          </a:custGeom>
          <a:solidFill>
            <a:srgbClr val="FBF7F7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5253235" y="4268472"/>
            <a:ext cx="561843" cy="561843"/>
          </a:xfrm>
          <a:custGeom>
            <a:rect l="l" t="t" r="r" b="b"/>
            <a:pathLst>
              <a:path w="304800" h="304800">
                <a:moveTo>
                  <a:pt x="265490" y="266700"/>
                </a:moveTo>
                <a:cubicBezTo>
                  <a:pt x="265490" y="266700"/>
                  <a:pt x="318068" y="266757"/>
                  <a:pt x="325450" y="215313"/>
                </a:cubicBezTo>
                <a:cubicBezTo>
                  <a:pt x="328965" y="159058"/>
                  <a:pt x="274625" y="147971"/>
                  <a:pt x="274625" y="147971"/>
                </a:cubicBezTo>
                <a:cubicBezTo>
                  <a:pt x="274625" y="147971"/>
                  <a:pt x="280807" y="64694"/>
                  <a:pt x="204511" y="55197"/>
                </a:cubicBezTo>
                <a:cubicBezTo>
                  <a:pt x="139122" y="48520"/>
                  <a:pt x="119224" y="109290"/>
                  <a:pt x="119224" y="109290"/>
                </a:cubicBezTo>
                <a:cubicBezTo>
                  <a:pt x="119224" y="109290"/>
                  <a:pt x="99527" y="90354"/>
                  <a:pt x="72809" y="105823"/>
                </a:cubicBezTo>
                <a:cubicBezTo>
                  <a:pt x="48892" y="120587"/>
                  <a:pt x="53121" y="147618"/>
                  <a:pt x="53121" y="147618"/>
                </a:cubicBezTo>
                <a:cubicBezTo>
                  <a:pt x="53121" y="147618"/>
                  <a:pt x="0" y="157944"/>
                  <a:pt x="0" y="212084"/>
                </a:cubicBezTo>
                <a:cubicBezTo>
                  <a:pt x="1191" y="266157"/>
                  <a:pt x="57693" y="266700"/>
                  <a:pt x="57693" y="266700"/>
                </a:cubicBezTo>
              </a:path>
            </a:pathLst>
          </a:custGeom>
          <a:solidFill>
            <a:srgbClr val="FDFAFA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292252" y="1694356"/>
            <a:ext cx="483810" cy="48381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BF8F8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8348389" y="4393326"/>
            <a:ext cx="421382" cy="421382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DFAFA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296013" y="1936260"/>
            <a:ext cx="1529462" cy="0"/>
          </a:xfrm>
          <a:prstGeom prst="line">
            <a:avLst/>
          </a:prstGeom>
          <a:ln w="6667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 flipH="1">
            <a:off x="10981062" y="2210833"/>
            <a:ext cx="0" cy="2184946"/>
          </a:xfrm>
          <a:prstGeom prst="line">
            <a:avLst/>
          </a:prstGeom>
          <a:ln w="6667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9" name="Connector 19"/>
          <p:cNvCxnSpPr/>
          <p:nvPr/>
        </p:nvCxnSpPr>
        <p:spPr>
          <a:xfrm flipH="1">
            <a:off x="9326745" y="4692789"/>
            <a:ext cx="1701137" cy="0"/>
          </a:xfrm>
          <a:prstGeom prst="line">
            <a:avLst/>
          </a:prstGeom>
          <a:ln w="6667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0" name="TextBox 20"/>
          <p:cNvSpPr txBox="1"/>
          <p:nvPr/>
        </p:nvSpPr>
        <p:spPr>
          <a:xfrm>
            <a:off x="1134187" y="3014288"/>
            <a:ext cx="2838450" cy="790575"/>
          </a:xfrm>
          <a:prstGeom prst="rect">
            <a:avLst/>
          </a:prstGeom>
        </p:spPr>
        <p:txBody>
          <a:bodyPr vert="horz" wrap="square" lIns="123825" tIns="123825" rIns="57150" bIns="123825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以颈部僵硬、疼痛为主，常伴有头部症状，如头痛、头晕等。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8345068" y="1722248"/>
            <a:ext cx="428024" cy="428024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颈椎病的类型</a:t>
              </a:r>
            </a:p>
          </p:txBody>
        </p:sp>
      </p:grpSp>
      <p:sp>
        <p:nvSpPr>
          <p:cNvPr id="44" name="TextBox 44"/>
          <p:cNvSpPr txBox="1"/>
          <p:nvPr/>
        </p:nvSpPr>
        <p:spPr>
          <a:xfrm>
            <a:off x="1177983" y="2709488"/>
            <a:ext cx="2750859" cy="381000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颈型颈椎病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114932" y="3014288"/>
            <a:ext cx="2838450" cy="790575"/>
          </a:xfrm>
          <a:prstGeom prst="rect">
            <a:avLst/>
          </a:prstGeom>
        </p:spPr>
        <p:txBody>
          <a:bodyPr vert="horz" wrap="square" lIns="123825" tIns="123825" rIns="57150" bIns="123825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以单侧或双侧上肢麻木、疼痛为主，有时伴有肌肉萎缩。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4158727" y="2709488"/>
            <a:ext cx="2743200" cy="6000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神经根型颈椎病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7139855" y="3014288"/>
            <a:ext cx="2838450" cy="790575"/>
          </a:xfrm>
          <a:prstGeom prst="rect">
            <a:avLst/>
          </a:prstGeom>
        </p:spPr>
        <p:txBody>
          <a:bodyPr vert="horz" wrap="square" lIns="123825" tIns="123825" rIns="57150" bIns="123825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以双下肢无力、走路不稳为主，严重者可出现大小便功能障碍。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7183651" y="2709488"/>
            <a:ext cx="2743200" cy="6000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脊髓型颈椎病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7139855" y="5696425"/>
            <a:ext cx="2838450" cy="790575"/>
          </a:xfrm>
          <a:prstGeom prst="rect">
            <a:avLst/>
          </a:prstGeom>
        </p:spPr>
        <p:txBody>
          <a:bodyPr vert="horz" wrap="square" lIns="123825" tIns="123825" rIns="57150" bIns="123825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以眩晕、头痛为主，有时伴有恶心、呕吐等症状。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7183651" y="5391625"/>
            <a:ext cx="2743200" cy="6000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椎动脉型颈椎病</a:t>
            </a:r>
          </a:p>
        </p:txBody>
      </p:sp>
      <p:sp>
        <p:nvSpPr>
          <p:cNvPr id="51" name="TextBox 51"/>
          <p:cNvSpPr txBox="1"/>
          <p:nvPr/>
        </p:nvSpPr>
        <p:spPr>
          <a:xfrm>
            <a:off x="4114932" y="5696425"/>
            <a:ext cx="2838450" cy="790575"/>
          </a:xfrm>
          <a:prstGeom prst="rect">
            <a:avLst/>
          </a:prstGeom>
        </p:spPr>
        <p:txBody>
          <a:bodyPr vert="horz" wrap="square" lIns="123825" tIns="123825" rIns="57150" bIns="123825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以心慌、胸闷、出汗等症状为主，常伴有颈部症状。</a:t>
            </a:r>
          </a:p>
        </p:txBody>
      </p:sp>
      <p:sp>
        <p:nvSpPr>
          <p:cNvPr id="52" name="TextBox 52"/>
          <p:cNvSpPr txBox="1"/>
          <p:nvPr/>
        </p:nvSpPr>
        <p:spPr>
          <a:xfrm>
            <a:off x="4158727" y="5391625"/>
            <a:ext cx="2743200" cy="6000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交感神经型颈椎病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1056153" y="5696425"/>
            <a:ext cx="2838450" cy="790575"/>
          </a:xfrm>
          <a:prstGeom prst="rect">
            <a:avLst/>
          </a:prstGeom>
        </p:spPr>
        <p:txBody>
          <a:bodyPr vert="horz" wrap="square" lIns="123825" tIns="123825" rIns="57150" bIns="123825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以吞咽困难为主，常伴有颈部症状。</a:t>
            </a:r>
          </a:p>
        </p:txBody>
      </p:sp>
      <p:sp>
        <p:nvSpPr>
          <p:cNvPr id="54" name="TextBox 54"/>
          <p:cNvSpPr txBox="1"/>
          <p:nvPr/>
        </p:nvSpPr>
        <p:spPr>
          <a:xfrm>
            <a:off x="1099949" y="5391625"/>
            <a:ext cx="2743200" cy="6000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食管压迫型颈椎病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心慌、胸闷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由于颈椎病变刺激交感神经，导致心慌、胸闷等症状。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眩晕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由于颈椎病变压迫椎动脉，导致脑部供血不足，出现眩晕、恶心等症状。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头痛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由于颈椎病变刺激交感神经或椎动脉，导致头痛、头晕等症状。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颈部疼痛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颈部疼痛是颈椎病最常见的症状，有时还会伴有颈部僵硬、活动受限等。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上肢麻木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由于颈椎骨质增生或椎间盘突出压迫神经根，导致上肢麻木、无力等症状。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颈椎病的症状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577566" y="3267201"/>
            <a:ext cx="6115050" cy="181903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颈椎病的原因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577566" y="1758043"/>
            <a:ext cx="215265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701" r="18701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4" b="24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长时间低头看手机、电脑等电子设备。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t="5835" b="5835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长时间保持同一姿势，如久坐、久站等。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睡觉时枕头过高或过低，导致颈椎长时间处于不正常的弯曲状态。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长期保持不良姿势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923" r="16923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8635" r="3863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颈椎退行性改变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颈椎骨质增生、骨刺形成等退行性改变，压迫神经根或脊髓，引发颈椎病症状。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随着年龄的增长，颈椎间盘逐渐退化，水分减少，弹性降低，椎间隙变窄等。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2361" b="2236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外伤或颈部炎症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外伤如车祸、跌倒等事故导致颈椎损伤或颈椎间盘突出。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颈部炎症如颈椎感染、颈椎结核等，也可能引发颈椎病。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577566" y="3267201"/>
            <a:ext cx="6115050" cy="181903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如何预防颈椎病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577566" y="1758043"/>
            <a:ext cx="215265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https://d.book118.com/556214011114010032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23283D"/>
      </a:dk1>
      <a:lt1>
        <a:srgbClr val="F4F7FF"/>
      </a:lt1>
      <a:dk2>
        <a:srgbClr val="36324A"/>
      </a:dk2>
      <a:lt2>
        <a:srgbClr val="FFFFFF"/>
      </a:lt2>
      <a:accent1>
        <a:srgbClr val="485077"/>
      </a:accent1>
      <a:accent2>
        <a:srgbClr val="6382AD"/>
      </a:accent2>
      <a:accent3>
        <a:srgbClr val="757294"/>
      </a:accent3>
      <a:accent4>
        <a:srgbClr val="93AFCE"/>
      </a:accent4>
      <a:accent5>
        <a:srgbClr val="7186AF"/>
      </a:accent5>
      <a:accent6>
        <a:srgbClr val="AD99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54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8">
      <vt:lpstr>Arial</vt:lpstr>
      <vt:lpstr>Calibri</vt:lpstr>
      <vt:lpstr>STSong</vt:lpstr>
      <vt:lpstr>Microsoft Yahei</vt:lpstr>
      <vt:lpstr>PingFang SC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2024-08-31T13:24:44.545</cp:lastPrinted>
  <dcterms:created xsi:type="dcterms:W3CDTF">2024-08-31T05:24:44Z</dcterms:created>
  <dcterms:modified xsi:type="dcterms:W3CDTF">2024-08-31T05:24:46Z</dcterms:modified>
</cp:coreProperties>
</file>