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27CACC-AE7F-489F-8E42-B6B903867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9B8EF-B21A-46FE-87AE-C9AA3D60C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37CF6E-E20A-445A-9474-E61C2E305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49AC85-4841-4160-98CF-6BD719CC91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56C2A1-7394-428C-9AB8-845694FC1A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05A5BD-E666-4BB3-B494-4544D16078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BF8C19-E0B9-4D0B-9980-68C2395A9C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213A5B-5D84-4F45-8C82-431AEA856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7B56EF-D746-455E-B837-0A93CD94B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F106E9-8B4B-436D-9BB3-9C5EBCA18E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2416E2-9EAE-4FAF-BAD8-EAEB138AF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22103321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人所得税专项附加扣除办法详解\n## 1.个人所得税专项附加扣除办法背景及意义\n### 1.1个人所得税专项附加扣除办法出台背景\n### 1.2个人所得税专项附加扣除办法的重要意义\n### 1.3个人所得税专项附加扣除办法对纳税人的影响\n## 2.个人所得税专项附加扣除办法主要内容\n### 2.1专项附加扣除项目的具体内容\n### 2.2专项附加扣除的适用范围和条件\n### 2.3专项附加扣除的计算方法和扣除限额\n## 3.个人所得税专项附加扣除办法实施流程\n### 3.1纳税人申报专项附加扣除的操作流程\n### 3.2税务机关对专项附加扣除的审核与管理\n### 3.3专项附加扣除办法的违法处理与法律责任\n## 4.个人所得税专项附加扣除办法的实际案例\n### 4.1专项附加扣除办法在特定行业中的应用案例\n### 4.2专项附加扣除办法对不同纳税人群体的影响案例\n### 4.3专项附加扣除办法在实际操作中的问题及解决方案\n## 5.个人所得税专项附加扣除办法的未来展望\n### 5.1专项附加扣除办法的进一步完善与优化\n### 5.2个人所得税制度改革的趋势与展望\n### 5.3专项附加扣除办法对税收征管工作的影响与挑战\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5300"/>
              <a:t>个人所得税专项附加扣除办法详解</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4" name="" descr="{&quot;isTemplate&quot;:true,&quot;type&quot;:2}"/>
        <p:cNvGrpSpPr/>
        <p:nvPr/>
      </p:nvGrpSpPr>
      <p:grpSpPr>
        <a:xfrm>
          <a:off x="0" y="0"/>
          <a:ext cx="0" cy="0"/>
        </a:xfrm>
      </p:grpSpPr>
      <p:sp>
        <p:nvSpPr>
          <p:cNvPr id="13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个人所得税专项附加扣除办法背景及意义</a:t>
            </a:r>
            <a:endParaRPr/>
          </a:p>
        </p:txBody>
      </p:sp>
      <p:sp>
        <p:nvSpPr>
          <p:cNvPr id="13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grpSp>
        <p:nvGrpSpPr>
          <p:cNvPr id="177"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78" name=""/>
            <p:cNvGrpSpPr/>
            <p:nvPr/>
          </p:nvGrpSpPr>
          <p:grpSpPr>
            <a:xfrm>
              <a:off x="4252327" y="1207692"/>
              <a:ext cx="8485777" cy="1440001"/>
              <a:chOff x="4252327" y="1207692"/>
              <a:chExt cx="8485777" cy="1440001"/>
            </a:xfrm>
          </p:grpSpPr>
          <p:sp>
            <p:nvSpPr>
              <p:cNvPr id="179"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0"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减轻个人所得税负担</a:t>
                </a:r>
                <a:endParaRPr lang="en-US" altLang="zh-CN" sz="2000" b="1">
                  <a:latin typeface="Microsoft YaHei" panose="020b0503020204020204" pitchFamily="34" charset="-122"/>
                  <a:ea typeface="Microsoft YaHei" panose="020b0503020204020204" pitchFamily="34" charset="-122"/>
                </a:endParaRPr>
              </a:p>
            </p:txBody>
          </p:sp>
          <p:sp>
            <p:nvSpPr>
              <p:cNvPr id="181"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随着经济的发展，居民收入水平提高，个人所得税负担逐渐加重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为减轻纳税人负担，提高居民消费能力，出台专项附加扣除办法</a:t>
                </a:r>
                <a:endParaRPr/>
              </a:p>
            </p:txBody>
          </p:sp>
          <p:pic>
            <p:nvPicPr>
              <p:cNvPr id="182"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83" name=""/>
            <p:cNvGrpSpPr/>
            <p:nvPr/>
          </p:nvGrpSpPr>
          <p:grpSpPr>
            <a:xfrm>
              <a:off x="4252325" y="2998393"/>
              <a:ext cx="8485779" cy="1440000"/>
              <a:chOff x="4252325" y="2998393"/>
              <a:chExt cx="8485779" cy="1440000"/>
            </a:xfrm>
          </p:grpSpPr>
          <p:sp>
            <p:nvSpPr>
              <p:cNvPr id="184"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5"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进一步完善个人所得税制度</a:t>
                </a:r>
                <a:endParaRPr lang="en-US" altLang="zh-CN" sz="2000" b="1">
                  <a:latin typeface="Microsoft YaHei" panose="020b0503020204020204" pitchFamily="34" charset="-122"/>
                  <a:ea typeface="Microsoft YaHei" panose="020b0503020204020204" pitchFamily="34" charset="-122"/>
                </a:endParaRPr>
              </a:p>
            </p:txBody>
          </p:sp>
          <p:sp>
            <p:nvSpPr>
              <p:cNvPr id="186"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个人所得税制度在调节收入分配、促进社会公平方面发挥重要作用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专项附加扣除办法的出台有助于完善个人所得税制度，更好地发挥其调节作用</a:t>
                </a:r>
                <a:endParaRPr/>
              </a:p>
            </p:txBody>
          </p:sp>
          <p:pic>
            <p:nvPicPr>
              <p:cNvPr id="187"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88" name=""/>
            <p:cNvGrpSpPr/>
            <p:nvPr/>
          </p:nvGrpSpPr>
          <p:grpSpPr>
            <a:xfrm>
              <a:off x="4252323" y="4789093"/>
              <a:ext cx="8485781" cy="1440002"/>
              <a:chOff x="4252323" y="4789093"/>
              <a:chExt cx="8485781" cy="1440002"/>
            </a:xfrm>
          </p:grpSpPr>
          <p:sp>
            <p:nvSpPr>
              <p:cNvPr id="189"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0"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适应国际税收发展趋势</a:t>
                </a:r>
                <a:endParaRPr lang="en-US" altLang="zh-CN" sz="2000" b="1">
                  <a:latin typeface="Microsoft YaHei" panose="020b0503020204020204" pitchFamily="34" charset="-122"/>
                  <a:ea typeface="Microsoft YaHei" panose="020b0503020204020204" pitchFamily="34" charset="-122"/>
                </a:endParaRPr>
              </a:p>
            </p:txBody>
          </p:sp>
          <p:sp>
            <p:nvSpPr>
              <p:cNvPr id="191"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各国纷纷出台个人所得税专项附加扣除政策，以降低税负，吸引人才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我国出台专项附加扣除办法，有助于适应国际税收发展趋势，提升国家竞争力</a:t>
                </a:r>
                <a:endParaRPr/>
              </a:p>
            </p:txBody>
          </p:sp>
          <p:pic>
            <p:nvPicPr>
              <p:cNvPr id="192"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93"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个人所得税专项附加扣除办法出台背景</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4" name="" descr="{&quot;isTemplate&quot;:true,&quot;type&quot;:3}"/>
        <p:cNvGrpSpPr/>
        <p:nvPr/>
      </p:nvGrpSpPr>
      <p:grpSpPr>
        <a:xfrm>
          <a:off x="0" y="0"/>
          <a:ext cx="0" cy="0"/>
        </a:xfrm>
      </p:grpSpPr>
      <p:grpSp>
        <p:nvGrpSpPr>
          <p:cNvPr id="195"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96" name="Group 9"/>
            <p:cNvGrpSpPr/>
            <p:nvPr/>
          </p:nvGrpSpPr>
          <p:grpSpPr>
            <a:xfrm>
              <a:off x="5982796" y="1521950"/>
              <a:ext cx="5687135" cy="1523479"/>
              <a:chOff x="5982796" y="1521950"/>
              <a:chExt cx="5687135" cy="1523479"/>
            </a:xfrm>
          </p:grpSpPr>
          <p:sp>
            <p:nvSpPr>
              <p:cNvPr id="197"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公平性</a:t>
                </a:r>
                <a:endParaRPr/>
              </a:p>
            </p:txBody>
          </p:sp>
          <p:sp>
            <p:nvSpPr>
              <p:cNvPr id="198"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专项附加扣除办法有助于缓解个人所得税负担，促进社会公平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有助于缩小收入差距，实现收入分配的公平性</a:t>
                </a:r>
                <a:endParaRPr/>
              </a:p>
            </p:txBody>
          </p:sp>
        </p:grpSp>
        <p:grpSp>
          <p:nvGrpSpPr>
            <p:cNvPr id="199" name="Group 2"/>
            <p:cNvGrpSpPr/>
            <p:nvPr/>
          </p:nvGrpSpPr>
          <p:grpSpPr>
            <a:xfrm>
              <a:off x="5982796" y="3170591"/>
              <a:ext cx="5783287" cy="1523479"/>
              <a:chOff x="5982796" y="3170591"/>
              <a:chExt cx="5783287" cy="1523479"/>
            </a:xfrm>
          </p:grpSpPr>
          <p:sp>
            <p:nvSpPr>
              <p:cNvPr id="200"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刺激性</a:t>
                </a:r>
                <a:endParaRPr/>
              </a:p>
            </p:txBody>
          </p:sp>
          <p:sp>
            <p:nvSpPr>
              <p:cNvPr id="201"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专项附加扣除办法有助于提高居民消费能力，刺激内需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有助于激发市场活力，促进经济发展</a:t>
                </a:r>
                <a:endParaRPr/>
              </a:p>
            </p:txBody>
          </p:sp>
        </p:grpSp>
        <p:grpSp>
          <p:nvGrpSpPr>
            <p:cNvPr id="202" name="Group 5"/>
            <p:cNvGrpSpPr/>
            <p:nvPr/>
          </p:nvGrpSpPr>
          <p:grpSpPr>
            <a:xfrm>
              <a:off x="5982796" y="4823246"/>
              <a:ext cx="5783287" cy="1523479"/>
              <a:chOff x="5982796" y="4823246"/>
              <a:chExt cx="5783287" cy="1523479"/>
            </a:xfrm>
          </p:grpSpPr>
          <p:sp>
            <p:nvSpPr>
              <p:cNvPr id="203"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简化性</a:t>
                </a:r>
                <a:endParaRPr/>
              </a:p>
            </p:txBody>
          </p:sp>
          <p:sp>
            <p:nvSpPr>
              <p:cNvPr id="204"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专项附加扣除办法简化了个人所得税的计算和申报流程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有助于提高税收征管效率，降低税收成本</a:t>
                </a:r>
                <a:endParaRPr/>
              </a:p>
            </p:txBody>
          </p:sp>
        </p:grpSp>
      </p:grpSp>
      <p:pic>
        <p:nvPicPr>
          <p:cNvPr id="205"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0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个人所得税专项附加扣除办法的重要意义</a:t>
            </a:r>
            <a:endParaRPr lang="en-US" altLang="zh-CN" sz="2800" b="1">
              <a:latin typeface="+mj-ea"/>
              <a:ea typeface="+mj-ea"/>
            </a:endParaRPr>
          </a:p>
        </p:txBody>
      </p:sp>
      <p:sp>
        <p:nvSpPr>
          <p:cNvPr id="207"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8"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9"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pic>
        <p:nvPicPr>
          <p:cNvPr id="211"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212"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213" name="Group 365"/>
            <p:cNvGrpSpPr/>
            <p:nvPr/>
          </p:nvGrpSpPr>
          <p:grpSpPr>
            <a:xfrm>
              <a:off x="763829" y="1509487"/>
              <a:ext cx="4625399" cy="1544525"/>
              <a:chOff x="763829" y="1509487"/>
              <a:chExt cx="4625399" cy="1544525"/>
            </a:xfrm>
          </p:grpSpPr>
          <p:sp>
            <p:nvSpPr>
              <p:cNvPr id="214"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专项附加扣除办法使得纳税人可以在计算个人所得税时扣除相关费用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有助于减轻纳税人税收负担，提高居民消费能力</a:t>
                </a:r>
                <a:endParaRPr/>
              </a:p>
            </p:txBody>
          </p:sp>
          <p:sp>
            <p:nvSpPr>
              <p:cNvPr id="216"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减轻税收负担</a:t>
                </a:r>
                <a:endParaRPr/>
              </a:p>
            </p:txBody>
          </p:sp>
        </p:grpSp>
        <p:grpSp>
          <p:nvGrpSpPr>
            <p:cNvPr id="217" name="Group 369"/>
            <p:cNvGrpSpPr/>
            <p:nvPr/>
          </p:nvGrpSpPr>
          <p:grpSpPr>
            <a:xfrm>
              <a:off x="763829" y="3118831"/>
              <a:ext cx="4625399" cy="1544525"/>
              <a:chOff x="763829" y="3118831"/>
              <a:chExt cx="4625399" cy="1544525"/>
            </a:xfrm>
          </p:grpSpPr>
          <p:sp>
            <p:nvSpPr>
              <p:cNvPr id="218"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专项附加扣除办法的出台使得纳税人更加关注个人所得税政策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有助于提高纳税人税收意识，提高税收遵从度</a:t>
                </a:r>
                <a:endParaRPr/>
              </a:p>
            </p:txBody>
          </p:sp>
          <p:sp>
            <p:nvSpPr>
              <p:cNvPr id="219"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提高税收意识</a:t>
                </a:r>
                <a:endParaRPr/>
              </a:p>
            </p:txBody>
          </p:sp>
          <p:sp>
            <p:nvSpPr>
              <p:cNvPr id="220"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1" name="Group 373"/>
            <p:cNvGrpSpPr/>
            <p:nvPr/>
          </p:nvGrpSpPr>
          <p:grpSpPr>
            <a:xfrm>
              <a:off x="763829" y="4755268"/>
              <a:ext cx="4625399" cy="1544526"/>
              <a:chOff x="763829" y="4755268"/>
              <a:chExt cx="4625399" cy="1544526"/>
            </a:xfrm>
          </p:grpSpPr>
          <p:sp>
            <p:nvSpPr>
              <p:cNvPr id="222"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专项附加扣除办法有助于提高居民消费能力，刺激内需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有助于调整居民消费结构，促进经济发展</a:t>
                </a:r>
                <a:endParaRPr/>
              </a:p>
            </p:txBody>
          </p:sp>
          <p:sp>
            <p:nvSpPr>
              <p:cNvPr id="223"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调整消费结构</a:t>
                </a:r>
                <a:endParaRPr/>
              </a:p>
            </p:txBody>
          </p:sp>
          <p:sp>
            <p:nvSpPr>
              <p:cNvPr id="224"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个人所得税专项附加扣除办法对纳税人的影响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2}"/>
        <p:cNvGrpSpPr/>
        <p:nvPr/>
      </p:nvGrpSpPr>
      <p:grpSpPr>
        <a:xfrm>
          <a:off x="0" y="0"/>
          <a:ext cx="0" cy="0"/>
        </a:xfrm>
      </p:grpSpPr>
      <p:sp>
        <p:nvSpPr>
          <p:cNvPr id="227"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个人所得税专项附加扣除办法主要内容</a:t>
            </a:r>
            <a:endParaRPr/>
          </a:p>
        </p:txBody>
      </p:sp>
      <p:sp>
        <p:nvSpPr>
          <p:cNvPr id="228"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29"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grpSp>
        <p:nvGrpSpPr>
          <p:cNvPr id="231" name="" descr="{&quot;isTemplate&quot;:true,&quot;type&quot;:&quot;list&quot;,&quot;alignment&quot;:&quot;left&quot;,&quot;alignmentVertical&quot;:&quot;top&quot;,&quot;canOmit&quot;:false,&quot;scalable&quot;:false,&quot;minItemsCount&quot;:-1}"/>
          <p:cNvGrpSpPr/>
          <p:nvPr/>
        </p:nvGrpSpPr>
        <p:grpSpPr>
          <a:xfrm>
            <a:off x="605531" y="3101367"/>
            <a:ext cx="10980938" cy="2883668"/>
            <a:chOff x="605531" y="3101367"/>
            <a:chExt cx="10980938" cy="2883668"/>
          </a:xfrm>
        </p:grpSpPr>
        <p:grpSp>
          <p:nvGrpSpPr>
            <p:cNvPr id="232" name=""/>
            <p:cNvGrpSpPr/>
            <p:nvPr/>
          </p:nvGrpSpPr>
          <p:grpSpPr>
            <a:xfrm>
              <a:off x="605531" y="3101367"/>
              <a:ext cx="2160000" cy="2883668"/>
              <a:chOff x="605531" y="3101367"/>
              <a:chExt cx="2160000" cy="2883668"/>
            </a:xfrm>
          </p:grpSpPr>
          <p:sp>
            <p:nvSpPr>
              <p:cNvPr id="233" name="Tencent"/>
              <p:cNvSpPr txBox="1"/>
              <p:nvPr/>
            </p:nvSpPr>
            <p:spPr>
              <a:xfrm>
                <a:off x="1272964" y="3101367"/>
                <a:ext cx="787396"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234" name="Tencent" descr="{&quot;isTemplate&quot;:true,&quot;type&quot;:&quot;content&quot;,&quot;canOmit&quot;:true,&quot;range&quot;:0}"/>
              <p:cNvSpPr txBox="1"/>
              <p:nvPr/>
            </p:nvSpPr>
            <p:spPr>
              <a:xfrm>
                <a:off x="605531" y="4403885"/>
                <a:ext cx="2117643" cy="15811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子女教育专项附加扣除包括学前教育、义务教育、高中教育等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纳税人可以选择由一方或者双方扣除子女教育专项附加扣除</a:t>
                </a:r>
                <a:endParaRPr/>
              </a:p>
            </p:txBody>
          </p:sp>
          <p:sp>
            <p:nvSpPr>
              <p:cNvPr id="235" name="Tencent" descr="{&quot;isTemplate&quot;:true,&quot;type&quot;:&quot;title&quot;,&quot;canOmit&quot;:false,&quot;range&quot;:0}"/>
              <p:cNvSpPr txBox="1"/>
              <p:nvPr/>
            </p:nvSpPr>
            <p:spPr>
              <a:xfrm>
                <a:off x="605531" y="3894811"/>
                <a:ext cx="216000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icrosoft YaHei" panose="020b0503020204020204" pitchFamily="34" charset="-122"/>
                    <a:ea typeface="Microsoft YaHei" panose="020b0503020204020204" pitchFamily="34" charset="-122"/>
                  </a:rPr>
                  <a:t>子女教育</a:t>
                </a:r>
                <a:endParaRPr lang="en-US" altLang="zh-CN" sz="2000" b="1">
                  <a:latin typeface="Microsoft YaHei" panose="020b0503020204020204" pitchFamily="34" charset="-122"/>
                  <a:ea typeface="Microsoft YaHei" panose="020b0503020204020204" pitchFamily="34" charset="-122"/>
                </a:endParaRPr>
              </a:p>
            </p:txBody>
          </p:sp>
        </p:grpSp>
        <p:grpSp>
          <p:nvGrpSpPr>
            <p:cNvPr id="236" name=""/>
            <p:cNvGrpSpPr/>
            <p:nvPr/>
          </p:nvGrpSpPr>
          <p:grpSpPr>
            <a:xfrm>
              <a:off x="2801331" y="3101367"/>
              <a:ext cx="2160000" cy="2883668"/>
              <a:chOff x="2801331" y="3101367"/>
              <a:chExt cx="2160000" cy="2883668"/>
            </a:xfrm>
          </p:grpSpPr>
          <p:sp>
            <p:nvSpPr>
              <p:cNvPr id="237" name="Tencent"/>
              <p:cNvSpPr txBox="1"/>
              <p:nvPr/>
            </p:nvSpPr>
            <p:spPr>
              <a:xfrm>
                <a:off x="3468764" y="3101367"/>
                <a:ext cx="787396"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sp>
            <p:nvSpPr>
              <p:cNvPr id="238" name="Tencent" descr="{&quot;isTemplate&quot;:true,&quot;type&quot;:&quot;content&quot;,&quot;canOmit&quot;:true,&quot;range&quot;:0}"/>
              <p:cNvSpPr txBox="1"/>
              <p:nvPr/>
            </p:nvSpPr>
            <p:spPr>
              <a:xfrm>
                <a:off x="2801331" y="4403885"/>
                <a:ext cx="2117643" cy="15811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住房贷款利息专项附加扣除包括商业贷款和公积金贷款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纳税人可以选择由一方或者双方扣除住房贷款利息专项附加扣除</a:t>
                </a:r>
                <a:endParaRPr/>
              </a:p>
            </p:txBody>
          </p:sp>
          <p:sp>
            <p:nvSpPr>
              <p:cNvPr id="239" name="Tencent" descr="{&quot;isTemplate&quot;:true,&quot;type&quot;:&quot;title&quot;,&quot;canOmit&quot;:false,&quot;range&quot;:0}"/>
              <p:cNvSpPr txBox="1"/>
              <p:nvPr/>
            </p:nvSpPr>
            <p:spPr>
              <a:xfrm>
                <a:off x="2801331" y="3894811"/>
                <a:ext cx="216000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icrosoft YaHei" panose="020b0503020204020204" pitchFamily="34" charset="-122"/>
                    <a:ea typeface="Microsoft YaHei" panose="020b0503020204020204" pitchFamily="34" charset="-122"/>
                  </a:rPr>
                  <a:t>住房贷款利息</a:t>
                </a:r>
                <a:endParaRPr lang="en-US" altLang="zh-CN" sz="2000" b="1">
                  <a:latin typeface="Microsoft YaHei" panose="020b0503020204020204" pitchFamily="34" charset="-122"/>
                  <a:ea typeface="Microsoft YaHei" panose="020b0503020204020204" pitchFamily="34" charset="-122"/>
                </a:endParaRPr>
              </a:p>
            </p:txBody>
          </p:sp>
        </p:grpSp>
        <p:grpSp>
          <p:nvGrpSpPr>
            <p:cNvPr id="240" name=""/>
            <p:cNvGrpSpPr/>
            <p:nvPr/>
          </p:nvGrpSpPr>
          <p:grpSpPr>
            <a:xfrm>
              <a:off x="4997131" y="3101367"/>
              <a:ext cx="2160000" cy="2883668"/>
              <a:chOff x="4997131" y="3101367"/>
              <a:chExt cx="2160000" cy="2883668"/>
            </a:xfrm>
          </p:grpSpPr>
          <p:sp>
            <p:nvSpPr>
              <p:cNvPr id="241" name="Tencent"/>
              <p:cNvSpPr txBox="1"/>
              <p:nvPr/>
            </p:nvSpPr>
            <p:spPr>
              <a:xfrm>
                <a:off x="5664564" y="3101367"/>
                <a:ext cx="787396"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4997131" y="4403885"/>
                <a:ext cx="2117642" cy="15811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赡养老人专项附加扣除包括赡养父母、祖父母、外祖父母等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纳税人可以选择由一方或者双方扣除赡养老人专项附加扣除</a:t>
                </a:r>
                <a:endParaRPr/>
              </a:p>
            </p:txBody>
          </p:sp>
          <p:sp>
            <p:nvSpPr>
              <p:cNvPr id="243" name="Tencent" descr="{&quot;isTemplate&quot;:true,&quot;type&quot;:&quot;title&quot;,&quot;canOmit&quot;:false,&quot;range&quot;:0}"/>
              <p:cNvSpPr txBox="1"/>
              <p:nvPr/>
            </p:nvSpPr>
            <p:spPr>
              <a:xfrm>
                <a:off x="4997131" y="3894811"/>
                <a:ext cx="216000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icrosoft YaHei" panose="020b0503020204020204" pitchFamily="34" charset="-122"/>
                    <a:ea typeface="Microsoft YaHei" panose="020b0503020204020204" pitchFamily="34" charset="-122"/>
                  </a:rPr>
                  <a:t>赡养老人</a:t>
                </a:r>
                <a:endParaRPr lang="en-US" altLang="zh-CN" sz="2000" b="1">
                  <a:latin typeface="Microsoft YaHei" panose="020b0503020204020204" pitchFamily="34" charset="-122"/>
                  <a:ea typeface="Microsoft YaHei" panose="020b0503020204020204" pitchFamily="34" charset="-122"/>
                </a:endParaRPr>
              </a:p>
            </p:txBody>
          </p:sp>
        </p:grpSp>
        <p:grpSp>
          <p:nvGrpSpPr>
            <p:cNvPr id="244" name=""/>
            <p:cNvGrpSpPr/>
            <p:nvPr/>
          </p:nvGrpSpPr>
          <p:grpSpPr>
            <a:xfrm>
              <a:off x="7192930" y="3101367"/>
              <a:ext cx="2160000" cy="2883668"/>
              <a:chOff x="7192931" y="3101367"/>
              <a:chExt cx="2160000" cy="2883668"/>
            </a:xfrm>
          </p:grpSpPr>
          <p:sp>
            <p:nvSpPr>
              <p:cNvPr id="245" name="Tencent"/>
              <p:cNvSpPr txBox="1"/>
              <p:nvPr/>
            </p:nvSpPr>
            <p:spPr>
              <a:xfrm>
                <a:off x="7860364" y="3101367"/>
                <a:ext cx="787396"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a:solidFill>
                      <a:schemeClr val="accent4"/>
                    </a:solidFill>
                    <a:latin typeface="Microsoft YaHei" panose="020b0503020204020204" pitchFamily="34" charset="-122"/>
                    <a:ea typeface="Microsoft YaHei" panose="020b0503020204020204" pitchFamily="34" charset="-122"/>
                  </a:rPr>
                  <a:t>04</a:t>
                </a:r>
                <a:endParaRPr lang="en-GB" sz="4000">
                  <a:solidFill>
                    <a:schemeClr val="accent4"/>
                  </a:solidFill>
                  <a:latin typeface="Microsoft YaHei" panose="020b0503020204020204" pitchFamily="34" charset="-122"/>
                  <a:ea typeface="Microsoft YaHei" panose="020b0503020204020204" pitchFamily="34" charset="-122"/>
                </a:endParaRPr>
              </a:p>
            </p:txBody>
          </p:sp>
          <p:sp>
            <p:nvSpPr>
              <p:cNvPr id="246" name="Tencent" descr="{&quot;isTemplate&quot;:true,&quot;type&quot;:&quot;content&quot;,&quot;canOmit&quot;:true,&quot;range&quot;:0}"/>
              <p:cNvSpPr txBox="1"/>
              <p:nvPr/>
            </p:nvSpPr>
            <p:spPr>
              <a:xfrm>
                <a:off x="7192931" y="4403885"/>
                <a:ext cx="2117643" cy="15811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大病医疗专项附加扣除包括基本医疗保险、商业医疗保险等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纳税人可以选择由一方或者双方扣除大病医疗专项附加扣除</a:t>
                </a:r>
                <a:endParaRPr/>
              </a:p>
            </p:txBody>
          </p:sp>
          <p:sp>
            <p:nvSpPr>
              <p:cNvPr id="247" name="Tencent" descr="{&quot;isTemplate&quot;:true,&quot;type&quot;:&quot;title&quot;,&quot;canOmit&quot;:false,&quot;range&quot;:0}"/>
              <p:cNvSpPr txBox="1"/>
              <p:nvPr/>
            </p:nvSpPr>
            <p:spPr>
              <a:xfrm>
                <a:off x="7192931" y="3894811"/>
                <a:ext cx="216000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icrosoft YaHei" panose="020b0503020204020204" pitchFamily="34" charset="-122"/>
                    <a:ea typeface="Microsoft YaHei" panose="020b0503020204020204" pitchFamily="34" charset="-122"/>
                  </a:rPr>
                  <a:t>大病医疗</a:t>
                </a:r>
                <a:endParaRPr lang="en-US" altLang="zh-CN" sz="2000" b="1">
                  <a:latin typeface="Microsoft YaHei" panose="020b0503020204020204" pitchFamily="34" charset="-122"/>
                  <a:ea typeface="Microsoft YaHei" panose="020b0503020204020204" pitchFamily="34" charset="-122"/>
                </a:endParaRPr>
              </a:p>
            </p:txBody>
          </p:sp>
        </p:grpSp>
        <p:grpSp>
          <p:nvGrpSpPr>
            <p:cNvPr id="248" name=""/>
            <p:cNvGrpSpPr/>
            <p:nvPr/>
          </p:nvGrpSpPr>
          <p:grpSpPr>
            <a:xfrm>
              <a:off x="9426469" y="3101367"/>
              <a:ext cx="2160000" cy="2883668"/>
              <a:chOff x="9426470" y="3101367"/>
              <a:chExt cx="2160000" cy="2883668"/>
            </a:xfrm>
          </p:grpSpPr>
          <p:sp>
            <p:nvSpPr>
              <p:cNvPr id="249" name="Tencent"/>
              <p:cNvSpPr txBox="1"/>
              <p:nvPr/>
            </p:nvSpPr>
            <p:spPr>
              <a:xfrm>
                <a:off x="10093904" y="3101367"/>
                <a:ext cx="787395"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a:solidFill>
                      <a:schemeClr val="accent5"/>
                    </a:solidFill>
                    <a:latin typeface="Microsoft YaHei" panose="020b0503020204020204" pitchFamily="34" charset="-122"/>
                    <a:ea typeface="Microsoft YaHei" panose="020b0503020204020204" pitchFamily="34" charset="-122"/>
                  </a:rPr>
                  <a:t>05</a:t>
                </a:r>
                <a:endParaRPr lang="en-GB" sz="4000">
                  <a:solidFill>
                    <a:schemeClr val="accent5"/>
                  </a:solidFill>
                  <a:latin typeface="Microsoft YaHei" panose="020b0503020204020204" pitchFamily="34" charset="-122"/>
                  <a:ea typeface="Microsoft YaHei" panose="020b0503020204020204" pitchFamily="34" charset="-122"/>
                </a:endParaRPr>
              </a:p>
            </p:txBody>
          </p:sp>
          <p:sp>
            <p:nvSpPr>
              <p:cNvPr id="250" name="Tencent" descr="{&quot;isTemplate&quot;:true,&quot;type&quot;:&quot;title&quot;,&quot;canOmit&quot;:false,&quot;range&quot;:0}"/>
              <p:cNvSpPr txBox="1"/>
              <p:nvPr/>
            </p:nvSpPr>
            <p:spPr>
              <a:xfrm>
                <a:off x="9426470" y="3894811"/>
                <a:ext cx="216000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icrosoft YaHei" panose="020b0503020204020204" pitchFamily="34" charset="-122"/>
                    <a:ea typeface="Microsoft YaHei" panose="020b0503020204020204" pitchFamily="34" charset="-122"/>
                  </a:rPr>
                  <a:t>继续教育</a:t>
                </a:r>
                <a:endParaRPr lang="en-US" altLang="zh-CN" sz="2000" b="1">
                  <a:latin typeface="Microsoft YaHei" panose="020b0503020204020204" pitchFamily="34" charset="-122"/>
                  <a:ea typeface="Microsoft YaHei" panose="020b0503020204020204" pitchFamily="34" charset="-122"/>
                </a:endParaRPr>
              </a:p>
            </p:txBody>
          </p:sp>
          <p:sp>
            <p:nvSpPr>
              <p:cNvPr id="251" name="Tencent" descr="{&quot;isTemplate&quot;:true,&quot;type&quot;:&quot;content&quot;,&quot;canOmit&quot;:true,&quot;range&quot;:0}"/>
              <p:cNvSpPr txBox="1"/>
              <p:nvPr/>
            </p:nvSpPr>
            <p:spPr>
              <a:xfrm>
                <a:off x="9426470" y="4403885"/>
                <a:ext cx="2117643" cy="15811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继续教育专项附加扣除包括学历继续教育、技能继续教育等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纳税人可以选择由一方或者双方扣除继续教育专项附加扣除</a:t>
                </a:r>
                <a:endParaRPr/>
              </a:p>
            </p:txBody>
          </p:sp>
        </p:grpSp>
      </p:grpSp>
      <p:sp>
        <p:nvSpPr>
          <p:cNvPr id="252" name="Tencent" descr="{&quot;isTemplate&quot;:true,&quot;type&quot;:&quot;title&quot;,&quot;canOmit&quot;:false,&quot;range&quot;:0}"/>
          <p:cNvSpPr txBox="1"/>
          <p:nvPr/>
        </p:nvSpPr>
        <p:spPr>
          <a:xfrm>
            <a:off x="660396" y="419688"/>
            <a:ext cx="109283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专项附加扣除项目的具体内容</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descr="{&quot;isTemplate&quot;:true,&quot;type&quot;:3}"/>
        <p:cNvGrpSpPr/>
        <p:nvPr/>
      </p:nvGrpSpPr>
      <p:grpSpPr>
        <a:xfrm>
          <a:off x="0" y="0"/>
          <a:ext cx="0" cy="0"/>
        </a:xfrm>
      </p:grpSpPr>
      <p:sp>
        <p:nvSpPr>
          <p:cNvPr id="25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专项附加扣除的适用范围和条件</a:t>
            </a:r>
            <a:endParaRPr lang="en-US" altLang="zh-CN" sz="2800" b="1">
              <a:latin typeface="+mj-ea"/>
              <a:ea typeface="+mj-ea"/>
            </a:endParaRPr>
          </a:p>
        </p:txBody>
      </p:sp>
      <p:grpSp>
        <p:nvGrpSpPr>
          <p:cNvPr id="25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6" name=""/>
            <p:cNvGrpSpPr/>
            <p:nvPr/>
          </p:nvGrpSpPr>
          <p:grpSpPr>
            <a:xfrm>
              <a:off x="660399" y="2074672"/>
              <a:ext cx="5100082" cy="4536540"/>
              <a:chOff x="660399" y="2074672"/>
              <a:chExt cx="5100082" cy="4536540"/>
            </a:xfrm>
          </p:grpSpPr>
          <p:sp>
            <p:nvSpPr>
              <p:cNvPr id="25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适用范围</a:t>
                </a:r>
                <a:endParaRPr lang="en-US" altLang="zh-CN" sz="2000" b="1">
                  <a:latin typeface="Microsoft YaHei" panose="020b0503020204020204" pitchFamily="34" charset="-122"/>
                  <a:ea typeface="Microsoft YaHei" panose="020b0503020204020204" pitchFamily="34" charset="-122"/>
                </a:endParaRPr>
              </a:p>
            </p:txBody>
          </p:sp>
          <p:sp>
            <p:nvSpPr>
              <p:cNvPr id="25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专项附加扣除办法适用于个人所得税的纳税义务人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包括中国公民、居民企业、非居民企业等</a:t>
                </a:r>
                <a:endParaRPr/>
              </a:p>
            </p:txBody>
          </p:sp>
          <p:pic>
            <p:nvPicPr>
              <p:cNvPr id="26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1" name=""/>
            <p:cNvGrpSpPr/>
            <p:nvPr/>
          </p:nvGrpSpPr>
          <p:grpSpPr>
            <a:xfrm>
              <a:off x="6431519" y="2074672"/>
              <a:ext cx="5100082" cy="4536540"/>
              <a:chOff x="660399" y="2074672"/>
              <a:chExt cx="5100082" cy="4536540"/>
            </a:xfrm>
          </p:grpSpPr>
          <p:sp>
            <p:nvSpPr>
              <p:cNvPr id="26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条件</a:t>
                </a:r>
                <a:endParaRPr lang="en-US" altLang="zh-CN" sz="2000" b="1">
                  <a:latin typeface="Microsoft YaHei" panose="020b0503020204020204" pitchFamily="34" charset="-122"/>
                  <a:ea typeface="Microsoft YaHei" panose="020b0503020204020204" pitchFamily="34" charset="-122"/>
                </a:endParaRPr>
              </a:p>
            </p:txBody>
          </p:sp>
          <p:sp>
            <p:nvSpPr>
              <p:cNvPr id="26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纳税人需要符合专项附加扣除的相关条件，如子女教育、住房贷款利息等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纳税人需要按照规定申报专项附加扣除，提供相关证明材料</a:t>
                </a:r>
                <a:endParaRPr/>
              </a:p>
            </p:txBody>
          </p:sp>
          <p:pic>
            <p:nvPicPr>
              <p:cNvPr id="26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6" name="" descr="{&quot;isTemplate&quot;:true,&quot;type&quot;:3}"/>
        <p:cNvGrpSpPr/>
        <p:nvPr/>
      </p:nvGrpSpPr>
      <p:grpSpPr>
        <a:xfrm>
          <a:off x="0" y="0"/>
          <a:ext cx="0" cy="0"/>
        </a:xfrm>
      </p:grpSpPr>
      <p:grpSp>
        <p:nvGrpSpPr>
          <p:cNvPr id="26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68" name="Group 686"/>
            <p:cNvGrpSpPr/>
            <p:nvPr/>
          </p:nvGrpSpPr>
          <p:grpSpPr>
            <a:xfrm>
              <a:off x="1075314" y="1520189"/>
              <a:ext cx="9868911" cy="2072418"/>
              <a:chOff x="1075314" y="1520189"/>
              <a:chExt cx="9868911" cy="2072418"/>
            </a:xfrm>
          </p:grpSpPr>
          <p:sp>
            <p:nvSpPr>
              <p:cNvPr id="26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专项附加扣除金额 = 专项附加扣除项目金额 × 扣除比例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纳税人可以在计算个人所得税时，将专项附加扣除金额从应纳税所得额中扣除</a:t>
                </a:r>
                <a:endParaRPr/>
              </a:p>
            </p:txBody>
          </p:sp>
          <p:sp>
            <p:nvSpPr>
              <p:cNvPr id="27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计算方法</a:t>
                </a:r>
                <a:endParaRPr/>
              </a:p>
            </p:txBody>
          </p:sp>
          <p:sp>
            <p:nvSpPr>
              <p:cNvPr id="27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73" name="Group 691"/>
            <p:cNvGrpSpPr/>
            <p:nvPr/>
          </p:nvGrpSpPr>
          <p:grpSpPr>
            <a:xfrm>
              <a:off x="1075314" y="3881882"/>
              <a:ext cx="9868911" cy="2072418"/>
              <a:chOff x="1075314" y="3881882"/>
              <a:chExt cx="9868911" cy="2072418"/>
            </a:xfrm>
          </p:grpSpPr>
          <p:sp>
            <p:nvSpPr>
              <p:cNvPr id="27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子女教育专项附加扣除限额：每个子女每月1000元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住房贷款利息专项附加扣除限额：1000元/月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赡养老人专项附加扣除限额：1000元/月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大病医疗专项附加扣除限额：80000元/年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继续教育专项附加扣除限额：4800元/年</a:t>
                </a:r>
                <a:endParaRPr/>
              </a:p>
            </p:txBody>
          </p:sp>
          <p:sp>
            <p:nvSpPr>
              <p:cNvPr id="27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扣除限额</a:t>
                </a:r>
                <a:endParaRPr/>
              </a:p>
            </p:txBody>
          </p:sp>
          <p:sp>
            <p:nvSpPr>
              <p:cNvPr id="27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专项附加扣除的计算方法和扣除限额</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个人所得税专项附加扣除办法实施流程</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纳税人申报专项附加扣除的操作流程</a:t>
            </a:r>
            <a:endParaRPr lang="en-US" altLang="zh-CN" sz="2800" b="1">
              <a:latin typeface="+mj-ea"/>
              <a:ea typeface="+mj-ea"/>
            </a:endParaRPr>
          </a:p>
        </p:txBody>
      </p:sp>
      <p:grpSp>
        <p:nvGrpSpPr>
          <p:cNvPr id="13"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4" name=""/>
            <p:cNvGrpSpPr/>
            <p:nvPr/>
          </p:nvGrpSpPr>
          <p:grpSpPr>
            <a:xfrm>
              <a:off x="646709" y="2074672"/>
              <a:ext cx="3384000" cy="4063380"/>
              <a:chOff x="646710" y="2074672"/>
              <a:chExt cx="3384000" cy="4063380"/>
            </a:xfrm>
          </p:grpSpPr>
          <p:sp>
            <p:nvSpPr>
              <p:cNvPr id="15"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申报方式</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纳税人可以选择通过扣缴义务人申报或者自行申报专项附加扣除</a:t>
                </a:r>
                <a:endParaRPr/>
              </a:p>
            </p:txBody>
          </p:sp>
          <p:pic>
            <p:nvPicPr>
              <p:cNvPr id="18"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9" name=""/>
            <p:cNvGrpSpPr/>
            <p:nvPr/>
          </p:nvGrpSpPr>
          <p:grpSpPr>
            <a:xfrm>
              <a:off x="4397155" y="2074672"/>
              <a:ext cx="3384000" cy="4063380"/>
              <a:chOff x="646710" y="2074672"/>
              <a:chExt cx="3384000" cy="4063380"/>
            </a:xfrm>
          </p:grpSpPr>
          <p:sp>
            <p:nvSpPr>
              <p:cNvPr id="20"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申报时间</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纳税人需要在每年的1月1日至12月31日期间申报专项附加扣除</a:t>
                </a:r>
                <a:endParaRPr/>
              </a:p>
            </p:txBody>
          </p:sp>
          <p:pic>
            <p:nvPicPr>
              <p:cNvPr id="23"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4" name=""/>
            <p:cNvGrpSpPr/>
            <p:nvPr/>
          </p:nvGrpSpPr>
          <p:grpSpPr>
            <a:xfrm>
              <a:off x="8147601" y="2074672"/>
              <a:ext cx="3384000" cy="4063380"/>
              <a:chOff x="646710" y="2074672"/>
              <a:chExt cx="3384000" cy="4063380"/>
            </a:xfrm>
          </p:grpSpPr>
          <p:sp>
            <p:nvSpPr>
              <p:cNvPr id="25"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申报材料</a:t>
                </a:r>
                <a:endParaRPr lang="en-US" altLang="zh-CN" sz="2000" b="1">
                  <a:latin typeface="Microsoft YaHei" panose="020b0503020204020204" pitchFamily="34" charset="-122"/>
                  <a:ea typeface="Microsoft YaHei" panose="020b0503020204020204" pitchFamily="34" charset="-122"/>
                </a:endParaRPr>
              </a:p>
            </p:txBody>
          </p:sp>
          <p:sp>
            <p:nvSpPr>
              <p:cNvPr id="27"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纳税人需要按照规定提供专项附加扣除的相关证明材料，如子女教育证明等</a:t>
                </a:r>
                <a:endParaRPr/>
              </a:p>
            </p:txBody>
          </p:sp>
          <p:pic>
            <p:nvPicPr>
              <p:cNvPr id="28"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https://d.book118.com/556221033213010051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个人所得税专项附加扣除办法详解</vt:lpstr>
      <vt:lpstr>个人所得税专项附加扣除办法背景及意义</vt:lpstr>
      <vt:lpstr>PowerPoint Presentation</vt:lpstr>
      <vt:lpstr>PowerPoint Presentation</vt:lpstr>
      <vt:lpstr>PowerPoint Presentation</vt:lpstr>
      <vt:lpstr>个人所得税专项附加扣除办法主要内容</vt:lpstr>
      <vt:lpstr>PowerPoint Presentation</vt:lpstr>
      <vt:lpstr>PowerPoint Presentation</vt:lpstr>
      <vt:lpstr>PowerPoint Presentation</vt:lpstr>
      <vt:lpstr>个人所得税专项附加扣除办法实施流程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2024-09-17T18:22:15.247</cp:lastPrinted>
  <dcterms:created xsi:type="dcterms:W3CDTF">2024-09-17T10:22:15Z</dcterms:created>
  <dcterms:modified xsi:type="dcterms:W3CDTF">2024-09-17T10:22:17Z</dcterms:modified>
</cp:coreProperties>
</file>