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7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7.xml" /><Relationship Id="rId11" Type="http://schemas.openxmlformats.org/officeDocument/2006/relationships/tags" Target="../tags/tag4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tags" Target="../tags/tag4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4F319B-F058-470F-AAF8-5545216A8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8C775-8768-4FA4-81C1-12064DCA89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C3AADF-25F9-4BFE-9DF2-6FE3C3704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CC3C76-3D90-4D3E-BE1D-5E545153C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500C7E-39B9-4EC0-956E-1110271A0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8206DD-369C-4887-BBDB-C22675D12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640362-77F3-4E94-84B0-8882E2B33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2024C4-D532-4780-AC11-012B826B3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0C12C0-938B-4C04-AD2B-75893704B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ADEDFF-E56A-410B-BB49-61A31BA47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2CAC9-A6FC-401E-BCB3-7A7ABF488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 flipH="1">
            <a:off x="1850886" y="1131036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904875" y="2458720"/>
            <a:ext cx="7571105" cy="118999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04875" y="1689735"/>
            <a:ext cx="7571105" cy="63817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PA-图片 4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A-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221740"/>
            <a:ext cx="10968990" cy="50279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Heavy" panose="00000a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PA-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PA-矩形 1"/>
          <p:cNvSpPr/>
          <p:nvPr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" name="图片 36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8830" y="523875"/>
            <a:ext cx="1866265" cy="342900"/>
          </a:xfrm>
          <a:prstGeom prst="rect">
            <a:avLst/>
          </a:prstGeom>
          <a:noFill/>
        </p:spPr>
        <p:txBody>
          <a:bodyPr vert="horz" wrap="square" lIns="10795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798830" y="866775"/>
            <a:ext cx="1866265" cy="10598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23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 flipH="1">
            <a:off x="1633716" y="1346936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形 5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915" y="6143342"/>
            <a:ext cx="187891" cy="187891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857760" y="4520059"/>
            <a:ext cx="57690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857885" y="1802130"/>
            <a:ext cx="6318885" cy="52197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857250" y="2505075"/>
            <a:ext cx="6318885" cy="157289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标题"/>
          <p:cNvSpPr txBox="1">
            <a:spLocks noGrp="1"/>
          </p:cNvSpPr>
          <p:nvPr>
            <p:ph type="title" idx="6"/>
            <p:custDataLst>
              <p:tags r:id="rId3"/>
            </p:custDataLst>
          </p:nvPr>
        </p:nvSpPr>
        <p:spPr>
          <a:xfrm>
            <a:off x="6235065" y="1354455"/>
            <a:ext cx="5342255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330" y="1354455"/>
            <a:ext cx="5342255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1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69315" y="1195705"/>
            <a:ext cx="10707370" cy="4254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 flipH="1">
            <a:off x="1850886" y="1096111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1850886" y="1131036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904875" y="1714500"/>
            <a:ext cx="7571105" cy="193421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1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69314" y="1333850"/>
            <a:ext cx="10708006" cy="4843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69313" y="478972"/>
            <a:ext cx="10744201" cy="675492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+mn-cs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17" Type="http://schemas.openxmlformats.org/officeDocument/2006/relationships/tags" Target="../tags/tag105.xml" /><Relationship Id="rId18" Type="http://schemas.openxmlformats.org/officeDocument/2006/relationships/tags" Target="../tags/tag106.xml" /><Relationship Id="rId19" Type="http://schemas.openxmlformats.org/officeDocument/2006/relationships/tags" Target="../tags/tag10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8.xml" /><Relationship Id="rId21" Type="http://schemas.openxmlformats.org/officeDocument/2006/relationships/tags" Target="../tags/tag109.xml" /><Relationship Id="rId22" Type="http://schemas.openxmlformats.org/officeDocument/2006/relationships/tags" Target="../tags/tag110.xml" /><Relationship Id="rId23" Type="http://schemas.openxmlformats.org/officeDocument/2006/relationships/tags" Target="../tags/tag111.xml" /><Relationship Id="rId24" Type="http://schemas.openxmlformats.org/officeDocument/2006/relationships/tags" Target="../tags/tag112.xml" /><Relationship Id="rId25" Type="http://schemas.openxmlformats.org/officeDocument/2006/relationships/tags" Target="../tags/tag113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3.xml" /><Relationship Id="rId20" Type="http://schemas.openxmlformats.org/officeDocument/2006/relationships/tags" Target="../tags/tag151.xml" /><Relationship Id="rId21" Type="http://schemas.openxmlformats.org/officeDocument/2006/relationships/tags" Target="../tags/tag152.xml" /><Relationship Id="rId22" Type="http://schemas.openxmlformats.org/officeDocument/2006/relationships/tags" Target="../tags/tag153.xml" /><Relationship Id="rId23" Type="http://schemas.openxmlformats.org/officeDocument/2006/relationships/tags" Target="../tags/tag154.xml" /><Relationship Id="rId24" Type="http://schemas.openxmlformats.org/officeDocument/2006/relationships/tags" Target="../tags/tag155.xml" /><Relationship Id="rId25" Type="http://schemas.openxmlformats.org/officeDocument/2006/relationships/tags" Target="../tags/tag156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14" Type="http://schemas.openxmlformats.org/officeDocument/2006/relationships/tags" Target="../tags/tag188.xml" /><Relationship Id="rId15" Type="http://schemas.openxmlformats.org/officeDocument/2006/relationships/tags" Target="../tags/tag189.xml" /><Relationship Id="rId16" Type="http://schemas.openxmlformats.org/officeDocument/2006/relationships/tags" Target="../tags/tag190.xml" /><Relationship Id="rId17" Type="http://schemas.openxmlformats.org/officeDocument/2006/relationships/tags" Target="../tags/tag191.xml" /><Relationship Id="rId18" Type="http://schemas.openxmlformats.org/officeDocument/2006/relationships/tags" Target="../tags/tag192.xml" /><Relationship Id="rId19" Type="http://schemas.openxmlformats.org/officeDocument/2006/relationships/tags" Target="../tags/tag193.xml" /><Relationship Id="rId2" Type="http://schemas.openxmlformats.org/officeDocument/2006/relationships/tags" Target="../tags/tag176.xml" /><Relationship Id="rId20" Type="http://schemas.openxmlformats.org/officeDocument/2006/relationships/tags" Target="../tags/tag194.xml" /><Relationship Id="rId21" Type="http://schemas.openxmlformats.org/officeDocument/2006/relationships/tags" Target="../tags/tag195.xml" /><Relationship Id="rId22" Type="http://schemas.openxmlformats.org/officeDocument/2006/relationships/tags" Target="../tags/tag196.xml" /><Relationship Id="rId23" Type="http://schemas.openxmlformats.org/officeDocument/2006/relationships/tags" Target="../tags/tag197.xml" /><Relationship Id="rId24" Type="http://schemas.openxmlformats.org/officeDocument/2006/relationships/tags" Target="../tags/tag198.xml" /><Relationship Id="rId25" Type="http://schemas.openxmlformats.org/officeDocument/2006/relationships/tags" Target="../tags/tag199.xml" /><Relationship Id="rId26" Type="http://schemas.openxmlformats.org/officeDocument/2006/relationships/tags" Target="../tags/tag200.xml" /><Relationship Id="rId27" Type="http://schemas.openxmlformats.org/officeDocument/2006/relationships/tags" Target="../tags/tag201.xml" /><Relationship Id="rId28" Type="http://schemas.openxmlformats.org/officeDocument/2006/relationships/tags" Target="../tags/tag202.xml" /><Relationship Id="rId29" Type="http://schemas.openxmlformats.org/officeDocument/2006/relationships/tags" Target="../tags/tag203.xml" /><Relationship Id="rId3" Type="http://schemas.openxmlformats.org/officeDocument/2006/relationships/tags" Target="../tags/tag177.xml" /><Relationship Id="rId30" Type="http://schemas.openxmlformats.org/officeDocument/2006/relationships/tags" Target="../tags/tag204.xml" /><Relationship Id="rId31" Type="http://schemas.openxmlformats.org/officeDocument/2006/relationships/tags" Target="../tags/tag205.xml" /><Relationship Id="rId32" Type="http://schemas.openxmlformats.org/officeDocument/2006/relationships/tags" Target="../tags/tag206.xml" /><Relationship Id="rId33" Type="http://schemas.openxmlformats.org/officeDocument/2006/relationships/tags" Target="../tags/tag20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14" Type="http://schemas.openxmlformats.org/officeDocument/2006/relationships/tags" Target="../tags/tag220.xml" /><Relationship Id="rId15" Type="http://schemas.openxmlformats.org/officeDocument/2006/relationships/tags" Target="../tags/tag221.xml" /><Relationship Id="rId16" Type="http://schemas.openxmlformats.org/officeDocument/2006/relationships/tags" Target="../tags/tag222.xml" /><Relationship Id="rId17" Type="http://schemas.openxmlformats.org/officeDocument/2006/relationships/tags" Target="../tags/tag223.xml" /><Relationship Id="rId18" Type="http://schemas.openxmlformats.org/officeDocument/2006/relationships/tags" Target="../tags/tag224.xml" /><Relationship Id="rId19" Type="http://schemas.openxmlformats.org/officeDocument/2006/relationships/tags" Target="../tags/tag225.xml" /><Relationship Id="rId2" Type="http://schemas.openxmlformats.org/officeDocument/2006/relationships/tags" Target="../tags/tag208.xml" /><Relationship Id="rId20" Type="http://schemas.openxmlformats.org/officeDocument/2006/relationships/tags" Target="../tags/tag226.xml" /><Relationship Id="rId21" Type="http://schemas.openxmlformats.org/officeDocument/2006/relationships/tags" Target="../tags/tag227.xml" /><Relationship Id="rId22" Type="http://schemas.openxmlformats.org/officeDocument/2006/relationships/tags" Target="../tags/tag228.xml" /><Relationship Id="rId23" Type="http://schemas.openxmlformats.org/officeDocument/2006/relationships/tags" Target="../tags/tag229.xml" /><Relationship Id="rId24" Type="http://schemas.openxmlformats.org/officeDocument/2006/relationships/tags" Target="../tags/tag230.xml" /><Relationship Id="rId25" Type="http://schemas.openxmlformats.org/officeDocument/2006/relationships/tags" Target="../tags/tag231.xml" /><Relationship Id="rId26" Type="http://schemas.openxmlformats.org/officeDocument/2006/relationships/tags" Target="../tags/tag232.xml" /><Relationship Id="rId27" Type="http://schemas.openxmlformats.org/officeDocument/2006/relationships/tags" Target="../tags/tag233.xml" /><Relationship Id="rId28" Type="http://schemas.openxmlformats.org/officeDocument/2006/relationships/tags" Target="../tags/tag234.xml" /><Relationship Id="rId29" Type="http://schemas.openxmlformats.org/officeDocument/2006/relationships/tags" Target="../tags/tag235.xml" /><Relationship Id="rId3" Type="http://schemas.openxmlformats.org/officeDocument/2006/relationships/tags" Target="../tags/tag209.xml" /><Relationship Id="rId30" Type="http://schemas.openxmlformats.org/officeDocument/2006/relationships/tags" Target="../tags/tag236.xml" /><Relationship Id="rId31" Type="http://schemas.openxmlformats.org/officeDocument/2006/relationships/tags" Target="../tags/tag237.xml" /><Relationship Id="rId32" Type="http://schemas.openxmlformats.org/officeDocument/2006/relationships/tags" Target="../tags/tag238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7.xml" /><Relationship Id="rId11" Type="http://schemas.openxmlformats.org/officeDocument/2006/relationships/tags" Target="../tags/tag268.xml" /><Relationship Id="rId12" Type="http://schemas.openxmlformats.org/officeDocument/2006/relationships/tags" Target="../tags/tag269.xml" /><Relationship Id="rId13" Type="http://schemas.openxmlformats.org/officeDocument/2006/relationships/tags" Target="../tags/tag270.xml" /><Relationship Id="rId14" Type="http://schemas.openxmlformats.org/officeDocument/2006/relationships/tags" Target="../tags/tag271.xml" /><Relationship Id="rId2" Type="http://schemas.openxmlformats.org/officeDocument/2006/relationships/tags" Target="../tags/tag259.xml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02013510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妊娠合并低钾血症的护理查房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Simple &amp; Creative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64" name="直接连接符 63"/>
          <p:cNvCxnSpPr/>
          <p:nvPr>
            <p:custDataLst>
              <p:tags r:id="rId5"/>
            </p:custDataLst>
          </p:nvPr>
        </p:nvCxnSpPr>
        <p:spPr>
          <a:xfrm>
            <a:off x="1594485" y="291592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>
            <p:custDataLst>
              <p:tags r:id="rId6"/>
            </p:custDataLst>
          </p:nvPr>
        </p:nvCxnSpPr>
        <p:spPr>
          <a:xfrm>
            <a:off x="1594485" y="291592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序号"/>
          <p:cNvSpPr txBox="1"/>
          <p:nvPr>
            <p:custDataLst>
              <p:tags r:id="rId7"/>
            </p:custDataLst>
          </p:nvPr>
        </p:nvSpPr>
        <p:spPr>
          <a:xfrm>
            <a:off x="1594485" y="2432685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01.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68" name="标题"/>
          <p:cNvSpPr txBox="1"/>
          <p:nvPr>
            <p:custDataLst>
              <p:tags r:id="rId8"/>
            </p:custDataLst>
          </p:nvPr>
        </p:nvSpPr>
        <p:spPr>
          <a:xfrm>
            <a:off x="1594485" y="3074670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妊娠合并低钾血症的相关知识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27" name="直接连接符 126"/>
          <p:cNvCxnSpPr/>
          <p:nvPr>
            <p:custDataLst>
              <p:tags r:id="rId9"/>
            </p:custDataLst>
          </p:nvPr>
        </p:nvCxnSpPr>
        <p:spPr>
          <a:xfrm>
            <a:off x="5120005" y="291592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>
            <p:custDataLst>
              <p:tags r:id="rId10"/>
            </p:custDataLst>
          </p:nvPr>
        </p:nvCxnSpPr>
        <p:spPr>
          <a:xfrm>
            <a:off x="5120005" y="291592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序号"/>
          <p:cNvSpPr txBox="1"/>
          <p:nvPr>
            <p:custDataLst>
              <p:tags r:id="rId11"/>
            </p:custDataLst>
          </p:nvPr>
        </p:nvSpPr>
        <p:spPr>
          <a:xfrm>
            <a:off x="5120005" y="2432685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02.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31" name="标题"/>
          <p:cNvSpPr txBox="1"/>
          <p:nvPr>
            <p:custDataLst>
              <p:tags r:id="rId12"/>
            </p:custDataLst>
          </p:nvPr>
        </p:nvSpPr>
        <p:spPr>
          <a:xfrm>
            <a:off x="5120005" y="3074670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病例汇报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34" name="直接连接符 133"/>
          <p:cNvCxnSpPr/>
          <p:nvPr>
            <p:custDataLst>
              <p:tags r:id="rId13"/>
            </p:custDataLst>
          </p:nvPr>
        </p:nvCxnSpPr>
        <p:spPr>
          <a:xfrm>
            <a:off x="8645525" y="291592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>
            <p:custDataLst>
              <p:tags r:id="rId14"/>
            </p:custDataLst>
          </p:nvPr>
        </p:nvCxnSpPr>
        <p:spPr>
          <a:xfrm>
            <a:off x="8645525" y="291592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序号"/>
          <p:cNvSpPr txBox="1"/>
          <p:nvPr>
            <p:custDataLst>
              <p:tags r:id="rId15"/>
            </p:custDataLst>
          </p:nvPr>
        </p:nvSpPr>
        <p:spPr>
          <a:xfrm>
            <a:off x="8645525" y="2432685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03.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38" name="标题"/>
          <p:cNvSpPr txBox="1"/>
          <p:nvPr>
            <p:custDataLst>
              <p:tags r:id="rId16"/>
            </p:custDataLst>
          </p:nvPr>
        </p:nvSpPr>
        <p:spPr>
          <a:xfrm>
            <a:off x="8645525" y="3074670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护理诊断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20" name="直接连接符 119"/>
          <p:cNvCxnSpPr/>
          <p:nvPr>
            <p:custDataLst>
              <p:tags r:id="rId17"/>
            </p:custDataLst>
          </p:nvPr>
        </p:nvCxnSpPr>
        <p:spPr>
          <a:xfrm>
            <a:off x="3357245" y="4844415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>
            <p:custDataLst>
              <p:tags r:id="rId18"/>
            </p:custDataLst>
          </p:nvPr>
        </p:nvCxnSpPr>
        <p:spPr>
          <a:xfrm>
            <a:off x="3357245" y="4844415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序号"/>
          <p:cNvSpPr txBox="1"/>
          <p:nvPr>
            <p:custDataLst>
              <p:tags r:id="rId19"/>
            </p:custDataLst>
          </p:nvPr>
        </p:nvSpPr>
        <p:spPr>
          <a:xfrm>
            <a:off x="3357245" y="4361180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04.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24" name="标题"/>
          <p:cNvSpPr txBox="1"/>
          <p:nvPr>
            <p:custDataLst>
              <p:tags r:id="rId20"/>
            </p:custDataLst>
          </p:nvPr>
        </p:nvSpPr>
        <p:spPr>
          <a:xfrm>
            <a:off x="3357245" y="5003165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护理措施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41" name="直接连接符 140"/>
          <p:cNvCxnSpPr/>
          <p:nvPr>
            <p:custDataLst>
              <p:tags r:id="rId21"/>
            </p:custDataLst>
          </p:nvPr>
        </p:nvCxnSpPr>
        <p:spPr>
          <a:xfrm>
            <a:off x="6882765" y="484378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接连接符 141"/>
          <p:cNvCxnSpPr/>
          <p:nvPr>
            <p:custDataLst>
              <p:tags r:id="rId22"/>
            </p:custDataLst>
          </p:nvPr>
        </p:nvCxnSpPr>
        <p:spPr>
          <a:xfrm>
            <a:off x="6882765" y="484378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序号"/>
          <p:cNvSpPr txBox="1"/>
          <p:nvPr>
            <p:custDataLst>
              <p:tags r:id="rId23"/>
            </p:custDataLst>
          </p:nvPr>
        </p:nvSpPr>
        <p:spPr>
          <a:xfrm>
            <a:off x="6882765" y="4360545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05.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45" name="标题"/>
          <p:cNvSpPr txBox="1"/>
          <p:nvPr>
            <p:custDataLst>
              <p:tags r:id="rId24"/>
            </p:custDataLst>
          </p:nvPr>
        </p:nvSpPr>
        <p:spPr>
          <a:xfrm>
            <a:off x="6882765" y="5002530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健康宣教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妊娠合并低钾血症的相关知识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疾病定义及概述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23152" y="1227173"/>
            <a:ext cx="3394422" cy="23295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89857" y="1221740"/>
            <a:ext cx="550057" cy="2852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83415" y="2023058"/>
            <a:ext cx="3045426" cy="1365882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妊娠合并低钾血症：是指在妊娠期间发生的低钾血症，通常表现为血钾浓度低于3.5mmol/L。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4396136" y="1227173"/>
            <a:ext cx="3394422" cy="23295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4783214" y="1221740"/>
            <a:ext cx="550057" cy="2852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4556400" y="2023058"/>
            <a:ext cx="3045426" cy="1365882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病因：妊娠合并低钾血症的病因包括饮食不当、呕吐、腹泻、使用利尿剂等。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8168442" y="1227173"/>
            <a:ext cx="3394422" cy="23295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8575892" y="1221740"/>
            <a:ext cx="550057" cy="2852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20" name="TextBox 2"/>
          <p:cNvSpPr txBox="1"/>
          <p:nvPr>
            <p:custDataLst>
              <p:tags r:id="rId10"/>
            </p:custDataLst>
          </p:nvPr>
        </p:nvSpPr>
        <p:spPr>
          <a:xfrm>
            <a:off x="8328706" y="2023058"/>
            <a:ext cx="3045426" cy="136588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症状：妊娠合并低钾血症的症状包括肌肉无力、心律失常、呼吸困难等。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11"/>
            </p:custDataLst>
          </p:nvPr>
        </p:nvSpPr>
        <p:spPr>
          <a:xfrm>
            <a:off x="2514398" y="3920415"/>
            <a:ext cx="3394422" cy="23295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12"/>
            </p:custDataLst>
          </p:nvPr>
        </p:nvSpPr>
        <p:spPr>
          <a:xfrm>
            <a:off x="2881102" y="3914983"/>
            <a:ext cx="550057" cy="2852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3"/>
            </p:custDataLst>
          </p:nvPr>
        </p:nvSpPr>
        <p:spPr>
          <a:xfrm>
            <a:off x="2674661" y="4716301"/>
            <a:ext cx="3045426" cy="136588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诊断：妊娠合并低钾血症的诊断主要依据血钾浓度的检测结果。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6287382" y="3920415"/>
            <a:ext cx="3394422" cy="23295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5"/>
            </p:custDataLst>
          </p:nvPr>
        </p:nvSpPr>
        <p:spPr>
          <a:xfrm>
            <a:off x="6674460" y="3914983"/>
            <a:ext cx="550057" cy="2852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6"/>
            </p:custDataLst>
          </p:nvPr>
        </p:nvSpPr>
        <p:spPr>
          <a:xfrm>
            <a:off x="6447646" y="4716301"/>
            <a:ext cx="3045426" cy="1365882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治疗：妊娠合并低钾血症的治疗包括补钾、纠正水电解质紊乱、治疗原发病等。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病因及发病机制</a:t>
            </a:r>
            <a:endParaRPr lang="zh-CN" altLang="en-US"/>
          </a:p>
        </p:txBody>
      </p:sp>
      <p:sp>
        <p:nvSpPr>
          <p:cNvPr id="53" name="对角圆角矩形 52"/>
          <p:cNvSpPr/>
          <p:nvPr>
            <p:custDataLst>
              <p:tags r:id="rId2"/>
            </p:custDataLst>
          </p:nvPr>
        </p:nvSpPr>
        <p:spPr>
          <a:xfrm>
            <a:off x="608330" y="1423543"/>
            <a:ext cx="5253310" cy="1279488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3"/>
            </p:custDataLst>
          </p:nvPr>
        </p:nvSpPr>
        <p:spPr>
          <a:xfrm>
            <a:off x="608330" y="1290853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4"/>
            </p:custDataLst>
          </p:nvPr>
        </p:nvSpPr>
        <p:spPr>
          <a:xfrm>
            <a:off x="1134467" y="1291513"/>
            <a:ext cx="79218" cy="13202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1168794" y="1477015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妊娠期激素变化：孕激素、雌激素等激素水平变化影响钾代谢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6"/>
            </p:custDataLst>
          </p:nvPr>
        </p:nvSpPr>
        <p:spPr>
          <a:xfrm>
            <a:off x="6323876" y="1423543"/>
            <a:ext cx="5253310" cy="1279488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7"/>
            </p:custDataLst>
          </p:nvPr>
        </p:nvSpPr>
        <p:spPr>
          <a:xfrm>
            <a:off x="6323876" y="1290853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8"/>
            </p:custDataLst>
          </p:nvPr>
        </p:nvSpPr>
        <p:spPr>
          <a:xfrm>
            <a:off x="6849353" y="1291513"/>
            <a:ext cx="79218" cy="13202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6883680" y="1483616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药物影响：某些药物如利尿剂、胰岛素等可导致钾离子流失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608330" y="3162368"/>
            <a:ext cx="5253310" cy="1279488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608330" y="302967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1134467" y="3030339"/>
            <a:ext cx="79218" cy="13202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168794" y="3222441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呕吐、腹泻等胃肠道症状：导致钾离子丢失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对角圆角矩形 14"/>
          <p:cNvSpPr/>
          <p:nvPr>
            <p:custDataLst>
              <p:tags r:id="rId14"/>
            </p:custDataLst>
          </p:nvPr>
        </p:nvSpPr>
        <p:spPr>
          <a:xfrm>
            <a:off x="6323876" y="3162368"/>
            <a:ext cx="5253310" cy="1279488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9" name="对角圆角矩形 18"/>
          <p:cNvSpPr/>
          <p:nvPr>
            <p:custDataLst>
              <p:tags r:id="rId15"/>
            </p:custDataLst>
          </p:nvPr>
        </p:nvSpPr>
        <p:spPr>
          <a:xfrm>
            <a:off x="6323876" y="302967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0" name="直角三角形 19"/>
          <p:cNvSpPr/>
          <p:nvPr>
            <p:custDataLst>
              <p:tags r:id="rId16"/>
            </p:custDataLst>
          </p:nvPr>
        </p:nvSpPr>
        <p:spPr>
          <a:xfrm>
            <a:off x="6849353" y="3030339"/>
            <a:ext cx="79218" cy="13202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883680" y="3222441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肾脏疾病：肾功能异常影响钾离子代谢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6" name="对角圆角矩形 15"/>
          <p:cNvSpPr/>
          <p:nvPr>
            <p:custDataLst>
              <p:tags r:id="rId18"/>
            </p:custDataLst>
          </p:nvPr>
        </p:nvSpPr>
        <p:spPr>
          <a:xfrm>
            <a:off x="608330" y="4901193"/>
            <a:ext cx="5253310" cy="1279488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19"/>
            </p:custDataLst>
          </p:nvPr>
        </p:nvSpPr>
        <p:spPr>
          <a:xfrm>
            <a:off x="608330" y="476784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20"/>
            </p:custDataLst>
          </p:nvPr>
        </p:nvSpPr>
        <p:spPr>
          <a:xfrm>
            <a:off x="1134467" y="4763883"/>
            <a:ext cx="79218" cy="13202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1168794" y="4961266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饮食不当：摄入不足或过度摄入含钾食物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3" name="对角圆角矩形 22"/>
          <p:cNvSpPr/>
          <p:nvPr>
            <p:custDataLst>
              <p:tags r:id="rId22"/>
            </p:custDataLst>
          </p:nvPr>
        </p:nvSpPr>
        <p:spPr>
          <a:xfrm>
            <a:off x="6323876" y="4901193"/>
            <a:ext cx="5253310" cy="1279488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4" name="对角圆角矩形 23"/>
          <p:cNvSpPr/>
          <p:nvPr>
            <p:custDataLst>
              <p:tags r:id="rId23"/>
            </p:custDataLst>
          </p:nvPr>
        </p:nvSpPr>
        <p:spPr>
          <a:xfrm>
            <a:off x="6323876" y="476784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直角三角形 24"/>
          <p:cNvSpPr/>
          <p:nvPr>
            <p:custDataLst>
              <p:tags r:id="rId24"/>
            </p:custDataLst>
          </p:nvPr>
        </p:nvSpPr>
        <p:spPr>
          <a:xfrm>
            <a:off x="6849353" y="4763883"/>
            <a:ext cx="79218" cy="132029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6883680" y="4961266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遗传因素：基因突变导致钾离子通道异常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临床表现及诊断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330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2930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08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临床表现：乏力、肌肉无力、心律失常、呼吸困难等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861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593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201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诊断方法：血钾检测、心电图检查、电解质分析等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0927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527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5905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病因：饮食不当、呕吐、腹泻、使用利尿剂等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253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2986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231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治疗方法：补钾、调整饮食、纠正电解质紊乱等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治疗及预后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484334" y="1221740"/>
            <a:ext cx="7218042" cy="111307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治疗原则：补钾、纠正酸碱平衡、控制感染、改善心功能等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484334" y="2526691"/>
            <a:ext cx="7218042" cy="111307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补钾方法：口服、静脉补钾，根据病情选择合适的补钾方式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484334" y="3831642"/>
            <a:ext cx="7218042" cy="111307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预后：及时治疗，预后良好，但严重低钾血症可导致胎儿生长受限、早产、死胎等不良妊娠结局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484334" y="5136592"/>
            <a:ext cx="7218042" cy="111307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预防措施：加强孕期营养，避免过度劳累，定期产检，及时发现和治疗低钾血症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患者基本信息</a:t>
            </a:r>
            <a:endParaRPr lang="zh-CN" altLang="en-US"/>
          </a:p>
        </p:txBody>
      </p:sp>
      <p:cxnSp>
        <p:nvCxnSpPr>
          <p:cNvPr id="98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518675" y="2445759"/>
            <a:ext cx="3177" cy="119971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560429" y="3724267"/>
            <a:ext cx="635" cy="34377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579943" y="3155547"/>
            <a:ext cx="3813" cy="52678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626145" y="3661358"/>
            <a:ext cx="1906" cy="147231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36128" y="2267200"/>
            <a:ext cx="3813" cy="133315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67715" y="3709016"/>
            <a:ext cx="0" cy="56045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8"/>
            </p:custDataLst>
          </p:nvPr>
        </p:nvCxnSpPr>
        <p:spPr>
          <a:xfrm flipH="1">
            <a:off x="4687864" y="3336648"/>
            <a:ext cx="3813" cy="26752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725170" y="3661358"/>
            <a:ext cx="3813" cy="112091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10"/>
            </p:custDataLst>
          </p:nvPr>
        </p:nvCxnSpPr>
        <p:spPr>
          <a:xfrm>
            <a:off x="2751674" y="2670705"/>
            <a:ext cx="635" cy="93346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776907" y="3682328"/>
            <a:ext cx="635" cy="18427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2"/>
            </p:custDataLst>
          </p:nvPr>
        </p:nvSpPr>
        <p:spPr>
          <a:xfrm>
            <a:off x="1851253" y="1680687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年龄：30岁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13"/>
            </p:custDataLst>
          </p:nvPr>
        </p:nvSpPr>
        <p:spPr>
          <a:xfrm>
            <a:off x="3789350" y="2347901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职业：公司职员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14"/>
            </p:custDataLst>
          </p:nvPr>
        </p:nvSpPr>
        <p:spPr>
          <a:xfrm>
            <a:off x="5737613" y="1281630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孕周：28周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custDataLst>
              <p:tags r:id="rId15"/>
            </p:custDataLst>
          </p:nvPr>
        </p:nvSpPr>
        <p:spPr>
          <a:xfrm>
            <a:off x="7681429" y="2159175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家族史：无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16"/>
            </p:custDataLst>
          </p:nvPr>
        </p:nvSpPr>
        <p:spPr>
          <a:xfrm>
            <a:off x="9619525" y="1458283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体格检查：无明显异常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6" name="正文"/>
          <p:cNvSpPr txBox="1"/>
          <p:nvPr>
            <p:custDataLst>
              <p:tags r:id="rId17"/>
            </p:custDataLst>
          </p:nvPr>
        </p:nvSpPr>
        <p:spPr>
          <a:xfrm>
            <a:off x="876486" y="4129043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姓名：张三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5" name="正文"/>
          <p:cNvSpPr txBox="1"/>
          <p:nvPr>
            <p:custDataLst>
              <p:tags r:id="rId18"/>
            </p:custDataLst>
          </p:nvPr>
        </p:nvSpPr>
        <p:spPr>
          <a:xfrm>
            <a:off x="2826656" y="5029464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性别：男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9" name="正文"/>
          <p:cNvSpPr txBox="1"/>
          <p:nvPr>
            <p:custDataLst>
              <p:tags r:id="rId19"/>
            </p:custDataLst>
          </p:nvPr>
        </p:nvSpPr>
        <p:spPr>
          <a:xfrm>
            <a:off x="4767294" y="4507766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婚姻状况：已婚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1" name="正文"/>
          <p:cNvSpPr txBox="1"/>
          <p:nvPr>
            <p:custDataLst>
              <p:tags r:id="rId20"/>
            </p:custDataLst>
          </p:nvPr>
        </p:nvSpPr>
        <p:spPr>
          <a:xfrm>
            <a:off x="6726360" y="5373873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既往病史：无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7" name="正文"/>
          <p:cNvSpPr txBox="1"/>
          <p:nvPr>
            <p:custDataLst>
              <p:tags r:id="rId21"/>
            </p:custDataLst>
          </p:nvPr>
        </p:nvSpPr>
        <p:spPr>
          <a:xfrm>
            <a:off x="8660009" y="4317769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现病史：妊娠合并低钾血症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84" name="直接箭头连接符 183"/>
          <p:cNvCxnSpPr/>
          <p:nvPr>
            <p:custDataLst>
              <p:tags r:id="rId22"/>
            </p:custDataLst>
          </p:nvPr>
        </p:nvCxnSpPr>
        <p:spPr>
          <a:xfrm>
            <a:off x="608330" y="3664535"/>
            <a:ext cx="10969626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>
            <p:custDataLst>
              <p:tags r:id="rId23"/>
            </p:custDataLst>
          </p:nvPr>
        </p:nvSpPr>
        <p:spPr>
          <a:xfrm flipV="1">
            <a:off x="10453224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4"/>
            </p:custDataLst>
          </p:nvPr>
        </p:nvSpPr>
        <p:spPr>
          <a:xfrm flipV="1">
            <a:off x="7560059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5"/>
            </p:custDataLst>
          </p:nvPr>
        </p:nvSpPr>
        <p:spPr>
          <a:xfrm flipV="1">
            <a:off x="9493708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6"/>
            </p:custDataLst>
          </p:nvPr>
        </p:nvSpPr>
        <p:spPr>
          <a:xfrm flipV="1">
            <a:off x="8515128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7"/>
            </p:custDataLst>
          </p:nvPr>
        </p:nvSpPr>
        <p:spPr>
          <a:xfrm flipV="1">
            <a:off x="6571313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8"/>
            </p:custDataLst>
          </p:nvPr>
        </p:nvSpPr>
        <p:spPr>
          <a:xfrm flipV="1">
            <a:off x="5600993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9"/>
            </p:custDataLst>
          </p:nvPr>
        </p:nvSpPr>
        <p:spPr>
          <a:xfrm flipV="1">
            <a:off x="4623049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30"/>
            </p:custDataLst>
          </p:nvPr>
        </p:nvSpPr>
        <p:spPr>
          <a:xfrm flipV="1">
            <a:off x="3660355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31"/>
            </p:custDataLst>
          </p:nvPr>
        </p:nvSpPr>
        <p:spPr>
          <a:xfrm flipV="1">
            <a:off x="2684953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32"/>
            </p:custDataLst>
          </p:nvPr>
        </p:nvSpPr>
        <p:spPr>
          <a:xfrm flipV="1">
            <a:off x="1710185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  <p:custDataLst>
      <p:tags r:id="rId33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主诉及现病史</a:t>
            </a:r>
            <a:endParaRPr lang="zh-CN" altLang="en-US"/>
          </a:p>
        </p:txBody>
      </p:sp>
      <p:cxnSp>
        <p:nvCxnSpPr>
          <p:cNvPr id="98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518675" y="2445759"/>
            <a:ext cx="3177" cy="119971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560429" y="3724267"/>
            <a:ext cx="635" cy="34377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579943" y="3155547"/>
            <a:ext cx="3813" cy="52678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626145" y="3661358"/>
            <a:ext cx="1906" cy="147231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36128" y="2267200"/>
            <a:ext cx="3813" cy="133315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67715" y="3709016"/>
            <a:ext cx="0" cy="56045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8"/>
            </p:custDataLst>
          </p:nvPr>
        </p:nvCxnSpPr>
        <p:spPr>
          <a:xfrm flipH="1">
            <a:off x="4687864" y="3336648"/>
            <a:ext cx="3813" cy="26752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725170" y="3661358"/>
            <a:ext cx="3813" cy="112091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10"/>
            </p:custDataLst>
          </p:nvPr>
        </p:nvCxnSpPr>
        <p:spPr>
          <a:xfrm>
            <a:off x="2751674" y="2670705"/>
            <a:ext cx="635" cy="93346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776907" y="3682328"/>
            <a:ext cx="635" cy="18427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2"/>
            </p:custDataLst>
          </p:nvPr>
        </p:nvSpPr>
        <p:spPr>
          <a:xfrm>
            <a:off x="1851253" y="1680687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主诉：如头晕、乏力、心悸等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13"/>
            </p:custDataLst>
          </p:nvPr>
        </p:nvSpPr>
        <p:spPr>
          <a:xfrm>
            <a:off x="3789350" y="2347901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既往史：如高血压、糖尿病等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14"/>
            </p:custDataLst>
          </p:nvPr>
        </p:nvSpPr>
        <p:spPr>
          <a:xfrm>
            <a:off x="5737613" y="1281630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生活习惯：如饮食、运动、作息等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custDataLst>
              <p:tags r:id="rId15"/>
            </p:custDataLst>
          </p:nvPr>
        </p:nvSpPr>
        <p:spPr>
          <a:xfrm>
            <a:off x="7681429" y="2159175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体格检查：如血压、心率、呼吸等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16"/>
            </p:custDataLst>
          </p:nvPr>
        </p:nvSpPr>
        <p:spPr>
          <a:xfrm>
            <a:off x="9619525" y="1458283"/>
            <a:ext cx="1801476" cy="72122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诊断及治疗：如低钾血症的诊断依据、治疗方案等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6" name="正文"/>
          <p:cNvSpPr txBox="1"/>
          <p:nvPr>
            <p:custDataLst>
              <p:tags r:id="rId17"/>
            </p:custDataLst>
          </p:nvPr>
        </p:nvSpPr>
        <p:spPr>
          <a:xfrm>
            <a:off x="876486" y="4129043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患者基本信息：年龄、性别、职业等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5" name="正文"/>
          <p:cNvSpPr txBox="1"/>
          <p:nvPr>
            <p:custDataLst>
              <p:tags r:id="rId18"/>
            </p:custDataLst>
          </p:nvPr>
        </p:nvSpPr>
        <p:spPr>
          <a:xfrm>
            <a:off x="2826656" y="5029464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现病史：如发病时间、持续时间、症状变化等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9" name="正文"/>
          <p:cNvSpPr txBox="1"/>
          <p:nvPr>
            <p:custDataLst>
              <p:tags r:id="rId19"/>
            </p:custDataLst>
          </p:nvPr>
        </p:nvSpPr>
        <p:spPr>
          <a:xfrm>
            <a:off x="4767294" y="4507766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家族史：如有无遗传病史等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1" name="正文"/>
          <p:cNvSpPr txBox="1"/>
          <p:nvPr>
            <p:custDataLst>
              <p:tags r:id="rId20"/>
            </p:custDataLst>
          </p:nvPr>
        </p:nvSpPr>
        <p:spPr>
          <a:xfrm>
            <a:off x="6726360" y="5373873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心理状况：如焦虑、抑郁等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7" name="正文"/>
          <p:cNvSpPr txBox="1"/>
          <p:nvPr>
            <p:custDataLst>
              <p:tags r:id="rId21"/>
            </p:custDataLst>
          </p:nvPr>
        </p:nvSpPr>
        <p:spPr>
          <a:xfrm>
            <a:off x="8660009" y="4317769"/>
            <a:ext cx="1801476" cy="8159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辅助检查：如血常规、尿常规、生化等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84" name="直接箭头连接符 183"/>
          <p:cNvCxnSpPr/>
          <p:nvPr>
            <p:custDataLst>
              <p:tags r:id="rId22"/>
            </p:custDataLst>
          </p:nvPr>
        </p:nvCxnSpPr>
        <p:spPr>
          <a:xfrm>
            <a:off x="608330" y="3664535"/>
            <a:ext cx="10969626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>
            <p:custDataLst>
              <p:tags r:id="rId23"/>
            </p:custDataLst>
          </p:nvPr>
        </p:nvSpPr>
        <p:spPr>
          <a:xfrm flipV="1">
            <a:off x="10453224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4"/>
            </p:custDataLst>
          </p:nvPr>
        </p:nvSpPr>
        <p:spPr>
          <a:xfrm flipV="1">
            <a:off x="7560059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5"/>
            </p:custDataLst>
          </p:nvPr>
        </p:nvSpPr>
        <p:spPr>
          <a:xfrm flipV="1">
            <a:off x="9493708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6"/>
            </p:custDataLst>
          </p:nvPr>
        </p:nvSpPr>
        <p:spPr>
          <a:xfrm flipV="1">
            <a:off x="8515128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7"/>
            </p:custDataLst>
          </p:nvPr>
        </p:nvSpPr>
        <p:spPr>
          <a:xfrm flipV="1">
            <a:off x="6571313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8"/>
            </p:custDataLst>
          </p:nvPr>
        </p:nvSpPr>
        <p:spPr>
          <a:xfrm flipV="1">
            <a:off x="5600993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9"/>
            </p:custDataLst>
          </p:nvPr>
        </p:nvSpPr>
        <p:spPr>
          <a:xfrm flipV="1">
            <a:off x="4623049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30"/>
            </p:custDataLst>
          </p:nvPr>
        </p:nvSpPr>
        <p:spPr>
          <a:xfrm flipV="1">
            <a:off x="3660355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31"/>
            </p:custDataLst>
          </p:nvPr>
        </p:nvSpPr>
        <p:spPr>
          <a:xfrm flipV="1">
            <a:off x="2684953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32"/>
            </p:custDataLst>
          </p:nvPr>
        </p:nvSpPr>
        <p:spPr>
          <a:xfrm flipV="1">
            <a:off x="1710185" y="3595908"/>
            <a:ext cx="133293" cy="13329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既往史及个人史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3227898" y="1221740"/>
            <a:ext cx="5730695" cy="88371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患者年龄、性别、职业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3227898" y="2257793"/>
            <a:ext cx="5730695" cy="88371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既往病史：是否有高血压、糖尿病、肾病等疾病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3227898" y="3293846"/>
            <a:ext cx="5730695" cy="88371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生活习惯：饮食、运动、作息等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3227898" y="4329900"/>
            <a:ext cx="5730695" cy="88371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家族史：是否有家族遗传病史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3227898" y="5365953"/>
            <a:ext cx="5730695" cy="88371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心理状况：焦虑、抑郁等心理问题的存在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诊断及治疗过程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330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2930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08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诊断：通过病史、体格检查、实验室检查等方法，确定患者患有妊娠合并低钾血症。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861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593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201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治疗：根据患者的具体情况，制定个性化的治疗方案，包括补钾、纠正酸碱平衡、控制血压等。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0927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527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5905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护理：密切监测患者的生命体征，及时调整治疗方案，预防并发症的发生。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253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2986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231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康复：在治疗过程中，关注患者的心理状况，提供心理支持和疏导，帮助患者顺利康复。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电解质紊乱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330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2930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08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低钾血症：钾离子浓度低于正常值，导致肌肉无力、心律失常等症状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861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593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201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高钾血症：钾离子浓度高于正常值，导致心律失常、肌肉无力等症状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0927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527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5905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酸碱平衡失调：酸碱失衡，导致呼吸困难、恶心呕吐等症状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253" y="242987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2986" y="242413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231" y="300322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水电解质失衡：水电解质失衡，导致水肿、脱水等症状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https://d.book118.com/557020135102006040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PLACING_PICTURE_USER_VIEWPORT" val="{&quot;height&quot;:10800,&quot;width&quot;:19200}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Simple &amp; Creative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4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  <p:tag name="PA" val="v5.2.1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  <p:tag name="PA" val="v5.2.1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  <p:tag name="PA" val="v5.2.1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  <p:tag name="PA" val="v5.2.1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与聆听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  <p:tag name="KSO_WM_TEMPLATE_THUMBS_INDEX" val="1、1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Simple &amp; Creative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48"/>
</p:tagLst>
</file>

<file path=ppt/tags/tag90.xml><?xml version="1.0" encoding="utf-8"?>
<p:tagLst xmlns:p="http://schemas.openxmlformats.org/presentationml/2006/main">
  <p:tag name="KSO_WM_BEAUTIFY_FLAG" val="#wm#"/>
  <p:tag name="KSO_WM_SLIDE_CONTENT_AREA" val="{&quot;left&quot;:&quot;46.45&quot;,&quot;top&quot;:&quot;101.75&quot;,&quot;width&quot;:&quot;613.6&quot;,&quot;height&quot;:&quot;315.15&quot;}"/>
  <p:tag name="KSO_WM_SLIDE_ID" val="custom2023023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  <p:tag name="KSO_WM_TEMPLATE_THUMBS_INDEX" val="1、11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USESOURCEFORMAT_APPLY" val="0"/>
  <p:tag name="KSO_WM_UNIT_VALUE" val="17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1_1"/>
  <p:tag name="KSO_WM_UNIT_INDEX" val="1_1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1_2"/>
  <p:tag name="KSO_WM_UNIT_INDEX" val="1_1_2"/>
  <p:tag name="KSO_WM_UNIT_LAYERLEVEL" val="1_1_1"/>
  <p:tag name="KSO_WM_UNIT_PRESET_TEXT" val="01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2_1"/>
  <p:tag name="KSO_WM_UNIT_INDEX" val="1_2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2_2"/>
  <p:tag name="KSO_WM_UNIT_INDEX" val="1_2_2"/>
  <p:tag name="KSO_WM_UNIT_LAYERLEVEL" val="1_1_1"/>
  <p:tag name="KSO_WM_UNIT_PRESET_TEXT" val="02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3_1"/>
  <p:tag name="KSO_WM_UNIT_INDEX" val="1_3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3_2"/>
  <p:tag name="KSO_WM_UNIT_INDEX" val="1_3_2"/>
  <p:tag name="KSO_WM_UNIT_LAYERLEVEL" val="1_1_1"/>
  <p:tag name="KSO_WM_UNIT_PRESET_TEXT" val="03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4_1"/>
  <p:tag name="KSO_WM_UNIT_INDEX" val="1_4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4_2"/>
  <p:tag name="KSO_WM_UNIT_INDEX" val="1_4_2"/>
  <p:tag name="KSO_WM_UNIT_LAYERLEVEL" val="1_1_1"/>
  <p:tag name="KSO_WM_UNIT_PRESET_TEXT" val="04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5_1"/>
  <p:tag name="KSO_WM_UNIT_INDEX" val="1_5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5_2"/>
  <p:tag name="KSO_WM_UNIT_INDEX" val="1_5_2"/>
  <p:tag name="KSO_WM_UNIT_LAYERLEVEL" val="1_1_1"/>
  <p:tag name="KSO_WM_UNIT_PRESET_TEXT" val="05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11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26.85&quot;,&quot;top&quot;:&quot;79.65&quot;,&quot;width&quot;:&quot;618.65&quot;,&quot;height&quot;:&quot;320.9&quot;}"/>
  <p:tag name="KSO_WM_SLIDE_ID" val="custom2023023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4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4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4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4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4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32.xml><?xml version="1.0" encoding="utf-8"?>
<p:tagLst xmlns:p="http://schemas.openxmlformats.org/presentationml/2006/main">
  <p:tag name="KSO_WM_TEMPLATE_CATEGORY" val="custom"/>
  <p:tag name="KSO_WM_TEMPLATE_INDEX" val="2023023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5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5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5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5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5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5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5*l_h_i*1_5_3"/>
  <p:tag name="KSO_WM_UNIT_INDEX" val="1_5_3"/>
  <p:tag name="KSO_WM_UNIT_LAYERLEVEL" val="1_1_1"/>
  <p:tag name="KSO_WM_UNIT_SHADOW_SCHEMECOLOR_INDEX" val="9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5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5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5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01_5*l_h_i*1_6_3"/>
  <p:tag name="KSO_WM_UNIT_INDEX" val="1_6_3"/>
  <p:tag name="KSO_WM_UNIT_LAYERLEVEL" val="1_1_1"/>
  <p:tag name="KSO_WM_UNIT_SHADOW_SCHEMECOLOR_INDEX" val="10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01_5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7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e*1"/>
  <p:tag name="KSO_WM_UNIT_INDEX" val="1"/>
  <p:tag name="KSO_WM_UNIT_LAYERLEVEL" val="1"/>
  <p:tag name="KSO_WM_UNIT_NOCLEAR" val="0"/>
  <p:tag name="KSO_WM_UNIT_PRESET_TEXT" val="Part Two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17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SLIDE_CONTENT_AREA" val="{&quot;left&quot;:&quot;26.85&quot;,&quot;top&quot;:&quot;79.65&quot;,&quot;width&quot;:&quot;618.65&quot;,&quot;height&quot;:&quot;320.9&quot;}"/>
  <p:tag name="KSO_WM_SLIDE_ID" val="custom2023023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0_2"/>
  <p:tag name="KSO_WM_UNIT_INDEX" val="1_10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9_2"/>
  <p:tag name="KSO_WM_UNIT_INDEX" val="1_9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07.xml><?xml version="1.0" encoding="utf-8"?>
<p:tagLst xmlns:p="http://schemas.openxmlformats.org/presentationml/2006/main">
  <p:tag name="KSO_WM_TEMPLATE_CATEGORY" val="custom"/>
  <p:tag name="KSO_WM_TEMPLATE_INDEX" val="2023023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0_2"/>
  <p:tag name="KSO_WM_UNIT_INDEX" val="1_10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9_2"/>
  <p:tag name="KSO_WM_UNIT_INDEX" val="1_9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5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e*1"/>
  <p:tag name="KSO_WM_UNIT_INDEX" val="1"/>
  <p:tag name="KSO_WM_UNIT_LAYERLEVEL" val="1"/>
  <p:tag name="KSO_WM_UNIT_NOCLEAR" val="0"/>
  <p:tag name="KSO_WM_UNIT_PRESET_TEXT" val="Part Three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5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8.xml><?xml version="1.0" encoding="utf-8"?>
<p:tagLst xmlns:p="http://schemas.openxmlformats.org/presentationml/2006/main">
  <p:tag name="KSO_WM_BEAUTIFY_FLAG" val="#wm#"/>
  <p:tag name="KSO_WM_SLIDE_CONTENT_AREA" val="{&quot;left&quot;:&quot;26.85&quot;,&quot;top&quot;:&quot;79.65&quot;,&quot;width&quot;:&quot;618.65&quot;,&quot;height&quot;:&quot;320.9&quot;}"/>
  <p:tag name="KSO_WM_SLIDE_ID" val="custom2023023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71.xml><?xml version="1.0" encoding="utf-8"?>
<p:tagLst xmlns:p="http://schemas.openxmlformats.org/presentationml/2006/main">
  <p:tag name="KSO_WM_TEMPLATE_CATEGORY" val="custom"/>
  <p:tag name="KSO_WM_TEMPLATE_INDEX" val="20230230"/>
</p:tagLst>
</file>

<file path=ppt/tags/tag27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3F4D63"/>
      </a:dk2>
      <a:lt2>
        <a:srgbClr val="E7F0FD"/>
      </a:lt2>
      <a:accent1>
        <a:srgbClr val="116CEE"/>
      </a:accent1>
      <a:accent2>
        <a:srgbClr val="1B7ED6"/>
      </a:accent2>
      <a:accent3>
        <a:srgbClr val="268FBE"/>
      </a:accent3>
      <a:accent4>
        <a:srgbClr val="30A1A6"/>
      </a:accent4>
      <a:accent5>
        <a:srgbClr val="3BB28E"/>
      </a:accent5>
      <a:accent6>
        <a:srgbClr val="45C476"/>
      </a:accent6>
      <a:hlink>
        <a:srgbClr val="0563C1"/>
      </a:hlink>
      <a:folHlink>
        <a:srgbClr val="954F72"/>
      </a:folHlink>
    </a:clrScheme>
    <a:fontScheme name="自定义 13">
      <a:majorFont>
        <a:latin typeface="MiSans Heavy"/>
        <a:ea typeface="MiSans Heavy"/>
        <a:cs typeface="Arial"/>
      </a:majorFont>
      <a:minorFont>
        <a:latin typeface="MiSans Light"/>
        <a:ea typeface="MiSans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rgbClr val="FF5DA9">
              <a:alpha val="10000"/>
            </a:srgb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Light</vt:lpstr>
      <vt:lpstr>Wingdings</vt:lpstr>
      <vt:lpstr>Calibri Light</vt:lpstr>
      <vt:lpstr>微软雅黑</vt:lpstr>
      <vt:lpstr>Office Theme</vt:lpstr>
      <vt:lpstr>妊娠合并低钾血症的护理查房</vt:lpstr>
      <vt:lpstr>目录</vt:lpstr>
      <vt:lpstr>妊娠合并低钾血症的相关知识</vt:lpstr>
      <vt:lpstr>疾病定义及概述</vt:lpstr>
      <vt:lpstr>病因及发病机制</vt:lpstr>
      <vt:lpstr>临床表现及诊断</vt:lpstr>
      <vt:lpstr>治疗及预后</vt:lpstr>
      <vt:lpstr>病例汇报</vt:lpstr>
      <vt:lpstr>患者基本信息</vt:lpstr>
      <vt:lpstr>主诉及现病史</vt:lpstr>
      <vt:lpstr>既往史及个人史</vt:lpstr>
      <vt:lpstr>诊断及治疗过程</vt:lpstr>
      <vt:lpstr>护理诊断</vt:lpstr>
      <vt:lpstr>电解质紊乱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2024-09-12T22:38:00.370</cp:lastPrinted>
  <dcterms:created xsi:type="dcterms:W3CDTF">2024-09-12T14:38:00Z</dcterms:created>
  <dcterms:modified xsi:type="dcterms:W3CDTF">2024-09-12T14:38:03Z</dcterms:modified>
</cp:coreProperties>
</file>