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415DE4-6F23-493A-BE6E-4A2336B8B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369D1-4865-4AD8-914A-C5E6A2C33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6D9C7A-D98E-4119-B685-5BCA7CE52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8A4DF4-B275-4CAA-950C-A6EE772309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3CF6BF-2E1F-4448-B8BA-7D16CE7CE6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F54D0F-EA9A-41F3-99B9-A93A84C0CE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EB7CE9-8C84-4244-A553-726E58476B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FFD6D6-4804-4988-B76D-A7B490DA8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412A1-DCE7-4E27-9D6B-43F357E3A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C663B-34F2-406D-85D6-830059B9B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6ECB3-1FAB-4554-B6AB-B24A4E63D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lang="zh-CN" altLang="en-US"/>
              <a:t>2024/2/16</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lang="zh-CN" altLang="en-US"/>
              <a:t>2024/2/16</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emf" /><Relationship Id="rId3"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2216404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心理学研究设计案例解析\n## 1.心理学研究设计的概述与重要性\n### 1.1心理学研究设计的定义与目的\n### 1.2心理学研究设计的基本原则\n### 1.3心理学研究设计在心理学研究中的重要性\n## 2.实验法在心理学研究设计中的应用\n### 2.1实验法的基本原理与步骤\n### 2.2实验法在心理学研究设计中的优缺点\n### 2.3实验法在心理学研究设计中的实际案例\n## 3.观察法在心理学研究设计中的应用\n### 3.1观察法的基本原理与步骤\n### 3.2观察法在心理学研究设计中的优缺点\n### 3.3观察法在心理学研究设计中的实际案例\n## 4.调查法在心理学研究设计中的应用\n### 4.1调查法的基本原理与步骤\n### 4.2调查法在心理学研究设计中的优缺点\n### 4.3调查法在心理学研究设计中的实际案例\n## 5.案例研究法在心理学研究设计中的应用\n### 5.1案例研究法的基本原理与步骤\n### 5.2案例研究法在心理学研究设计中的优缺点\n### 5.3案例研究法在心理学研究设计中的实际案例\n## 6.心理学研究设计的伦理问题与注意事项\n### 6.1心理学研究设计中的伦理问题\n### 6.2心理学研究设计的注意事项\n### 6.3心理学研究设计的伦理审查与合规性\n## 7.心理学研究设计的数据分析与结果解释\n### 7.1心理学研究设计的数据分析方法\n### 7.2心理学研究设计的结果解释与报告\n### 7.3心理学研究设计的数据分析与结果解释的实际案例\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心理学研究设计案例解析</a:t>
            </a:r>
            <a:endParaRPr/>
          </a:p>
        </p:txBody>
      </p:sp>
      <p:sp>
        <p:nvSpPr>
          <p:cNvPr id="3" name="副标题 2"/>
          <p:cNvSpPr>
            <a:spLocks noGrp="1"/>
          </p:cNvSpPr>
          <p:nvPr>
            <p:ph type="subTitle" idx="1"/>
          </p:nvPr>
        </p:nvSpPr>
        <p:spPr>
          <a:xfrm>
            <a:off x="571500" y="3908901"/>
            <a:ext cx="2259273" cy="313932"/>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tx1">
                    <a:lumMod val="50000"/>
                    <a:lumOff val="50000"/>
                  </a:schemeClr>
                </a:solidFill>
              </a:rPr>
              <a:t> </a:t>
            </a:r>
            <a:endParaRPr/>
          </a:p>
        </p:txBody>
      </p:sp>
      <p:sp>
        <p:nvSpPr>
          <p:cNvPr id="5" name="文本占位符 20"/>
          <p:cNvSpPr txBox="1"/>
          <p:nvPr/>
        </p:nvSpPr>
        <p:spPr>
          <a:xfrm>
            <a:off x="11435771" y="6170237"/>
            <a:ext cx="184730"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93"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心理学研究设计的概述与重要性</a:t>
            </a:r>
            <a:endParaRPr/>
          </a:p>
        </p:txBody>
      </p:sp>
      <p:sp>
        <p:nvSpPr>
          <p:cNvPr id="94"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95"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05" name="Group 628"/>
            <p:cNvGrpSpPr/>
            <p:nvPr/>
          </p:nvGrpSpPr>
          <p:grpSpPr>
            <a:xfrm>
              <a:off x="1197254" y="3971227"/>
              <a:ext cx="11008530" cy="2106887"/>
              <a:chOff x="1197254" y="3971227"/>
              <a:chExt cx="11008530" cy="2106887"/>
            </a:xfrm>
          </p:grpSpPr>
          <p:sp>
            <p:nvSpPr>
              <p:cNvPr id="20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1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心理学研究设计是研究者为了解答心理学问题而制定的一套研究方案</a:t>
                </a:r>
                <a:endParaRPr/>
              </a:p>
            </p:txBody>
          </p:sp>
          <p:sp>
            <p:nvSpPr>
              <p:cNvPr id="21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确定研究问题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选择研究方法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设计实验或观察程序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收集和分析数据</a:t>
                </a:r>
                <a:endParaRPr/>
              </a:p>
            </p:txBody>
          </p:sp>
        </p:grpSp>
        <p:grpSp>
          <p:nvGrpSpPr>
            <p:cNvPr id="212" name="Group 635"/>
            <p:cNvGrpSpPr/>
            <p:nvPr/>
          </p:nvGrpSpPr>
          <p:grpSpPr>
            <a:xfrm>
              <a:off x="3499345" y="1423099"/>
              <a:ext cx="11008530" cy="2005901"/>
              <a:chOff x="3499345" y="1423099"/>
              <a:chExt cx="11008530" cy="2005901"/>
            </a:xfrm>
          </p:grpSpPr>
          <p:sp>
            <p:nvSpPr>
              <p:cNvPr id="21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心理学研究设计的目的是系统地探索和解释心理现象</a:t>
                </a:r>
                <a:endParaRPr/>
              </a:p>
            </p:txBody>
          </p:sp>
          <p:sp>
            <p:nvSpPr>
              <p:cNvPr id="21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描述现象：观察和记录心理现象的特征和规律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解释现象：找出心理现象的原因和机制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预测现象：根据现有研究结果预测未来心理现象的发展趋势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改变现象：通过心理干预改变不良心理现象，促进心理健康</a:t>
                </a:r>
                <a:endParaRPr/>
              </a:p>
            </p:txBody>
          </p:sp>
          <p:sp>
            <p:nvSpPr>
              <p:cNvPr id="21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心理学研究设计的定义与目的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6" name="组合 225"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27" name="组合 226"/>
            <p:cNvGrpSpPr/>
            <p:nvPr/>
          </p:nvGrpSpPr>
          <p:grpSpPr>
            <a:xfrm>
              <a:off x="685801" y="3146904"/>
              <a:ext cx="4207178" cy="3287791"/>
              <a:chOff x="685801" y="3146904"/>
              <a:chExt cx="4207178" cy="3287791"/>
            </a:xfrm>
          </p:grpSpPr>
          <p:sp>
            <p:nvSpPr>
              <p:cNvPr id="22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逻辑性原则：研究设计应具有清晰的逻辑结构，确保研究问题和方法之间的内在联系</a:t>
                </a:r>
                <a:endParaRPr kumimoji="1" lang="en-US" altLang="zh-CN" sz="1800" b="1">
                  <a:solidFill>
                    <a:schemeClr val="bg1"/>
                  </a:solidFill>
                  <a:latin typeface="+mj-ea"/>
                  <a:ea typeface="+mj-ea"/>
                </a:endParaRPr>
              </a:p>
            </p:txBody>
          </p:sp>
          <p:sp>
            <p:nvSpPr>
              <p:cNvPr id="22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确定研究问题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选择合适的研究方法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设计实验或观察程序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分析数据，得出结论</a:t>
                </a:r>
                <a:endParaRPr/>
              </a:p>
            </p:txBody>
          </p:sp>
        </p:grpSp>
        <p:grpSp>
          <p:nvGrpSpPr>
            <p:cNvPr id="230" name="组合 229"/>
            <p:cNvGrpSpPr/>
            <p:nvPr/>
          </p:nvGrpSpPr>
          <p:grpSpPr>
            <a:xfrm>
              <a:off x="4408278" y="3146904"/>
              <a:ext cx="3798485" cy="3287791"/>
              <a:chOff x="4408278" y="3146904"/>
              <a:chExt cx="3798485" cy="3287791"/>
            </a:xfrm>
          </p:grpSpPr>
          <p:sp>
            <p:nvSpPr>
              <p:cNvPr id="23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可行性原则：研究设计应考虑时间、人力、物力等因素，确保研究能够顺利进行</a:t>
                </a:r>
                <a:endParaRPr kumimoji="1" lang="en-US" altLang="zh-CN" sz="1800" b="1">
                  <a:solidFill>
                    <a:schemeClr val="bg1"/>
                  </a:solidFill>
                  <a:latin typeface="+mj-ea"/>
                  <a:ea typeface="+mj-ea"/>
                </a:endParaRPr>
              </a:p>
            </p:txBody>
          </p:sp>
          <p:sp>
            <p:nvSpPr>
              <p:cNvPr id="23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确定研究目标和范围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选择合适的研究方法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设计实验或观察程序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评估研究成本和风险</a:t>
                </a:r>
                <a:endParaRPr/>
              </a:p>
            </p:txBody>
          </p:sp>
        </p:grpSp>
        <p:grpSp>
          <p:nvGrpSpPr>
            <p:cNvPr id="233" name="组合 232"/>
            <p:cNvGrpSpPr/>
            <p:nvPr/>
          </p:nvGrpSpPr>
          <p:grpSpPr>
            <a:xfrm>
              <a:off x="7707715" y="3146904"/>
              <a:ext cx="3798485" cy="3287791"/>
              <a:chOff x="7707715" y="3146904"/>
              <a:chExt cx="3798485" cy="3287791"/>
            </a:xfrm>
          </p:grpSpPr>
          <p:sp>
            <p:nvSpPr>
              <p:cNvPr id="23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伦理原则：研究设计应遵循伦理道德规范，保护研究参与者的权益</a:t>
                </a:r>
                <a:endParaRPr kumimoji="1" lang="en-US" altLang="zh-CN" sz="1800" b="1">
                  <a:solidFill>
                    <a:schemeClr val="bg1"/>
                  </a:solidFill>
                  <a:latin typeface="+mj-ea"/>
                  <a:ea typeface="+mj-ea"/>
                </a:endParaRPr>
              </a:p>
            </p:txBody>
          </p:sp>
          <p:sp>
            <p:nvSpPr>
              <p:cNvPr id="23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遵循知情同意原则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保护研究参与者的隐私和尊严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严格控制潜在风险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尊重研究参与者的意愿和选择</a:t>
                </a:r>
                <a:endParaRPr/>
              </a:p>
            </p:txBody>
          </p:sp>
        </p:grpSp>
      </p:grpSp>
      <p:sp>
        <p:nvSpPr>
          <p:cNvPr id="23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心理学研究设计的基本原则</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38" name="组合 237"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39" name="组合 238"/>
            <p:cNvGrpSpPr/>
            <p:nvPr/>
          </p:nvGrpSpPr>
          <p:grpSpPr>
            <a:xfrm>
              <a:off x="996217" y="2144759"/>
              <a:ext cx="2880000" cy="4458640"/>
              <a:chOff x="996217" y="2144759"/>
              <a:chExt cx="2880000" cy="4458640"/>
            </a:xfrm>
          </p:grpSpPr>
          <p:sp>
            <p:nvSpPr>
              <p:cNvPr id="240"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提高研究质量：良好的研究设计有助于提高研究的可靠性和有效性</a:t>
                </a:r>
                <a:endParaRPr kumimoji="1" lang="en-US" altLang="zh-CN" sz="2200" b="1">
                  <a:solidFill>
                    <a:schemeClr val="bg1"/>
                  </a:solidFill>
                  <a:latin typeface="+mj-ea"/>
                  <a:ea typeface="+mj-ea"/>
                </a:endParaRPr>
              </a:p>
            </p:txBody>
          </p:sp>
          <p:sp>
            <p:nvSpPr>
              <p:cNvPr id="241"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确保研究问题的明确性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选择合适的研究方法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控制干扰变量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采用有效的数据分析方法</a:t>
                </a:r>
                <a:endParaRPr/>
              </a:p>
            </p:txBody>
          </p:sp>
          <p:sp>
            <p:nvSpPr>
              <p:cNvPr id="242"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43" name="组合 242"/>
            <p:cNvGrpSpPr/>
            <p:nvPr/>
          </p:nvGrpSpPr>
          <p:grpSpPr>
            <a:xfrm>
              <a:off x="4656000" y="2144759"/>
              <a:ext cx="2880000" cy="4458640"/>
              <a:chOff x="4656000" y="2144759"/>
              <a:chExt cx="2880000" cy="4458640"/>
            </a:xfrm>
          </p:grpSpPr>
          <p:sp>
            <p:nvSpPr>
              <p:cNvPr id="244"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促进学术交流：规范的研究设计有助于研究者之间的沟通和合作</a:t>
                </a:r>
                <a:endParaRPr kumimoji="1" lang="en-US" altLang="zh-CN" sz="2200" b="1">
                  <a:solidFill>
                    <a:schemeClr val="bg1"/>
                  </a:solidFill>
                  <a:latin typeface="+mj-ea"/>
                  <a:ea typeface="+mj-ea"/>
                </a:endParaRPr>
              </a:p>
            </p:txBody>
          </p:sp>
          <p:sp>
            <p:nvSpPr>
              <p:cNvPr id="245"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明确研究目的和方法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遵循学术规范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便于他人复制和验证研究结果</a:t>
                </a:r>
                <a:endParaRPr/>
              </a:p>
            </p:txBody>
          </p:sp>
          <p:sp>
            <p:nvSpPr>
              <p:cNvPr id="246"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47" name="组合 246"/>
            <p:cNvGrpSpPr/>
            <p:nvPr/>
          </p:nvGrpSpPr>
          <p:grpSpPr>
            <a:xfrm>
              <a:off x="8315783" y="2144759"/>
              <a:ext cx="2880000" cy="4458640"/>
              <a:chOff x="8315783" y="2144759"/>
              <a:chExt cx="2880000" cy="4458640"/>
            </a:xfrm>
          </p:grpSpPr>
          <p:sp>
            <p:nvSpPr>
              <p:cNvPr id="248"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推动心理学发展：创新的研究设计有助于揭示新的心理现象和规律</a:t>
                </a:r>
                <a:endParaRPr kumimoji="1" lang="en-US" altLang="zh-CN" sz="2200" b="1">
                  <a:solidFill>
                    <a:schemeClr val="bg1"/>
                  </a:solidFill>
                  <a:latin typeface="+mj-ea"/>
                  <a:ea typeface="+mj-ea"/>
                </a:endParaRPr>
              </a:p>
            </p:txBody>
          </p:sp>
          <p:sp>
            <p:nvSpPr>
              <p:cNvPr id="249"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探索未知领域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质疑现有理论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提出新的研究假设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发展心理学理论和方法</a:t>
                </a:r>
                <a:endParaRPr/>
              </a:p>
            </p:txBody>
          </p:sp>
          <p:sp>
            <p:nvSpPr>
              <p:cNvPr id="250"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5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心理学研究设计在心理学研究中的重要性</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53"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实验法在心理学研究设计中的应用</a:t>
            </a:r>
            <a:endParaRPr/>
          </a:p>
        </p:txBody>
      </p:sp>
      <p:sp>
        <p:nvSpPr>
          <p:cNvPr id="254"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55"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57" name="组合 256"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58" name="组合 257"/>
            <p:cNvGrpSpPr/>
            <p:nvPr/>
          </p:nvGrpSpPr>
          <p:grpSpPr>
            <a:xfrm>
              <a:off x="685800" y="3146904"/>
              <a:ext cx="5760000" cy="3225487"/>
              <a:chOff x="685800" y="3146904"/>
              <a:chExt cx="5760000" cy="3225487"/>
            </a:xfrm>
          </p:grpSpPr>
          <p:sp>
            <p:nvSpPr>
              <p:cNvPr id="25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实验法是通过操纵实验变量，观察因变量的变化，从而探究因果关系的研究方法</a:t>
                </a:r>
                <a:endParaRPr kumimoji="1" lang="en-US" altLang="zh-CN" sz="1800" b="1">
                  <a:solidFill>
                    <a:schemeClr val="bg1"/>
                  </a:solidFill>
                  <a:latin typeface="+mj-ea"/>
                  <a:ea typeface="+mj-ea"/>
                </a:endParaRPr>
              </a:p>
            </p:txBody>
          </p:sp>
          <p:sp>
            <p:nvSpPr>
              <p:cNvPr id="26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确定实验目的和假设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选择实验对象和实验条件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设计实验程序和控制变量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收集和整理实验数据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分析实验数据，得出结论</a:t>
                </a:r>
                <a:endParaRPr/>
              </a:p>
            </p:txBody>
          </p:sp>
        </p:grpSp>
        <p:grpSp>
          <p:nvGrpSpPr>
            <p:cNvPr id="261" name="组合 260"/>
            <p:cNvGrpSpPr/>
            <p:nvPr/>
          </p:nvGrpSpPr>
          <p:grpSpPr>
            <a:xfrm>
              <a:off x="6016236" y="3146904"/>
              <a:ext cx="5400000" cy="3225487"/>
              <a:chOff x="6016236" y="3146904"/>
              <a:chExt cx="5400000" cy="3225487"/>
            </a:xfrm>
          </p:grpSpPr>
          <p:sp>
            <p:nvSpPr>
              <p:cNvPr id="26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实验法的步骤包括：</a:t>
                </a:r>
                <a:endParaRPr kumimoji="1" lang="en-US" altLang="zh-CN" sz="1800" b="1">
                  <a:solidFill>
                    <a:schemeClr val="bg1"/>
                  </a:solidFill>
                  <a:latin typeface="+mj-ea"/>
                  <a:ea typeface="+mj-ea"/>
                </a:endParaRPr>
              </a:p>
            </p:txBody>
          </p:sp>
          <p:sp>
            <p:nvSpPr>
              <p:cNvPr id="26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提出研究问题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设计实验方案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实施实验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分析数据，得出结论</a:t>
                </a:r>
                <a:endParaRPr/>
              </a:p>
            </p:txBody>
          </p:sp>
        </p:grpSp>
      </p:grpSp>
      <p:sp>
        <p:nvSpPr>
          <p:cNvPr id="26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实验法的基本原理与步骤</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66"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实验法在心理学研究设计中的优缺点</a:t>
            </a:r>
            <a:endParaRPr lang="en-US" sz="3600" b="1">
              <a:latin typeface="微软雅黑"/>
              <a:ea typeface="微软雅黑"/>
            </a:endParaRPr>
          </a:p>
        </p:txBody>
      </p:sp>
      <p:sp>
        <p:nvSpPr>
          <p:cNvPr id="267"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优点：实验法具有较高的内部效度和因果解释力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可以严格控制实验条件，减少干扰变量的影响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可以观察和测量因变量的变化，揭示因果关系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可以进行随机分配和操纵实验变量，提高研究的可靠性和有效性</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缺点：实验法具有一定的局限性，如实验情境的人为性、实验对象的选取偏倚等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实验情境可能无法完全模拟现实生活中的情境，导致实验结果的外部效度较低</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实验对象的选取可能受到研究者主观因素的影响，导致实验结果的偏差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实验法操作复杂，需要严格的实验控制和大量的研究资源</a:t>
            </a:r>
            <a:endParaRPr/>
          </a:p>
        </p:txBody>
      </p:sp>
      <p:cxnSp>
        <p:nvCxnSpPr>
          <p:cNvPr id="268"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69"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实验法在心理学研究设计中的实际案例</a:t>
            </a:r>
            <a:endParaRPr lang="en-US" sz="3600" b="1">
              <a:latin typeface="微软雅黑"/>
              <a:ea typeface="微软雅黑"/>
            </a:endParaRPr>
          </a:p>
        </p:txBody>
      </p:sp>
      <p:sp>
        <p:nvSpPr>
          <p:cNvPr id="27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例子：斯坦福监狱实验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研究目的：探究权力对个体行为和心理的影响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实验设计：将参与者随机分为“狱警”和“囚犯”两组，在模拟监狱环境中进行为期两周的实验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结果发现：“狱警”在实验过程中表现出越来越严厉的行为，而“囚犯”则表现出顺从和绝望的心理反应</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结论：权力和环境对个体行为和心理具有重要影响，可能导致人性的扭曲和道德沦丧</a:t>
            </a:r>
            <a:endParaRPr/>
          </a:p>
        </p:txBody>
      </p:sp>
      <p:cxnSp>
        <p:nvCxnSpPr>
          <p:cNvPr id="27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7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观察法在心理学研究设计中的应用</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2" name="组合 11"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 name="组合 12"/>
            <p:cNvGrpSpPr/>
            <p:nvPr/>
          </p:nvGrpSpPr>
          <p:grpSpPr>
            <a:xfrm>
              <a:off x="685800" y="3146904"/>
              <a:ext cx="5760000" cy="3225487"/>
              <a:chOff x="685800" y="3146904"/>
              <a:chExt cx="5760000" cy="3225487"/>
            </a:xfrm>
          </p:grpSpPr>
          <p:sp>
            <p:nvSpPr>
              <p:cNvPr id="1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观察法是通过直接观察和记录个体的行为和心理现象，揭示其规律和特点的研究方法</a:t>
                </a:r>
                <a:endParaRPr kumimoji="1" lang="en-US" altLang="zh-CN" sz="1800" b="1">
                  <a:solidFill>
                    <a:schemeClr val="bg1"/>
                  </a:solidFill>
                  <a:latin typeface="+mj-ea"/>
                  <a:ea typeface="+mj-ea"/>
                </a:endParaRPr>
              </a:p>
            </p:txBody>
          </p:sp>
          <p:sp>
            <p:nvSpPr>
              <p:cNvPr id="1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确定观察目的和对象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设计观察程序和方法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收集和整理观察数据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分析观察数据，得出结论</a:t>
                </a:r>
                <a:endParaRPr/>
              </a:p>
            </p:txBody>
          </p:sp>
        </p:grpSp>
        <p:grpSp>
          <p:nvGrpSpPr>
            <p:cNvPr id="16" name="组合 15"/>
            <p:cNvGrpSpPr/>
            <p:nvPr/>
          </p:nvGrpSpPr>
          <p:grpSpPr>
            <a:xfrm>
              <a:off x="6016236" y="3146904"/>
              <a:ext cx="5400000" cy="3225487"/>
              <a:chOff x="6016236" y="3146904"/>
              <a:chExt cx="5400000" cy="3225487"/>
            </a:xfrm>
          </p:grpSpPr>
          <p:sp>
            <p:nvSpPr>
              <p:cNvPr id="1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观察法的步骤包括：</a:t>
                </a:r>
                <a:endParaRPr kumimoji="1" lang="en-US" altLang="zh-CN" sz="1800" b="1">
                  <a:solidFill>
                    <a:schemeClr val="bg1"/>
                  </a:solidFill>
                  <a:latin typeface="+mj-ea"/>
                  <a:ea typeface="+mj-ea"/>
                </a:endParaRPr>
              </a:p>
            </p:txBody>
          </p:sp>
          <p:sp>
            <p:nvSpPr>
              <p:cNvPr id="1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确定观察目的和对象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设计观察方案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进行观察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记录数据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分析数据，得出结论</a:t>
                </a:r>
                <a:endParaRPr/>
              </a:p>
            </p:txBody>
          </p:sp>
        </p:grpSp>
      </p:grpSp>
      <p:sp>
        <p:nvSpPr>
          <p:cNvPr id="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观察法的基本原理与步骤</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 name="Group 598"/>
            <p:cNvGrpSpPr/>
            <p:nvPr/>
          </p:nvGrpSpPr>
          <p:grpSpPr>
            <a:xfrm>
              <a:off x="763829" y="1414808"/>
              <a:ext cx="6972294" cy="2337649"/>
              <a:chOff x="763829" y="1414808"/>
              <a:chExt cx="6972294" cy="2337649"/>
            </a:xfrm>
          </p:grpSpPr>
          <p:sp>
            <p:nvSpPr>
              <p:cNvPr id="2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优点：观察法具有较高的生态效度和自然性</a:t>
                </a:r>
                <a:endParaRPr/>
              </a:p>
            </p:txBody>
          </p:sp>
          <p:sp>
            <p:nvSpPr>
              <p:cNvPr id="2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可以在自然环境中观察个体的行为和心理现象，减少人为干扰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可以获得较为真实和自然的数据，提高研究的真实性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可以观察难以通过实验法测量的心理现象，拓展研究范围</a:t>
                </a:r>
                <a:endParaRPr/>
              </a:p>
            </p:txBody>
          </p:sp>
          <p:sp>
            <p:nvSpPr>
              <p:cNvPr id="2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 name="Group 591"/>
            <p:cNvGrpSpPr/>
            <p:nvPr/>
          </p:nvGrpSpPr>
          <p:grpSpPr>
            <a:xfrm>
              <a:off x="689593" y="3949139"/>
              <a:ext cx="7078256" cy="2128975"/>
              <a:chOff x="689593" y="3949139"/>
              <a:chExt cx="7078256" cy="2128975"/>
            </a:xfrm>
          </p:grpSpPr>
          <p:sp>
            <p:nvSpPr>
              <p:cNvPr id="3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缺点：观察法具有一定的主观性和局限性</a:t>
                </a:r>
                <a:endParaRPr/>
              </a:p>
            </p:txBody>
          </p:sp>
          <p:sp>
            <p:nvSpPr>
              <p:cNvPr id="3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观察者可能受到自身主观因素的影响，导致观察结果的偏差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难以对观察对象进行严格的控制和操作，影响研究的内部效度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观察数据可能难以量化和统计分析，影响研究的可靠性</a:t>
                </a:r>
                <a:endParaRPr/>
              </a:p>
            </p:txBody>
          </p:sp>
          <p:sp>
            <p:nvSpPr>
              <p:cNvPr id="3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观察法在心理学研究设计中的优缺点</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9"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40"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观察法在心理学研究设计中的实际案例</a:t>
            </a:r>
            <a:endParaRPr lang="en-US" sz="3600" b="1">
              <a:latin typeface="微软雅黑"/>
              <a:ea typeface="微软雅黑"/>
            </a:endParaRPr>
          </a:p>
        </p:txBody>
      </p:sp>
      <p:sp>
        <p:nvSpPr>
          <p:cNvPr id="41"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例子：幼儿园儿童社交行为观察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研究目的：探究幼儿园儿童社交行为的发展特点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观察设计：对幼儿园儿童在游戏、学习和日常生活中的社交行为进行观察和记录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结果发现：幼儿园儿童在不同情境下表现出不同的社交行为，如主动交往、合作分享等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结论：幼儿园儿童社交行为的发展受到情境和个体差异的影响，需要关注儿童社交能力的培养</a:t>
            </a:r>
            <a:endParaRPr/>
          </a:p>
        </p:txBody>
      </p:sp>
      <p:cxnSp>
        <p:nvCxnSpPr>
          <p:cNvPr id="42"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3"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45"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调查法在心理学研究设计中的应用</a:t>
            </a:r>
            <a:endParaRPr/>
          </a:p>
        </p:txBody>
      </p:sp>
      <p:sp>
        <p:nvSpPr>
          <p:cNvPr id="46"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04</a:t>
            </a:r>
            <a:endParaRPr lang="en-GB" sz="7200" b="0">
              <a:solidFill>
                <a:schemeClr val="accent1"/>
              </a:solidFill>
              <a:latin typeface="+mj-ea"/>
            </a:endParaRPr>
          </a:p>
        </p:txBody>
      </p:sp>
      <p:cxnSp>
        <p:nvCxnSpPr>
          <p:cNvPr id="47"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49" name="组合 48"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50" name="组合 49"/>
            <p:cNvGrpSpPr/>
            <p:nvPr/>
          </p:nvGrpSpPr>
          <p:grpSpPr>
            <a:xfrm>
              <a:off x="685800" y="3146904"/>
              <a:ext cx="5760000" cy="3225487"/>
              <a:chOff x="685800" y="3146904"/>
              <a:chExt cx="5760000" cy="3225487"/>
            </a:xfrm>
          </p:grpSpPr>
          <p:sp>
            <p:nvSpPr>
              <p:cNvPr id="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调查法是通过设计和发放问卷，收集个体的观点、态度和经历，揭示心理现象的研究方法</a:t>
                </a:r>
                <a:endParaRPr kumimoji="1" lang="en-US" altLang="zh-CN" sz="1800" b="1">
                  <a:solidFill>
                    <a:schemeClr val="bg1"/>
                  </a:solidFill>
                  <a:latin typeface="+mj-ea"/>
                  <a:ea typeface="+mj-ea"/>
                </a:endParaRPr>
              </a:p>
            </p:txBody>
          </p:sp>
          <p:sp>
            <p:nvSpPr>
              <p:cNvPr id="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确定调查目的和问题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设计调查问卷和量表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收集和整理调查数据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分析调查数据，得出结论</a:t>
                </a:r>
                <a:endParaRPr/>
              </a:p>
            </p:txBody>
          </p:sp>
        </p:grpSp>
        <p:grpSp>
          <p:nvGrpSpPr>
            <p:cNvPr id="53" name="组合 52"/>
            <p:cNvGrpSpPr/>
            <p:nvPr/>
          </p:nvGrpSpPr>
          <p:grpSpPr>
            <a:xfrm>
              <a:off x="6016236" y="3146904"/>
              <a:ext cx="5400000" cy="3225487"/>
              <a:chOff x="6016236" y="3146904"/>
              <a:chExt cx="5400000" cy="3225487"/>
            </a:xfrm>
          </p:grpSpPr>
          <p:sp>
            <p:nvSpPr>
              <p:cNvPr id="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调查法的步骤包括：</a:t>
                </a:r>
                <a:endParaRPr kumimoji="1" lang="en-US" altLang="zh-CN" sz="1800" b="1">
                  <a:solidFill>
                    <a:schemeClr val="bg1"/>
                  </a:solidFill>
                  <a:latin typeface="+mj-ea"/>
                  <a:ea typeface="+mj-ea"/>
                </a:endParaRPr>
              </a:p>
            </p:txBody>
          </p:sp>
          <p:sp>
            <p:nvSpPr>
              <p:cNvPr id="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确定调查目的和问题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设计调查问卷和量表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进行调查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分析数据，得出结论</a:t>
                </a:r>
                <a:endParaRPr/>
              </a:p>
            </p:txBody>
          </p:sp>
        </p:grpSp>
      </p:grpSp>
      <p:sp>
        <p:nvSpPr>
          <p:cNvPr id="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调查法的基本原理与步骤</a:t>
            </a:r>
            <a:endParaRPr lang="en-US" sz="2800" b="1">
              <a:latin typeface="微软雅黑"/>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https://d.book118.com/557022164046006044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心理学研究设计案例解析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2024-09-18T14:41:59.509</cp:lastPrinted>
  <dcterms:created xsi:type="dcterms:W3CDTF">2024-09-18T06:41:59Z</dcterms:created>
  <dcterms:modified xsi:type="dcterms:W3CDTF">2024-09-18T06:42:01Z</dcterms:modified>
</cp:coreProperties>
</file>