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FAD5534-B166-4165-A1B2-2CAF49A43C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86A68E-F3FB-454D-A779-DB54D91AD9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9066E48-B4CA-4852-A815-0267675873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CCA0A7-9057-46A6-8B04-1285DBC791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AEFD804-742E-4227-B6B4-21C0ECC2861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BCCFC20-715A-48B7-974A-EAAD574B19B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8FB6C8-A04E-4048-AC64-FD0E995D9CE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4D5F1B-C9BF-493E-8E75-940E2043CB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8A5BFC9-6708-42F8-B7E9-6AF7B6AF45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6D8F78-DF7D-4932-855D-CAFFD708A8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13D4B9-195F-408B-B3A0-44E73D2E7A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5702300300200603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医学检验实验室法律法规培训课件</a:t>
            </a:r>
          </a:p>
        </p:txBody>
      </p:sp>
      <p:sp>
        <p:nvSpPr>
          <p:cNvPr id="3" name="TextBox 3"/>
          <p:cNvSpPr txBox="1"/>
          <p:nvPr/>
        </p:nvSpPr>
        <p:spPr>
          <a:xfrm>
            <a:off x="4964250" y="3872880"/>
            <a:ext cx="225795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汇报人：</a:t>
            </a:r>
          </a:p>
        </p:txBody>
      </p:sp>
      <p:sp>
        <p:nvSpPr>
          <p:cNvPr id="4" name="TextBox 4"/>
          <p:cNvSpPr txBox="1"/>
          <p:nvPr/>
        </p:nvSpPr>
        <p:spPr>
          <a:xfrm>
            <a:off x="4293502" y="4349349"/>
            <a:ext cx="3599078" cy="39745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a:solidFill>
                  <a:schemeClr val="dk1">
                    <a:alpha val="100000"/>
                  </a:schemeClr>
                </a:solidFill>
                <a:latin typeface="Microsoft Yahei"/>
                <a:ea typeface="Microsoft Yahei"/>
                <a:cs typeface="Microsoft Yahei"/>
              </a:rPr>
              <a:t>202X-01-03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医学检验实验室法律法规概述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医学检验实验室的资质认证与标准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医学检验实验室的法律法规要求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医学检验实验室的法律责任与风险防范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医学检验实验室的案例分析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医学检验实验室法律法规概述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088" r="3208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医学检验实验室是指进行医学检验的专门机构，负责提供准确的检验数据和报告，为临床诊断和治疗提供支持。</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医学检验实验室的职责包括对各种标本进行检测、分析和出具检验报告，为医生提供可靠的诊断依据。</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职责</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医学检验实验室的定义与职责</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1875" r="2187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通过法律法规的规范，医学检验实验室必须遵守相应的质量标准和操作规程，确保检验结果准确可靠，保障患者的安全和健康。</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保证检验质量和安全</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通过法律法规的约束，医学检验实验室必须具备相应的资质和认证，禁止非法和无资质的实验室开展医学检验服务，维护行业的秩序和公信力。</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维护行业秩序</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通过法律法规的保障，患者可以获得规范的医学检验服务，避免因不规范的实验室操作导致误诊或漏诊，保护患者的权益。</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保护患者权益</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医学检验实验室法律法规的重要性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医学检验实验室法律法规的发展经历了多个阶段，从最初的行业自律到政府监管，再到国际标准化和质量认证，逐渐形成了完善的法律法规体系。</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历史</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医学技术的不断进步和医疗行业的快速发展，医学检验实验室法律法规也在不断完善和更新，以适应新的挑战和需求。未来，随着人工智能和大数据等新技术的应用，医学检验实验室法律法规将更加注重数据安全和隐私保护等方面的问题。</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发展</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医学检验实验室法律法规的历史与发展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医学检验实验室的资质认证与标准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3567" b="356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医学检验实验室的资质认证</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资质认证的意义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确保医学检验实验室具备从事医学检验工作的基本条件和能力，提高实验室整体水平，保障医疗质量和安全。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资质认证的流程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申请、审核、现场评审、整改、发证等步骤，需提交相关资料，如实验室人员资质、设备配置、质量管理体系文件等。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资质认证的标准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包括实验室的基本设施、仪器设备和检测方法、人员素质与能力、质量管理体系等方面的要求。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制定并实施医学检验实验室的标准操作规程，确保检验过程的规范性和准确性。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标准化操作</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50" r="16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规范管理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542" b="165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规范与标准的更新</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建立完善的实验室规范管理制度，包括样品采集、运输、保存、检测等环节的管理规定。</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及时关注国内外相关法规和标准的更新，定期对实验室规范与标准进行修订和完善。</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医学检验实验室的标准与规范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质量控制的意义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通过质量控制手段，保证医学检验结果的准确性和可靠性，为临床诊断和治疗提供可靠的依据。</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质量控制的内容</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包括室内质量控制和室间质量控制，室内质量控制包括检测过程的质控、失控情况处理等；室间质量控制由权威机构组织，对实验室的检测结果进行定期评价和反馈。</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质量控制的实施</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制定并实施质量控制计划，定期评估质量管理体系的有效性，针对问题采取改进措施，提高实验室的质量管理水平。</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医学检验实验室的质量控制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医学检验实验室的法律法规要求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821867" y="3896294"/>
            <a:ext cx="2573020" cy="2567940"/>
          </a:xfrm>
          <a:custGeom>
            <a:rect l="l" t="t" r="r" b="b"/>
            <a:pathLst>
              <a:path w="110" h="110">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4362496" y="5185660"/>
            <a:ext cx="908728"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6118543" y="5185660"/>
            <a:ext cx="1756048" cy="0"/>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flipV="1">
            <a:off x="6101402" y="3472461"/>
            <a:ext cx="0" cy="654844"/>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flipV="1">
            <a:off x="4912508" y="3912538"/>
            <a:ext cx="494998" cy="363089"/>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V="1">
            <a:off x="6740069" y="3998248"/>
            <a:ext cx="501771" cy="242369"/>
          </a:xfrm>
          <a:prstGeom prst="line">
            <a:avLst/>
          </a:prstGeom>
          <a:ln w="1270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31601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820875"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594450" y="226884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192587" y="2921071"/>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339" y="4638125"/>
            <a:ext cx="1067456" cy="1084278"/>
          </a:xfrm>
          <a:prstGeom prst="ellipse">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8325" y="4638125"/>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医疗废物管理条例</a:t>
            </a:r>
          </a:p>
        </p:txBody>
      </p:sp>
      <p:sp>
        <p:nvSpPr>
          <p:cNvPr id="14" name="TextBox 14"/>
          <p:cNvSpPr txBox="1"/>
          <p:nvPr/>
        </p:nvSpPr>
        <p:spPr>
          <a:xfrm>
            <a:off x="971766" y="2377910"/>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中华人民共和国药品管理法</a:t>
            </a:r>
          </a:p>
        </p:txBody>
      </p:sp>
      <p:sp>
        <p:nvSpPr>
          <p:cNvPr id="15" name="TextBox 15"/>
          <p:cNvSpPr txBox="1"/>
          <p:nvPr/>
        </p:nvSpPr>
        <p:spPr>
          <a:xfrm>
            <a:off x="4807262" y="1101076"/>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中华人民共和国执业医师法</a:t>
            </a:r>
          </a:p>
        </p:txBody>
      </p:sp>
      <p:sp>
        <p:nvSpPr>
          <p:cNvPr id="16" name="TextBox 16"/>
          <p:cNvSpPr txBox="1"/>
          <p:nvPr/>
        </p:nvSpPr>
        <p:spPr>
          <a:xfrm>
            <a:off x="8445647" y="244625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中华人民共和国传染病防治法</a:t>
            </a:r>
          </a:p>
        </p:txBody>
      </p:sp>
      <p:sp>
        <p:nvSpPr>
          <p:cNvPr id="17" name="TextBox 17"/>
          <p:cNvSpPr txBox="1"/>
          <p:nvPr/>
        </p:nvSpPr>
        <p:spPr>
          <a:xfrm>
            <a:off x="9210378" y="4554638"/>
            <a:ext cx="2602230" cy="1167765"/>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ct val="0"/>
              </a:spcBef>
            </a:pPr>
            <a:r>
              <a:rPr lang="en-US" sz="1500">
                <a:solidFill>
                  <a:schemeClr val="dk1">
                    <a:alpha val="100000"/>
                  </a:schemeClr>
                </a:solidFill>
                <a:latin typeface="Microsoft Yahei"/>
                <a:ea typeface="Microsoft Yahei"/>
                <a:cs typeface="Microsoft Yahei"/>
              </a:rPr>
              <a:t>医疗机构管理条例</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医学检验实验室的法律法规体系</a:t>
              </a:r>
            </a:p>
          </p:txBody>
        </p:sp>
      </p:grpSp>
      <p:sp>
        <p:nvSpPr>
          <p:cNvPr id="40" name="TextBox 40"/>
          <p:cNvSpPr txBox="1"/>
          <p:nvPr/>
        </p:nvSpPr>
        <p:spPr>
          <a:xfrm>
            <a:off x="5654863" y="251761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01</a:t>
            </a:r>
          </a:p>
        </p:txBody>
      </p:sp>
      <p:sp>
        <p:nvSpPr>
          <p:cNvPr id="41" name="TextBox 41"/>
          <p:cNvSpPr txBox="1"/>
          <p:nvPr/>
        </p:nvSpPr>
        <p:spPr>
          <a:xfrm>
            <a:off x="7272801"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03</a:t>
            </a:r>
          </a:p>
        </p:txBody>
      </p:sp>
      <p:sp>
        <p:nvSpPr>
          <p:cNvPr id="42" name="TextBox 42"/>
          <p:cNvSpPr txBox="1"/>
          <p:nvPr/>
        </p:nvSpPr>
        <p:spPr>
          <a:xfrm>
            <a:off x="3901089" y="3169840"/>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02</a:t>
            </a:r>
          </a:p>
        </p:txBody>
      </p:sp>
      <p:sp>
        <p:nvSpPr>
          <p:cNvPr id="43" name="TextBox 43"/>
          <p:cNvSpPr txBox="1"/>
          <p:nvPr/>
        </p:nvSpPr>
        <p:spPr>
          <a:xfrm>
            <a:off x="32403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04</a:t>
            </a:r>
          </a:p>
        </p:txBody>
      </p:sp>
      <p:sp>
        <p:nvSpPr>
          <p:cNvPr id="44" name="TextBox 44"/>
          <p:cNvSpPr txBox="1"/>
          <p:nvPr/>
        </p:nvSpPr>
        <p:spPr>
          <a:xfrm>
            <a:off x="8077553" y="4886894"/>
            <a:ext cx="907027" cy="5867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925">
                <a:solidFill>
                  <a:srgbClr val="FFFFFF">
                    <a:alpha val="100000"/>
                  </a:srgbClr>
                </a:solidFill>
                <a:latin typeface="Microsoft Yahei"/>
                <a:ea typeface="Microsoft Yahei"/>
                <a:cs typeface="Microsoft Yahei"/>
              </a:rPr>
              <a:t>05</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870" r="11870"/>
          <a:stretch>
            <a:fillRect/>
          </a:stretch>
        </p:blipFill>
        <p:spPr>
          <a:xfrm>
            <a:off x="882858" y="1563009"/>
            <a:ext cx="2465519" cy="2459823"/>
          </a:xfrm>
          <a:prstGeom prst="rect">
            <a:avLst/>
          </a:prstGeom>
        </p:spPr>
      </p:pic>
      <p:pic>
        <p:nvPicPr>
          <p:cNvPr id="3" name="Picture 3"/>
          <p:cNvPicPr>
            <a:picLocks noChangeAspect="1"/>
          </p:cNvPicPr>
          <p:nvPr/>
        </p:nvPicPr>
        <p:blipFill>
          <a:blip r:embed="rId3"/>
          <a:srcRect l="16589" r="16589"/>
          <a:stretch>
            <a:fillRect/>
          </a:stretch>
        </p:blipFill>
        <p:spPr>
          <a:xfrm>
            <a:off x="3561054" y="1563009"/>
            <a:ext cx="2465519" cy="2459823"/>
          </a:xfrm>
          <a:prstGeom prst="rect">
            <a:avLst/>
          </a:prstGeom>
        </p:spPr>
      </p:pic>
      <p:pic>
        <p:nvPicPr>
          <p:cNvPr id="4" name="Picture 4"/>
          <p:cNvPicPr>
            <a:picLocks noChangeAspect="1"/>
          </p:cNvPicPr>
          <p:nvPr/>
        </p:nvPicPr>
        <p:blipFill>
          <a:blip r:embed="rId4"/>
          <a:srcRect l="14209" r="14209"/>
          <a:stretch>
            <a:fillRect/>
          </a:stretch>
        </p:blipFill>
        <p:spPr>
          <a:xfrm>
            <a:off x="6239251" y="1563009"/>
            <a:ext cx="2465519" cy="2459823"/>
          </a:xfrm>
          <a:prstGeom prst="rect">
            <a:avLst/>
          </a:prstGeom>
        </p:spPr>
      </p:pic>
      <p:pic>
        <p:nvPicPr>
          <p:cNvPr id="5" name="Picture 5"/>
          <p:cNvPicPr>
            <a:picLocks noChangeAspect="1"/>
          </p:cNvPicPr>
          <p:nvPr/>
        </p:nvPicPr>
        <p:blipFill>
          <a:blip r:embed="rId5"/>
          <a:srcRect l="28534" r="28534"/>
          <a:stretch>
            <a:fillRect/>
          </a:stretch>
        </p:blipFill>
        <p:spPr>
          <a:xfrm>
            <a:off x="8917448" y="1563009"/>
            <a:ext cx="2465519" cy="2459823"/>
          </a:xfrm>
          <a:prstGeom prst="rect">
            <a:avLst/>
          </a:prstGeom>
        </p:spPr>
      </p:pic>
      <p:sp>
        <p:nvSpPr>
          <p:cNvPr id="6" name="AutoShape 6"/>
          <p:cNvSpPr/>
          <p:nvPr/>
        </p:nvSpPr>
        <p:spPr>
          <a:xfrm>
            <a:off x="1401243" y="3336168"/>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079439" y="3336168"/>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66032" y="3336168"/>
            <a:ext cx="1368351" cy="146042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757636" y="3336168"/>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7981"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尊重患者隐私</a:t>
            </a:r>
            <a:endParaRPr lang="en-US" sz="1100"/>
          </a:p>
        </p:txBody>
      </p:sp>
      <p:sp>
        <p:nvSpPr>
          <p:cNvPr id="11" name="AutoShape 11"/>
          <p:cNvSpPr/>
          <p:nvPr/>
        </p:nvSpPr>
        <p:spPr>
          <a:xfrm>
            <a:off x="3586178"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保证检验结果的准确性</a:t>
            </a:r>
            <a:endParaRPr lang="en-US" sz="1100"/>
          </a:p>
        </p:txBody>
      </p:sp>
      <p:sp>
        <p:nvSpPr>
          <p:cNvPr id="12" name="AutoShape 12"/>
          <p:cNvSpPr/>
          <p:nvPr/>
        </p:nvSpPr>
        <p:spPr>
          <a:xfrm>
            <a:off x="6264374" y="5054414"/>
            <a:ext cx="2415273" cy="99992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不得进行不正当竞争</a:t>
            </a:r>
            <a:endParaRPr lang="en-US" sz="1100"/>
          </a:p>
        </p:txBody>
      </p:sp>
      <p:sp>
        <p:nvSpPr>
          <p:cNvPr id="13" name="AutoShape 13"/>
          <p:cNvSpPr/>
          <p:nvPr/>
        </p:nvSpPr>
        <p:spPr>
          <a:xfrm>
            <a:off x="8942570" y="5054414"/>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270"/>
              </a:spcBef>
              <a:defRPr/>
            </a:pPr>
            <a:r>
              <a:rPr lang="en-US" sz="1350">
                <a:solidFill>
                  <a:schemeClr val="dk1">
                    <a:alpha val="100000"/>
                  </a:schemeClr>
                </a:solidFill>
                <a:latin typeface="Microsoft Yahei"/>
                <a:ea typeface="Microsoft Yahei"/>
                <a:cs typeface="Microsoft Yahei"/>
              </a:rPr>
              <a:t>对患者提供必要的信息和解释</a:t>
            </a:r>
            <a:endParaRPr lang="en-US" sz="1100"/>
          </a:p>
        </p:txBody>
      </p:sp>
      <p:sp>
        <p:nvSpPr>
          <p:cNvPr id="14" name="TextBox 14"/>
          <p:cNvSpPr txBox="1"/>
          <p:nvPr/>
        </p:nvSpPr>
        <p:spPr>
          <a:xfrm>
            <a:off x="1431442" y="3725383"/>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15" name="TextBox 15"/>
          <p:cNvSpPr txBox="1"/>
          <p:nvPr/>
        </p:nvSpPr>
        <p:spPr>
          <a:xfrm>
            <a:off x="4111824"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16" name="TextBox 16"/>
          <p:cNvSpPr txBox="1"/>
          <p:nvPr/>
        </p:nvSpPr>
        <p:spPr>
          <a:xfrm>
            <a:off x="6790020"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17" name="TextBox 17"/>
          <p:cNvSpPr txBox="1"/>
          <p:nvPr/>
        </p:nvSpPr>
        <p:spPr>
          <a:xfrm>
            <a:off x="9468217" y="3725383"/>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医学检验实验室的伦理规范</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https://d.book118.com/557023003002006033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2024-09-06T03:16:09.638</cp:lastPrinted>
  <dcterms:created xsi:type="dcterms:W3CDTF">2024-09-05T19:16:09Z</dcterms:created>
  <dcterms:modified xsi:type="dcterms:W3CDTF">2024-09-05T19:16:11Z</dcterms:modified>
</cp:coreProperties>
</file>