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865BB2F-44E1-4315-9A98-6885D668B3C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7" name="PlaceHolder 1"/>
          <p:cNvSpPr>
            <a:spLocks noGrp="1"/>
          </p:cNvSpPr>
          <p:nvPr>
            <p:ph type="sldImg"/>
          </p:nvPr>
        </p:nvSpPr>
        <p:spPr>
          <a:xfrm>
            <a:off x="685800" y="1143000"/>
            <a:ext cx="5486040" cy="3085920"/>
          </a:xfrm>
          <a:prstGeom prst="rect">
            <a:avLst/>
          </a:prstGeom>
          <a:ln w="0">
            <a:noFill/>
          </a:ln>
        </p:spPr>
      </p:sp>
      <p:sp>
        <p:nvSpPr>
          <p:cNvPr id="31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0" name="PlaceHolder 1"/>
          <p:cNvSpPr>
            <a:spLocks noGrp="1"/>
          </p:cNvSpPr>
          <p:nvPr>
            <p:ph type="sldImg"/>
          </p:nvPr>
        </p:nvSpPr>
        <p:spPr>
          <a:xfrm>
            <a:off x="685800" y="1143000"/>
            <a:ext cx="5486040" cy="3085920"/>
          </a:xfrm>
          <a:prstGeom prst="rect">
            <a:avLst/>
          </a:prstGeom>
          <a:ln w="0">
            <a:noFill/>
          </a:ln>
        </p:spPr>
      </p:sp>
      <p:sp>
        <p:nvSpPr>
          <p:cNvPr id="32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3" name="PlaceHolder 1"/>
          <p:cNvSpPr>
            <a:spLocks noGrp="1"/>
          </p:cNvSpPr>
          <p:nvPr>
            <p:ph type="sldImg"/>
          </p:nvPr>
        </p:nvSpPr>
        <p:spPr>
          <a:xfrm>
            <a:off x="685800" y="1143000"/>
            <a:ext cx="5486040" cy="3085920"/>
          </a:xfrm>
          <a:prstGeom prst="rect">
            <a:avLst/>
          </a:prstGeom>
          <a:ln w="0">
            <a:noFill/>
          </a:ln>
        </p:spPr>
      </p:sp>
      <p:sp>
        <p:nvSpPr>
          <p:cNvPr id="32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446108-A846-4FFA-BA6C-9C40223B6F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D46845-D64C-42BF-BCBD-F61537EAB1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4067B0-D30F-451A-B065-4AA7204B5A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29BB55-F99C-4761-A48F-437247F9AD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4CEBE2-A82B-498B-9D5F-EF17DA3403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DDECA7-ADC2-4996-BDBE-96C11F8D5C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C39F5D-1E85-442E-895A-9DAD28D2B0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EE3F5D-BAC1-4C63-949F-9AE6657659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AF44BE-345E-4BD3-BCA1-4D4280DAA7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EDA523-A9EF-4532-BB1E-DD4E6BEEA3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E96768-70C1-4BD7-8972-042CF98D30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262D081-77F3-48CF-AA6E-65385C13841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9436993-91BC-4AFD-8004-B50AA534368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033005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仓库库存调配方法</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仓库库存调配方法的概述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基于需求预测的调配方法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基于库存水平的调配方法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基于供应链协同的调配方法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基于信息技术的调配方法</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仓库库存调配方法的概述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仓库库存调配的定义</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仓库库存调配是指根据需求量和库存情况，合理调配仓库中的存货。目的是最大化利用库存，提高库存周转率，减少库存积压。</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仓库库存调配的重要性</a:t>
            </a:r>
            <a:endParaRPr lang="en-US" sz="3500" b="0" strike="noStrike" spc="-1">
              <a:solidFill>
                <a:srgbClr val="000000"/>
              </a:solidFill>
              <a:latin typeface="Arial"/>
            </a:endParaRPr>
          </a:p>
        </p:txBody>
      </p:sp>
      <p:sp>
        <p:nvSpPr>
          <p:cNvPr id="8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仓库库存调配对企业至关重要。它可以降低库存成本，提高资金利用率，提升客户满意度，优化供应链，提高整体运营效率。</a:t>
            </a:r>
            <a:endParaRPr lang="en-US" sz="2500" b="0" strike="noStrike" spc="-1">
              <a:solidFill>
                <a:srgbClr val="000000"/>
              </a:solidFill>
              <a:latin typeface="Arial"/>
            </a:endParaRPr>
          </a:p>
        </p:txBody>
      </p:sp>
      <p:sp>
        <p:nvSpPr>
          <p:cNvPr id="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仓库库存调配的影响因素</a:t>
            </a:r>
            <a:endParaRPr lang="en-US" sz="3600" b="0" strike="noStrike" spc="-1">
              <a:solidFill>
                <a:schemeClr val="dk1"/>
              </a:solidFill>
              <a:latin typeface="Arial"/>
            </a:endParaRPr>
          </a:p>
        </p:txBody>
      </p:sp>
      <p:sp>
        <p:nvSpPr>
          <p:cNvPr id="8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市场变化影响需求量</a:t>
            </a:r>
            <a:endParaRPr lang="en-US" sz="1500" b="0" strike="noStrike" spc="-1">
              <a:solidFill>
                <a:srgbClr val="000000"/>
              </a:solidFill>
              <a:latin typeface="Arial"/>
            </a:endParaRPr>
          </a:p>
        </p:txBody>
      </p:sp>
      <p:sp>
        <p:nvSpPr>
          <p:cNvPr id="8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市场需求的波动</a:t>
            </a:r>
            <a:endParaRPr lang="en-US" sz="2200" b="0" strike="noStrike" spc="-1">
              <a:solidFill>
                <a:srgbClr val="000000"/>
              </a:solidFill>
              <a:latin typeface="Arial"/>
            </a:endParaRPr>
          </a:p>
        </p:txBody>
      </p:sp>
      <p:sp>
        <p:nvSpPr>
          <p:cNvPr id="8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供应链畅通度影响调配效率</a:t>
            </a:r>
            <a:endParaRPr lang="en-US" sz="1500" b="0" strike="noStrike" spc="-1">
              <a:solidFill>
                <a:srgbClr val="000000"/>
              </a:solidFill>
              <a:latin typeface="Arial"/>
            </a:endParaRPr>
          </a:p>
        </p:txBody>
      </p:sp>
      <p:sp>
        <p:nvSpPr>
          <p:cNvPr id="9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供应链协调程度</a:t>
            </a:r>
            <a:endParaRPr lang="en-US" sz="2200" b="0" strike="noStrike" spc="-1">
              <a:solidFill>
                <a:srgbClr val="000000"/>
              </a:solidFill>
              <a:latin typeface="Arial"/>
            </a:endParaRPr>
          </a:p>
        </p:txBody>
      </p:sp>
      <p:sp>
        <p:nvSpPr>
          <p:cNvPr id="9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产品阶段需要不同的调配策略</a:t>
            </a:r>
            <a:endParaRPr lang="en-US" sz="1500" b="0" strike="noStrike" spc="-1">
              <a:solidFill>
                <a:srgbClr val="000000"/>
              </a:solidFill>
              <a:latin typeface="Arial"/>
            </a:endParaRPr>
          </a:p>
        </p:txBody>
      </p:sp>
      <p:sp>
        <p:nvSpPr>
          <p:cNvPr id="9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产品生命周期</a:t>
            </a:r>
            <a:endParaRPr lang="en-US" sz="2200" b="0" strike="noStrike" spc="-1">
              <a:solidFill>
                <a:srgbClr val="000000"/>
              </a:solidFill>
              <a:latin typeface="Arial"/>
            </a:endParaRPr>
          </a:p>
        </p:txBody>
      </p:sp>
      <p:sp>
        <p:nvSpPr>
          <p:cNvPr id="9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仓库条件决定调配方式</a:t>
            </a:r>
            <a:endParaRPr lang="en-US" sz="1500" b="0" strike="noStrike" spc="-1">
              <a:solidFill>
                <a:srgbClr val="000000"/>
              </a:solidFill>
              <a:latin typeface="Arial"/>
            </a:endParaRPr>
          </a:p>
        </p:txBody>
      </p:sp>
      <p:sp>
        <p:nvSpPr>
          <p:cNvPr id="9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仓库容量和布局</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仓库库存调配方法的分类</a:t>
            </a:r>
            <a:endParaRPr lang="en-US" sz="3600" b="0" strike="noStrike" spc="-1">
              <a:solidFill>
                <a:schemeClr val="dk1"/>
              </a:solidFill>
              <a:latin typeface="Arial"/>
            </a:endParaRPr>
          </a:p>
        </p:txBody>
      </p:sp>
      <p:sp>
        <p:nvSpPr>
          <p:cNvPr id="9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根据预测需求量进行存货调配</a:t>
            </a:r>
            <a:endParaRPr lang="en-US" sz="1500" b="0" strike="noStrike" spc="-1">
              <a:solidFill>
                <a:srgbClr val="000000"/>
              </a:solidFill>
              <a:latin typeface="Arial"/>
            </a:endParaRPr>
          </a:p>
        </p:txBody>
      </p:sp>
      <p:sp>
        <p:nvSpPr>
          <p:cNvPr id="9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基于需求预测的调配方法</a:t>
            </a:r>
            <a:endParaRPr lang="en-US" sz="2200" b="0" strike="noStrike" spc="-1">
              <a:solidFill>
                <a:srgbClr val="000000"/>
              </a:solidFill>
              <a:latin typeface="Arial"/>
            </a:endParaRPr>
          </a:p>
        </p:txBody>
      </p:sp>
      <p:sp>
        <p:nvSpPr>
          <p:cNvPr id="9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根据库存状况进行库存调配</a:t>
            </a:r>
            <a:endParaRPr lang="en-US" sz="1500" b="0" strike="noStrike" spc="-1">
              <a:solidFill>
                <a:srgbClr val="000000"/>
              </a:solidFill>
              <a:latin typeface="Arial"/>
            </a:endParaRPr>
          </a:p>
        </p:txBody>
      </p:sp>
      <p:sp>
        <p:nvSpPr>
          <p:cNvPr id="9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基于库存水平的调配方法</a:t>
            </a:r>
            <a:endParaRPr lang="en-US" sz="2200" b="0" strike="noStrike" spc="-1">
              <a:solidFill>
                <a:srgbClr val="000000"/>
              </a:solidFill>
              <a:latin typeface="Arial"/>
            </a:endParaRPr>
          </a:p>
        </p:txBody>
      </p:sp>
      <p:sp>
        <p:nvSpPr>
          <p:cNvPr id="10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与供应链各方合作进行调配</a:t>
            </a:r>
            <a:endParaRPr lang="en-US" sz="1500" b="0" strike="noStrike" spc="-1">
              <a:solidFill>
                <a:srgbClr val="000000"/>
              </a:solidFill>
              <a:latin typeface="Arial"/>
            </a:endParaRPr>
          </a:p>
        </p:txBody>
      </p:sp>
      <p:sp>
        <p:nvSpPr>
          <p:cNvPr id="10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基于供应链协同的调配方法</a:t>
            </a:r>
            <a:endParaRPr lang="en-US" sz="2200" b="0" strike="noStrike" spc="-1">
              <a:solidFill>
                <a:srgbClr val="000000"/>
              </a:solidFill>
              <a:latin typeface="Arial"/>
            </a:endParaRPr>
          </a:p>
        </p:txBody>
      </p:sp>
      <p:sp>
        <p:nvSpPr>
          <p:cNvPr id="10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利用信息技术提高调配效率</a:t>
            </a:r>
            <a:endParaRPr lang="en-US" sz="1500" b="0" strike="noStrike" spc="-1">
              <a:solidFill>
                <a:srgbClr val="000000"/>
              </a:solidFill>
              <a:latin typeface="Arial"/>
            </a:endParaRPr>
          </a:p>
        </p:txBody>
      </p:sp>
      <p:sp>
        <p:nvSpPr>
          <p:cNvPr id="10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基于信息技术的调配方法</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仓库库存调配的实践意义</a:t>
            </a:r>
            <a:endParaRPr lang="en-US" sz="3600" b="0" strike="noStrike" spc="-1">
              <a:solidFill>
                <a:schemeClr val="dk1"/>
              </a:solidFill>
              <a:latin typeface="Arial"/>
            </a:endParaRPr>
          </a:p>
        </p:txBody>
      </p:sp>
      <p:sp>
        <p:nvSpPr>
          <p:cNvPr id="10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避免库存过量积压造成资金浪费</a:t>
            </a:r>
            <a:endParaRPr lang="en-US" sz="1500" b="0" strike="noStrike" spc="-1">
              <a:solidFill>
                <a:srgbClr val="000000"/>
              </a:solidFill>
              <a:latin typeface="Arial"/>
            </a:endParaRPr>
          </a:p>
        </p:txBody>
      </p:sp>
      <p:sp>
        <p:nvSpPr>
          <p:cNvPr id="10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降低库存积压</a:t>
            </a:r>
            <a:endParaRPr lang="en-US" sz="2200" b="0" strike="noStrike" spc="-1">
              <a:solidFill>
                <a:srgbClr val="000000"/>
              </a:solidFill>
              <a:latin typeface="Arial"/>
            </a:endParaRPr>
          </a:p>
        </p:txBody>
      </p:sp>
      <p:sp>
        <p:nvSpPr>
          <p:cNvPr id="10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优化库存周转，提高资金利用效率</a:t>
            </a:r>
            <a:endParaRPr lang="en-US" sz="1500" b="0" strike="noStrike" spc="-1">
              <a:solidFill>
                <a:srgbClr val="000000"/>
              </a:solidFill>
              <a:latin typeface="Arial"/>
            </a:endParaRPr>
          </a:p>
        </p:txBody>
      </p:sp>
      <p:sp>
        <p:nvSpPr>
          <p:cNvPr id="10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提高库存周转率</a:t>
            </a:r>
            <a:endParaRPr lang="en-US" sz="2200" b="0" strike="noStrike" spc="-1">
              <a:solidFill>
                <a:srgbClr val="000000"/>
              </a:solidFill>
              <a:latin typeface="Arial"/>
            </a:endParaRPr>
          </a:p>
        </p:txBody>
      </p:sp>
      <p:sp>
        <p:nvSpPr>
          <p:cNvPr id="10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满足客户需求，提升客户满意度</a:t>
            </a:r>
            <a:endParaRPr lang="en-US" sz="1500" b="0" strike="noStrike" spc="-1">
              <a:solidFill>
                <a:srgbClr val="000000"/>
              </a:solidFill>
              <a:latin typeface="Arial"/>
            </a:endParaRPr>
          </a:p>
        </p:txBody>
      </p:sp>
      <p:sp>
        <p:nvSpPr>
          <p:cNvPr id="11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提升客户满意度</a:t>
            </a:r>
            <a:endParaRPr lang="en-US" sz="2200" b="0" strike="noStrike" spc="-1">
              <a:solidFill>
                <a:srgbClr val="000000"/>
              </a:solidFill>
              <a:latin typeface="Arial"/>
            </a:endParaRPr>
          </a:p>
        </p:txBody>
      </p:sp>
      <p:sp>
        <p:nvSpPr>
          <p:cNvPr id="11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协调供应链各环节，提高整体运营效率</a:t>
            </a:r>
            <a:endParaRPr lang="en-US" sz="1500" b="0" strike="noStrike" spc="-1">
              <a:solidFill>
                <a:srgbClr val="000000"/>
              </a:solidFill>
              <a:latin typeface="Arial"/>
            </a:endParaRPr>
          </a:p>
        </p:txBody>
      </p:sp>
      <p:sp>
        <p:nvSpPr>
          <p:cNvPr id="11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优化供应链效率</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仓库库存调配流程</a:t>
            </a:r>
            <a:endParaRPr lang="en-US" sz="3600" b="0" strike="noStrike" spc="-1">
              <a:solidFill>
                <a:schemeClr val="dk1"/>
              </a:solidFill>
              <a:latin typeface="Arial"/>
            </a:endParaRPr>
          </a:p>
        </p:txBody>
      </p:sp>
      <p:sp>
        <p:nvSpPr>
          <p:cNvPr id="11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根据市场需求和产品销售情况进行需求分析</a:t>
            </a:r>
            <a:endParaRPr lang="en-US" sz="2000" b="0" strike="noStrike" spc="-1">
              <a:solidFill>
                <a:srgbClr val="000000"/>
              </a:solidFill>
              <a:latin typeface="Arial"/>
            </a:endParaRPr>
          </a:p>
        </p:txBody>
      </p:sp>
      <p:sp>
        <p:nvSpPr>
          <p:cNvPr id="11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分析需求量</a:t>
            </a:r>
            <a:endParaRPr lang="en-US" sz="3000" b="0" strike="noStrike" spc="-1">
              <a:solidFill>
                <a:srgbClr val="000000"/>
              </a:solidFill>
              <a:latin typeface="Arial"/>
            </a:endParaRPr>
          </a:p>
        </p:txBody>
      </p:sp>
      <p:sp>
        <p:nvSpPr>
          <p:cNvPr id="11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根据需求和库存情况制定调配计划</a:t>
            </a:r>
            <a:endParaRPr lang="en-US" sz="2000" b="0" strike="noStrike" spc="-1">
              <a:solidFill>
                <a:srgbClr val="000000"/>
              </a:solidFill>
              <a:latin typeface="Arial"/>
            </a:endParaRPr>
          </a:p>
        </p:txBody>
      </p:sp>
      <p:sp>
        <p:nvSpPr>
          <p:cNvPr id="11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制定调配计划</a:t>
            </a:r>
            <a:endParaRPr lang="en-US" sz="3000" b="0" strike="noStrike" spc="-1">
              <a:solidFill>
                <a:srgbClr val="000000"/>
              </a:solidFill>
              <a:latin typeface="Arial"/>
            </a:endParaRPr>
          </a:p>
        </p:txBody>
      </p:sp>
      <p:sp>
        <p:nvSpPr>
          <p:cNvPr id="11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了解实际库存水平，分析库存结构</a:t>
            </a:r>
            <a:endParaRPr lang="en-US" sz="2000" b="0" strike="noStrike" spc="-1">
              <a:solidFill>
                <a:srgbClr val="000000"/>
              </a:solidFill>
              <a:latin typeface="Arial"/>
            </a:endParaRPr>
          </a:p>
        </p:txBody>
      </p:sp>
      <p:sp>
        <p:nvSpPr>
          <p:cNvPr id="12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评估库存状况</a:t>
            </a:r>
            <a:endParaRPr lang="en-US" sz="3000" b="0" strike="noStrike" spc="-1">
              <a:solidFill>
                <a:srgbClr val="000000"/>
              </a:solidFill>
              <a:latin typeface="Arial"/>
            </a:endParaRPr>
          </a:p>
        </p:txBody>
      </p:sp>
      <p:sp>
        <p:nvSpPr>
          <p:cNvPr id="12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基于需求预测的调配方法</a:t>
            </a:r>
            <a:endParaRPr lang="en-US" sz="3600" b="0" strike="noStrike" spc="-1">
              <a:solidFill>
                <a:schemeClr val="dk1"/>
              </a:solidFill>
              <a:latin typeface="Arial"/>
            </a:endParaRPr>
          </a:p>
        </p:txBody>
      </p:sp>
      <p:sp>
        <p:nvSpPr>
          <p:cNvPr id="12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需求预测方法简介</a:t>
            </a:r>
            <a:endParaRPr lang="en-US" sz="3600" b="0" strike="noStrike" spc="-1">
              <a:solidFill>
                <a:schemeClr val="dk1"/>
              </a:solidFill>
              <a:latin typeface="Arial"/>
            </a:endParaRPr>
          </a:p>
        </p:txBody>
      </p:sp>
      <p:sp>
        <p:nvSpPr>
          <p:cNvPr id="12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利用过去销售数据和趋势来预测未来需求</a:t>
            </a:r>
            <a:endParaRPr lang="en-US" sz="2000" b="0" strike="noStrike" spc="-1">
              <a:solidFill>
                <a:srgbClr val="000000"/>
              </a:solidFill>
              <a:latin typeface="Arial"/>
            </a:endParaRPr>
          </a:p>
        </p:txBody>
      </p:sp>
      <p:sp>
        <p:nvSpPr>
          <p:cNvPr id="12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历史数据分析</a:t>
            </a:r>
            <a:endParaRPr lang="en-US" sz="3000" b="0" strike="noStrike" spc="-1">
              <a:solidFill>
                <a:srgbClr val="000000"/>
              </a:solidFill>
              <a:latin typeface="Arial"/>
            </a:endParaRPr>
          </a:p>
        </p:txBody>
      </p:sp>
      <p:sp>
        <p:nvSpPr>
          <p:cNvPr id="12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根据过去数据中的模式和周期性来进行预测</a:t>
            </a:r>
            <a:endParaRPr lang="en-US" sz="2000" b="0" strike="noStrike" spc="-1">
              <a:solidFill>
                <a:srgbClr val="000000"/>
              </a:solidFill>
              <a:latin typeface="Arial"/>
            </a:endParaRPr>
          </a:p>
        </p:txBody>
      </p:sp>
      <p:sp>
        <p:nvSpPr>
          <p:cNvPr id="13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时间序列分析</a:t>
            </a:r>
            <a:endParaRPr lang="en-US" sz="3000" b="0" strike="noStrike" spc="-1">
              <a:solidFill>
                <a:srgbClr val="000000"/>
              </a:solidFill>
              <a:latin typeface="Arial"/>
            </a:endParaRPr>
          </a:p>
        </p:txBody>
      </p:sp>
      <p:sp>
        <p:nvSpPr>
          <p:cNvPr id="13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观察市场变化和竞争情况来预测需求趋势</a:t>
            </a:r>
            <a:endParaRPr lang="en-US" sz="2000" b="0" strike="noStrike" spc="-1">
              <a:solidFill>
                <a:srgbClr val="000000"/>
              </a:solidFill>
              <a:latin typeface="Arial"/>
            </a:endParaRPr>
          </a:p>
        </p:txBody>
      </p:sp>
      <p:sp>
        <p:nvSpPr>
          <p:cNvPr id="13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市场分析</a:t>
            </a:r>
            <a:endParaRPr lang="en-US" sz="3000" b="0" strike="noStrike" spc="-1">
              <a:solidFill>
                <a:srgbClr val="000000"/>
              </a:solidFill>
              <a:latin typeface="Arial"/>
            </a:endParaRPr>
          </a:p>
        </p:txBody>
      </p:sp>
      <p:sp>
        <p:nvSpPr>
          <p:cNvPr id="13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适用产品</a:t>
            </a:r>
            <a:endParaRPr lang="en-US" sz="2200" b="0" strike="noStrike" spc="-1">
              <a:solidFill>
                <a:srgbClr val="000000"/>
              </a:solidFill>
              <a:latin typeface="Arial"/>
            </a:endParaRPr>
          </a:p>
        </p:txBody>
      </p:sp>
      <p:sp>
        <p:nvSpPr>
          <p:cNvPr id="13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需求相对稳定的产品适合定期调整的方法</a:t>
            </a:r>
            <a:endParaRPr lang="en-US" sz="1500" b="0" strike="noStrike" spc="-1">
              <a:solidFill>
                <a:srgbClr val="000000"/>
              </a:solidFill>
              <a:latin typeface="Arial"/>
            </a:endParaRPr>
          </a:p>
        </p:txBody>
      </p:sp>
      <p:sp>
        <p:nvSpPr>
          <p:cNvPr id="13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挖掘需求趋势</a:t>
            </a:r>
            <a:endParaRPr lang="en-US" sz="2200" b="0" strike="noStrike" spc="-1">
              <a:solidFill>
                <a:srgbClr val="000000"/>
              </a:solidFill>
              <a:latin typeface="Arial"/>
            </a:endParaRPr>
          </a:p>
        </p:txBody>
      </p:sp>
      <p:sp>
        <p:nvSpPr>
          <p:cNvPr id="14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通过规律性调整，挖掘需求变化的规律</a:t>
            </a:r>
            <a:endParaRPr lang="en-US" sz="1500" b="0" strike="noStrike" spc="-1">
              <a:solidFill>
                <a:srgbClr val="000000"/>
              </a:solidFill>
              <a:latin typeface="Arial"/>
            </a:endParaRPr>
          </a:p>
        </p:txBody>
      </p:sp>
      <p:sp>
        <p:nvSpPr>
          <p:cNvPr id="14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增强库存控制</a:t>
            </a:r>
            <a:endParaRPr lang="en-US" sz="2200" b="0" strike="noStrike" spc="-1">
              <a:solidFill>
                <a:srgbClr val="000000"/>
              </a:solidFill>
              <a:latin typeface="Arial"/>
            </a:endParaRPr>
          </a:p>
        </p:txBody>
      </p:sp>
      <p:sp>
        <p:nvSpPr>
          <p:cNvPr id="14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提高库存效率，减少库存积压</a:t>
            </a:r>
            <a:endParaRPr lang="en-US" sz="1500" b="0" strike="noStrike" spc="-1">
              <a:solidFill>
                <a:srgbClr val="000000"/>
              </a:solidFill>
              <a:latin typeface="Arial"/>
            </a:endParaRPr>
          </a:p>
        </p:txBody>
      </p:sp>
      <p:sp>
        <p:nvSpPr>
          <p:cNvPr id="14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定期调整的需求预测方法</a:t>
            </a:r>
            <a:endParaRPr lang="en-US" sz="3600" b="0" strike="noStrike" spc="-1">
              <a:solidFill>
                <a:schemeClr val="dk1"/>
              </a:solidFill>
              <a:latin typeface="Arial"/>
            </a:endParaRPr>
          </a:p>
        </p:txBody>
      </p:sp>
      <p:sp>
        <p:nvSpPr>
          <p:cNvPr id="14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周期性调整</a:t>
            </a:r>
            <a:endParaRPr lang="en-US" sz="2200" b="0" strike="noStrike" spc="-1">
              <a:solidFill>
                <a:srgbClr val="000000"/>
              </a:solidFill>
              <a:latin typeface="Arial"/>
            </a:endParaRPr>
          </a:p>
        </p:txBody>
      </p:sp>
      <p:sp>
        <p:nvSpPr>
          <p:cNvPr id="14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按月、按季度等固定周期进行需求预测和调整</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事件驱动的需求预测方法</a:t>
            </a:r>
            <a:endParaRPr lang="en-US" sz="3500" b="0" strike="noStrike" spc="-1">
              <a:solidFill>
                <a:srgbClr val="000000"/>
              </a:solidFill>
              <a:latin typeface="Arial"/>
            </a:endParaRPr>
          </a:p>
        </p:txBody>
      </p:sp>
      <p:sp>
        <p:nvSpPr>
          <p:cNvPr id="15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事件驱动的需求预测方法是根据外部事件和市场变化来调整预测结果。例如，针对节假日促销、竞争对手活动等因素进行灵活预测，从而更好地满足市场需求。这种方法适合需求波动较大的产品和市场环境。</a:t>
            </a:r>
            <a:endParaRPr lang="en-US" sz="2500" b="0" strike="noStrike" spc="-1">
              <a:solidFill>
                <a:srgbClr val="000000"/>
              </a:solidFill>
              <a:latin typeface="Arial"/>
            </a:endParaRPr>
          </a:p>
        </p:txBody>
      </p:sp>
      <p:sp>
        <p:nvSpPr>
          <p:cNvPr id="15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预测误差的处理方法</a:t>
            </a:r>
            <a:endParaRPr lang="en-US" sz="3600" b="0" strike="noStrike" spc="-1">
              <a:solidFill>
                <a:schemeClr val="dk1"/>
              </a:solidFill>
              <a:latin typeface="Arial"/>
            </a:endParaRPr>
          </a:p>
        </p:txBody>
      </p:sp>
      <p:sp>
        <p:nvSpPr>
          <p:cNvPr id="15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制定合理的安全库存水平，以应对预测误差和突发需求波动</a:t>
            </a:r>
            <a:endParaRPr lang="en-US" sz="1500" b="0" strike="noStrike" spc="-1">
              <a:solidFill>
                <a:srgbClr val="000000"/>
              </a:solidFill>
              <a:latin typeface="Arial"/>
            </a:endParaRPr>
          </a:p>
        </p:txBody>
      </p:sp>
      <p:sp>
        <p:nvSpPr>
          <p:cNvPr id="15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安全库存策略</a:t>
            </a:r>
            <a:endParaRPr lang="en-US" sz="2200" b="0" strike="noStrike" spc="-1">
              <a:solidFill>
                <a:srgbClr val="000000"/>
              </a:solidFill>
              <a:latin typeface="Arial"/>
            </a:endParaRPr>
          </a:p>
        </p:txBody>
      </p:sp>
      <p:sp>
        <p:nvSpPr>
          <p:cNvPr id="15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对预测结果进行定期评估和校准，不断提高准确性</a:t>
            </a:r>
            <a:endParaRPr lang="en-US" sz="1500" b="0" strike="noStrike" spc="-1">
              <a:solidFill>
                <a:srgbClr val="000000"/>
              </a:solidFill>
              <a:latin typeface="Arial"/>
            </a:endParaRPr>
          </a:p>
        </p:txBody>
      </p:sp>
      <p:sp>
        <p:nvSpPr>
          <p:cNvPr id="15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定期评估准确性</a:t>
            </a:r>
            <a:endParaRPr lang="en-US" sz="2200" b="0" strike="noStrike" spc="-1">
              <a:solidFill>
                <a:srgbClr val="000000"/>
              </a:solidFill>
              <a:latin typeface="Arial"/>
            </a:endParaRPr>
          </a:p>
        </p:txBody>
      </p:sp>
      <p:sp>
        <p:nvSpPr>
          <p:cNvPr id="15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根据历史数据和需求变化，灵活调整预测方法和模型</a:t>
            </a:r>
            <a:endParaRPr lang="en-US" sz="1500" b="0" strike="noStrike" spc="-1">
              <a:solidFill>
                <a:srgbClr val="000000"/>
              </a:solidFill>
              <a:latin typeface="Arial"/>
            </a:endParaRPr>
          </a:p>
        </p:txBody>
      </p:sp>
      <p:sp>
        <p:nvSpPr>
          <p:cNvPr id="15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调整预测方法</a:t>
            </a:r>
            <a:endParaRPr lang="en-US" sz="2200" b="0" strike="noStrike" spc="-1">
              <a:solidFill>
                <a:srgbClr val="000000"/>
              </a:solidFill>
              <a:latin typeface="Arial"/>
            </a:endParaRPr>
          </a:p>
        </p:txBody>
      </p:sp>
      <p:sp>
        <p:nvSpPr>
          <p:cNvPr id="16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通过准确的预测和控制，实现库存优化和降低成本</a:t>
            </a:r>
            <a:endParaRPr lang="en-US" sz="1500" b="0" strike="noStrike" spc="-1">
              <a:solidFill>
                <a:srgbClr val="000000"/>
              </a:solidFill>
              <a:latin typeface="Arial"/>
            </a:endParaRPr>
          </a:p>
        </p:txBody>
      </p:sp>
      <p:sp>
        <p:nvSpPr>
          <p:cNvPr id="16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库存优化</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基于库存水平的调配方法</a:t>
            </a:r>
            <a:endParaRPr lang="en-US" sz="3600" b="0" strike="noStrike" spc="-1">
              <a:solidFill>
                <a:schemeClr val="dk1"/>
              </a:solidFill>
              <a:latin typeface="Arial"/>
            </a:endParaRPr>
          </a:p>
        </p:txBody>
      </p:sp>
      <p:sp>
        <p:nvSpPr>
          <p:cNvPr id="16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基本库存水平的确定</a:t>
            </a:r>
            <a:endParaRPr lang="en-US" sz="3500" b="0" strike="noStrike" spc="-1">
              <a:solidFill>
                <a:srgbClr val="000000"/>
              </a:solidFill>
              <a:latin typeface="Arial"/>
            </a:endParaRPr>
          </a:p>
        </p:txBody>
      </p:sp>
      <p:sp>
        <p:nvSpPr>
          <p:cNvPr id="16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确定最佳的基本库存水平是库存管理中的关键任务，通常根据服务水平、库存成本等因素进行评估。常用的方法包括服务水平法，根据产品需求的不同来设定库存水平，以及经济批量法，通过经济订货量来确定库存水平。</a:t>
            </a:r>
            <a:endParaRPr lang="en-US" sz="2500" b="0" strike="noStrike" spc="-1">
              <a:solidFill>
                <a:srgbClr val="000000"/>
              </a:solidFill>
              <a:latin typeface="Arial"/>
            </a:endParaRPr>
          </a:p>
        </p:txBody>
      </p:sp>
      <p:sp>
        <p:nvSpPr>
          <p:cNvPr id="16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安全库存的设置</a:t>
            </a:r>
            <a:endParaRPr lang="en-US" sz="3600" b="0" strike="noStrike" spc="-1">
              <a:solidFill>
                <a:schemeClr val="dk1"/>
              </a:solidFill>
              <a:latin typeface="Arial"/>
            </a:endParaRPr>
          </a:p>
        </p:txBody>
      </p:sp>
      <p:sp>
        <p:nvSpPr>
          <p:cNvPr id="17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根据需求量波动情况来设定安全库存</a:t>
            </a:r>
            <a:endParaRPr lang="en-US" sz="1500" b="0" strike="noStrike" spc="-1">
              <a:solidFill>
                <a:srgbClr val="000000"/>
              </a:solidFill>
              <a:latin typeface="Arial"/>
            </a:endParaRPr>
          </a:p>
        </p:txBody>
      </p:sp>
      <p:sp>
        <p:nvSpPr>
          <p:cNvPr id="17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波动量法</a:t>
            </a:r>
            <a:endParaRPr lang="en-US" sz="2200" b="0" strike="noStrike" spc="-1">
              <a:solidFill>
                <a:srgbClr val="000000"/>
              </a:solidFill>
              <a:latin typeface="Arial"/>
            </a:endParaRPr>
          </a:p>
        </p:txBody>
      </p:sp>
      <p:sp>
        <p:nvSpPr>
          <p:cNvPr id="17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根据产品采购周期来设定安全库存</a:t>
            </a:r>
            <a:endParaRPr lang="en-US" sz="1500" b="0" strike="noStrike" spc="-1">
              <a:solidFill>
                <a:srgbClr val="000000"/>
              </a:solidFill>
              <a:latin typeface="Arial"/>
            </a:endParaRPr>
          </a:p>
        </p:txBody>
      </p:sp>
      <p:sp>
        <p:nvSpPr>
          <p:cNvPr id="17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补货周期法</a:t>
            </a:r>
            <a:endParaRPr lang="en-US" sz="2200" b="0" strike="noStrike" spc="-1">
              <a:solidFill>
                <a:srgbClr val="000000"/>
              </a:solidFill>
              <a:latin typeface="Arial"/>
            </a:endParaRPr>
          </a:p>
        </p:txBody>
      </p:sp>
      <p:sp>
        <p:nvSpPr>
          <p:cNvPr id="17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周转率和库存周转天数的关系</a:t>
            </a:r>
            <a:endParaRPr lang="en-US" sz="3500" b="0" strike="noStrike" spc="-1">
              <a:solidFill>
                <a:srgbClr val="000000"/>
              </a:solidFill>
              <a:latin typeface="Arial"/>
            </a:endParaRPr>
          </a:p>
        </p:txBody>
      </p:sp>
      <p:sp>
        <p:nvSpPr>
          <p:cNvPr id="18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周转率是一个评估库存管理效率的关键指标，它表示库存多久能够流通一次。而库存周转天数则是从库存进入到售出所需的平均时间，是衡量库存周转速度的重要指标。</a:t>
            </a:r>
            <a:endParaRPr lang="en-US" sz="2500" b="0" strike="noStrike" spc="-1">
              <a:solidFill>
                <a:srgbClr val="000000"/>
              </a:solidFill>
              <a:latin typeface="Arial"/>
            </a:endParaRPr>
          </a:p>
        </p:txBody>
      </p:sp>
      <p:sp>
        <p:nvSpPr>
          <p:cNvPr id="18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微软雅黑"/>
                <a:ea typeface="微软雅黑"/>
              </a:rPr>
              <a:t>ABC</a:t>
            </a:r>
            <a:r>
              <a:rPr lang="zh-CN" sz="3600" b="1" strike="noStrike" spc="299">
                <a:solidFill>
                  <a:schemeClr val="dk1"/>
                </a:solidFill>
                <a:latin typeface="微软雅黑"/>
                <a:ea typeface="微软雅黑"/>
              </a:rPr>
              <a:t>分类法在库存调配中的应用</a:t>
            </a:r>
            <a:endParaRPr lang="en-US" sz="3600" b="0" strike="noStrike" spc="-1">
              <a:solidFill>
                <a:schemeClr val="dk1"/>
              </a:solidFill>
              <a:latin typeface="Arial"/>
            </a:endParaRPr>
          </a:p>
        </p:txBody>
      </p:sp>
      <p:sp>
        <p:nvSpPr>
          <p:cNvPr id="1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高价值、低销量，采取重点管理</a:t>
            </a:r>
            <a:endParaRPr lang="en-US" sz="1500" b="0" strike="noStrike" spc="-1">
              <a:solidFill>
                <a:srgbClr val="000000"/>
              </a:solidFill>
              <a:latin typeface="Arial"/>
            </a:endParaRPr>
          </a:p>
        </p:txBody>
      </p:sp>
      <p:sp>
        <p:nvSpPr>
          <p:cNvPr id="1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A</a:t>
            </a:r>
            <a:r>
              <a:rPr lang="zh-CN" sz="2200" b="1" strike="noStrike" spc="-1">
                <a:solidFill>
                  <a:schemeClr val="dk1"/>
                </a:solidFill>
                <a:latin typeface="微软雅黑"/>
                <a:ea typeface="微软雅黑"/>
              </a:rPr>
              <a:t>类产品</a:t>
            </a:r>
            <a:endParaRPr lang="en-US" sz="2200" b="0" strike="noStrike" spc="-1">
              <a:solidFill>
                <a:srgbClr val="000000"/>
              </a:solidFill>
              <a:latin typeface="Arial"/>
            </a:endParaRPr>
          </a:p>
        </p:txBody>
      </p:sp>
      <p:sp>
        <p:nvSpPr>
          <p:cNvPr id="1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中等价值、中等销量，采取中等管理</a:t>
            </a:r>
            <a:endParaRPr lang="en-US" sz="1500" b="0" strike="noStrike" spc="-1">
              <a:solidFill>
                <a:srgbClr val="000000"/>
              </a:solidFill>
              <a:latin typeface="Arial"/>
            </a:endParaRPr>
          </a:p>
        </p:txBody>
      </p:sp>
      <p:sp>
        <p:nvSpPr>
          <p:cNvPr id="1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B</a:t>
            </a:r>
            <a:r>
              <a:rPr lang="zh-CN" sz="2200" b="1" strike="noStrike" spc="-1">
                <a:solidFill>
                  <a:schemeClr val="dk1"/>
                </a:solidFill>
                <a:latin typeface="微软雅黑"/>
                <a:ea typeface="微软雅黑"/>
              </a:rPr>
              <a:t>类产品</a:t>
            </a:r>
            <a:endParaRPr lang="en-US" sz="2200" b="0" strike="noStrike" spc="-1">
              <a:solidFill>
                <a:srgbClr val="000000"/>
              </a:solidFill>
              <a:latin typeface="Arial"/>
            </a:endParaRPr>
          </a:p>
        </p:txBody>
      </p:sp>
      <p:sp>
        <p:nvSpPr>
          <p:cNvPr id="1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低价值、高销量，采取基本管理</a:t>
            </a:r>
            <a:endParaRPr lang="en-US" sz="1500" b="0" strike="noStrike" spc="-1">
              <a:solidFill>
                <a:srgbClr val="000000"/>
              </a:solidFill>
              <a:latin typeface="Arial"/>
            </a:endParaRPr>
          </a:p>
        </p:txBody>
      </p:sp>
      <p:sp>
        <p:nvSpPr>
          <p:cNvPr id="1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C</a:t>
            </a:r>
            <a:r>
              <a:rPr lang="zh-CN" sz="2200" b="1" strike="noStrike" spc="-1">
                <a:solidFill>
                  <a:schemeClr val="dk1"/>
                </a:solidFill>
                <a:latin typeface="微软雅黑"/>
                <a:ea typeface="微软雅黑"/>
              </a:rPr>
              <a:t>类产品</a:t>
            </a:r>
            <a:endParaRPr lang="en-US" sz="2200" b="0" strike="noStrike" spc="-1">
              <a:solidFill>
                <a:srgbClr val="000000"/>
              </a:solidFill>
              <a:latin typeface="Arial"/>
            </a:endParaRPr>
          </a:p>
        </p:txBody>
      </p:sp>
      <p:sp>
        <p:nvSpPr>
          <p:cNvPr id="1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https://d.book118.com/557033005012006055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仓库库存调配方法</vt:lpstr>
      <vt:lpstr>目录</vt:lpstr>
      <vt:lpstr>第1章 仓库库存调配方法的概述</vt:lpstr>
      <vt:lpstr>仓库库存调配的定义</vt:lpstr>
      <vt:lpstr> </vt:lpstr>
      <vt:lpstr>仓库库存调配的影响因素</vt:lpstr>
      <vt:lpstr>仓库库存调配方法的分类</vt:lpstr>
      <vt:lpstr>仓库库存调配的实践意义</vt:lpstr>
      <vt:lpstr>仓库库存调配流程</vt:lpstr>
      <vt:lpstr>第2章 基于需求预测的调配方法</vt:lpstr>
      <vt:lpstr>需求预测方法简介</vt:lpstr>
      <vt:lpstr>定期调整的需求预测方法</vt:lpstr>
      <vt:lpstr> </vt:lpstr>
      <vt:lpstr>预测误差的处理方法</vt:lpstr>
      <vt:lpstr>第3章 基于库存水平的调配方法</vt:lpstr>
      <vt:lpstr> </vt:lpstr>
      <vt:lpstr>安全库存的设置</vt:lpstr>
      <vt:lpstr> </vt:lpstr>
      <vt:lpstr>ABC分类法在库存调配中的应用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2024-09-29T15:00:19.764</cp:lastPrinted>
  <dcterms:created xsi:type="dcterms:W3CDTF">2024-09-29T07:00:19Z</dcterms:created>
  <dcterms:modified xsi:type="dcterms:W3CDTF">2024-09-29T07:00:21Z</dcterms:modified>
</cp:coreProperties>
</file>