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FRCNKE+MS-UIGothic"/>
      <p:regular r:id="rId18"/>
    </p:embeddedFont>
    <p:embeddedFont>
      <p:font typeface="QAACIB+GDWCMA+ArialMT"/>
      <p:regular r:id="rId19"/>
    </p:embeddedFont>
    <p:embeddedFont>
      <p:font typeface="JIGTPJ+QLBKQG+MicrosoftYaHei"/>
      <p:regular r:id="rId20"/>
    </p:embeddedFont>
    <p:embeddedFont>
      <p:font typeface="LBWJBN+UOMTBT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2E61F-3E54-4E0A-AB86-39FFD0B28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15856-B98E-42A7-BBB0-5B8E87AB1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FB63F-EE43-4820-A09C-D9F68E25F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3D2E1-FB43-415F-A2C4-AAF0F796D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CCAC71-D6CF-4929-8201-4D763E3BD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5CDB76-D24B-4544-BF91-13673B99F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32B92A-C9A8-4884-A48D-6D143C3F5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3DA8C-6E0B-40A3-97C4-13DE61475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175C4-7975-46CF-AB36-DAC3F7BAE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467CD-112C-4B26-97DF-E82781F7B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5896A-E01A-4C06-9E23-16445DE71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440511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058064"/>
            <a:ext cx="5578392" cy="4473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FRCNKE+MS-UIGothic"/>
                <a:cs typeface="FRCNKE+MS-UIGothic"/>
              </a:rPr>
              <a:t>隆信珠宝旗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舰</a:t>
            </a:r>
            <a:r>
              <a:rPr sz="5150">
                <a:solidFill>
                  <a:srgbClr val="0084FF"/>
                </a:solidFill>
                <a:latin typeface="FRCNKE+MS-UIGothic"/>
                <a:cs typeface="FRCNKE+MS-UIGothic"/>
              </a:rPr>
              <a:t>店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创</a:t>
            </a:r>
            <a:r>
              <a:rPr sz="5150" spc="25">
                <a:solidFill>
                  <a:srgbClr val="0084FF"/>
                </a:solidFill>
                <a:latin typeface="FRCNKE+MS-UIGothic"/>
                <a:cs typeface="FRCNKE+MS-UIGothic"/>
              </a:rPr>
              <a:t>新思路大手笔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FRCNKE+MS-UIGothic"/>
                <a:cs typeface="FRCNKE+MS-UIGothic"/>
              </a:rPr>
              <a:t>开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5150" spc="23">
                <a:solidFill>
                  <a:srgbClr val="0084FF"/>
                </a:solidFill>
                <a:latin typeface="FRCNKE+MS-UIGothic"/>
                <a:cs typeface="FRCNKE+MS-UIGothic"/>
              </a:rPr>
              <a:t>策划方案</a:t>
            </a:r>
            <a:r>
              <a:rPr sz="5150">
                <a:solidFill>
                  <a:srgbClr val="0084FF"/>
                </a:solidFill>
                <a:latin typeface="SimSun"/>
                <a:cs typeface="SimSun"/>
              </a:rPr>
              <a:t> 课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FRCNKE+MS-UIGothic"/>
                <a:cs typeface="FRCNK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QAACIB+GDWCMA+ArialMT"/>
                <a:cs typeface="QAACIB+GDWCM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FRCNKE+MS-UIGothic"/>
                <a:cs typeface="FRCNKE+MS-UIGothic"/>
              </a:rPr>
              <a:t>开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FRCNKE+MS-UIGothic"/>
                <a:cs typeface="FRCNKE+MS-UIGothic"/>
              </a:rPr>
              <a:t>策划背景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JIGTPJ+QLBKQG+MicrosoftYaHei"/>
                <a:cs typeface="JIGTPJ+QLBKQG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QAACIB+GDWCMA+ArialMT"/>
                <a:cs typeface="QAACIB+GDWCM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0084FF"/>
                </a:solidFill>
                <a:latin typeface="FRCNKE+MS-UIGothic"/>
                <a:cs typeface="FRCNKE+MS-UIGothic"/>
              </a:rPr>
              <a:t>新策划思路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040570"/>
            <a:ext cx="3404647" cy="2429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QAACIB+GDWCMA+ArialMT"/>
                <a:cs typeface="QAACIB+GDWCM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FRCNKE+MS-UIGothic"/>
                <a:cs typeface="FRCNKE+MS-UIGothic"/>
              </a:rPr>
              <a:t>大手笔开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FRCNKE+MS-UIGothic"/>
                <a:cs typeface="FRCNKE+MS-UIGothic"/>
              </a:rPr>
              <a:t>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QAACIB+GDWCMA+ArialMT"/>
                <a:cs typeface="QAACIB+GDWCM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84FF"/>
                </a:solidFill>
                <a:latin typeface="FRCNKE+MS-UIGothic"/>
                <a:cs typeface="FRCNKE+MS-UIGothic"/>
              </a:rPr>
              <a:t>期效果与收益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QAACIB+GDWCMA+ArialMT"/>
                <a:cs typeface="QAACIB+GDWCM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FRCNKE+MS-UIGothic"/>
                <a:cs typeface="FRCNKE+MS-UIGothic"/>
              </a:rPr>
              <a:t>开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FRCNKE+MS-UIGothic"/>
                <a:cs typeface="FRCNKE+MS-UIGothic"/>
              </a:rPr>
              <a:t>策划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84FF"/>
                </a:solidFill>
                <a:latin typeface="FRCNKE+MS-UIGothic"/>
                <a:cs typeface="FRCNKE+MS-UIGothic"/>
              </a:rPr>
              <a:t>施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细节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QAACIB+GDWCMA+ArialMT"/>
                <a:cs typeface="QAACIB+GDWCM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风险评</a:t>
            </a:r>
            <a:r>
              <a:rPr sz="2400">
                <a:solidFill>
                  <a:srgbClr val="0084FF"/>
                </a:solidFill>
                <a:latin typeface="FRCNKE+MS-UIGothic"/>
                <a:cs typeface="FRCNKE+MS-UIGothic"/>
              </a:rPr>
              <a:t>估与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0084FF"/>
                </a:solidFill>
                <a:latin typeface="FRCNKE+MS-UIGothic"/>
                <a:cs typeface="FRCNKE+MS-UIGothic"/>
              </a:rPr>
              <a:t>策略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FRCNKE+MS-UIGothic"/>
                <a:cs typeface="FRCNKE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LBWJBN+UOMTBT+MicrosoftYaHei-Bold"/>
                <a:cs typeface="LBWJBN+UOMTB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LBWJBN+UOMTBT+MicrosoftYaHei-Bold"/>
                <a:cs typeface="LBWJBN+UOMTBT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FRCNKE+MS-UIGothic"/>
                <a:cs typeface="FRCNKE+MS-UIGothic"/>
              </a:rPr>
              <a:t>开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800" spc="25">
                <a:solidFill>
                  <a:srgbClr val="0084FF"/>
                </a:solidFill>
                <a:latin typeface="FRCNKE+MS-UIGothic"/>
                <a:cs typeface="FRCNKE+MS-UIGothic"/>
              </a:rPr>
              <a:t>策划背景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RCNKE+MS-UIGothic"/>
                <a:cs typeface="FRCNKE+MS-UIGothic"/>
              </a:rPr>
              <a:t>品牌介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BWJBN+UOMTBT+MicrosoftYaHei-Bold"/>
                <a:cs typeface="LBWJBN+UOMTB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BWJBN+UOMTBT+MicrosoftYaHei-Bold"/>
                <a:cs typeface="LBWJBN+UOMTB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BWJBN+UOMTBT+MicrosoftYaHei-Bold"/>
                <a:cs typeface="LBWJBN+UOMTB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FRCNKE+MS-UIGothic"/>
                <a:cs typeface="FRCNKE+MS-UIGothic"/>
              </a:rPr>
              <a:t>隆信珠宝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FRCNKE+MS-UIGothic"/>
                <a:cs typeface="FRCNKE+MS-UIGothic"/>
              </a:rPr>
              <a:t>品牌理念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FRCNKE+MS-UIGothic"/>
                <a:cs typeface="FRCNKE+MS-UIGothic"/>
              </a:rPr>
              <a:t>品牌特色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一家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史悠久、以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著称的珠宝品牌，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有广泛的品牌知名度和美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誉度。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典，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新无限，致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力于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为顾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客提供高品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独特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的珠宝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品。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以珍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宝石和黄金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主要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元素，打造出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具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一格的珠宝系列。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RCNKE+MS-UIGothic"/>
                <a:cs typeface="FRCNKE+MS-UIGothic"/>
              </a:rPr>
              <a:t>市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84FF"/>
                </a:solidFill>
                <a:latin typeface="FRCNKE+MS-UIGothic"/>
                <a:cs typeface="FRCNKE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RCNKE+MS-UIGothic"/>
                <a:cs typeface="FRCNKE+MS-UIGothic"/>
              </a:rPr>
              <a:t>市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0084FF"/>
                </a:solidFill>
                <a:latin typeface="FRCNKE+MS-UIGothic"/>
                <a:cs typeface="FRCNKE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RCNKE+MS-UIGothic"/>
                <a:cs typeface="FRCNKE+MS-UIGothic"/>
              </a:rPr>
              <a:t>目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0084FF"/>
                </a:solidFill>
                <a:latin typeface="FRCNKE+MS-UIGothic"/>
                <a:cs typeface="FRCNKE+MS-UIGothic"/>
              </a:rPr>
              <a:t>客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RCNKE+MS-UIGothic"/>
                <a:cs typeface="FRCNKE+MS-UIGothic"/>
              </a:rPr>
              <a:t>市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场趋势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随着消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珠宝品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的追求，高端珠宝市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出不断增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的需求。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中高端消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群体，特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珠宝有独特品味和追求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客。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个性化、定制化、体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场趋势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，品牌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跟市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场变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足消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者需求。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0084FF"/>
                </a:solidFill>
                <a:latin typeface="FRCNKE+MS-UIGothic"/>
                <a:cs typeface="FRCNKE+MS-UIGothic"/>
              </a:rPr>
              <a:t>争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态势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RCNKE+MS-UIGothic"/>
                <a:cs typeface="FRCNKE+MS-UIGothic"/>
              </a:rPr>
              <a:t>主要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2000" spc="23">
                <a:solidFill>
                  <a:srgbClr val="FFFDFD"/>
                </a:solidFill>
                <a:latin typeface="FRCNKE+MS-UIGothic"/>
                <a:cs typeface="FRCNKE+MS-UIGothic"/>
              </a:rPr>
              <a:t>争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2000">
                <a:solidFill>
                  <a:srgbClr val="FFFDFD"/>
                </a:solidFill>
                <a:latin typeface="FRCNKE+MS-UIGothic"/>
                <a:cs typeface="FRCNKE+MS-UIGothic"/>
              </a:rPr>
              <a:t>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FFFDFD"/>
                </a:solidFill>
                <a:latin typeface="FRCNKE+MS-UIGothic"/>
                <a:cs typeface="FRCNKE+MS-UIGothic"/>
              </a:rPr>
              <a:t>争策略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续创</a:t>
            </a: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新，提升品牌形象，加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与消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者的互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和沟通，提高客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04925" y="2795642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卡地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、梵克雅宝等高端珠宝品牌。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FFFDFD"/>
                </a:solidFill>
                <a:latin typeface="FRCNKE+MS-UIGothic"/>
                <a:cs typeface="FRCNKE+MS-UIGothic"/>
              </a:rPr>
              <a:t>争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隆信珠宝在工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、价格等方面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具有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，同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时拥</a:t>
            </a: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有广泛的品牌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RCNKE+MS-UIGothic"/>
                <a:cs typeface="FRCNKE+MS-UIGothic"/>
              </a:rPr>
              <a:t>知名度和美誉度。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LBWJBN+UOMTBT+MicrosoftYaHei-Bold"/>
                <a:cs typeface="LBWJBN+UOMTB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LBWJBN+UOMTBT+MicrosoftYaHei-Bold"/>
                <a:cs typeface="LBWJBN+UOMTBT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创</a:t>
            </a:r>
            <a:r>
              <a:rPr sz="3800" spc="25">
                <a:solidFill>
                  <a:srgbClr val="0084FF"/>
                </a:solidFill>
                <a:latin typeface="FRCNKE+MS-UIGothic"/>
                <a:cs typeface="FRCNKE+MS-UIGothic"/>
              </a:rPr>
              <a:t>新策划思路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RCNKE+MS-UIGothic"/>
                <a:cs typeface="FRCNKE+MS-UIGothic"/>
              </a:rPr>
              <a:t>品牌定位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RCNKE+MS-UIGothic"/>
                <a:cs typeface="FRCNKE+MS-UIGothic"/>
              </a:rPr>
              <a:t>独特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品牌独特的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理念，注重个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性化和定制化服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足消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者独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美需求。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RCNKE+MS-UIGothic"/>
                <a:cs typeface="FRCNKE+MS-UIGothic"/>
              </a:rPr>
              <a:t>高端奢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隆信珠宝定位于高端市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，以奢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、高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品形象吸引高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825114" y="3369047"/>
            <a:ext cx="793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人群。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RCNKE+MS-UIGothic"/>
                <a:cs typeface="FRCNKE+MS-UIGothic"/>
              </a:rPr>
              <a:t>文化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传</a:t>
            </a:r>
            <a:r>
              <a:rPr sz="2300">
                <a:solidFill>
                  <a:srgbClr val="0084FF"/>
                </a:solidFill>
                <a:latin typeface="FRCNKE+MS-UIGothic"/>
                <a:cs typeface="FRCNKE+MS-UIGothic"/>
              </a:rPr>
              <a:t>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将珠宝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与中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华传统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文化相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合，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品牌的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史与文化价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84FF"/>
                </a:solidFill>
                <a:latin typeface="FRCNKE+MS-UIGothic"/>
                <a:cs typeface="FRCNKE+MS-UIGothic"/>
              </a:rPr>
              <a:t>品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0084FF"/>
                </a:solidFill>
                <a:latin typeface="FRCNKE+MS-UIGothic"/>
                <a:cs typeface="FRCNKE+MS-UIGothic"/>
              </a:rPr>
              <a:t>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FRCNKE+MS-UIGothic"/>
                <a:cs typeface="FRCNKE+MS-UIGothic"/>
              </a:rPr>
              <a:t>材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质创</a:t>
            </a:r>
            <a:r>
              <a:rPr sz="2000">
                <a:solidFill>
                  <a:srgbClr val="0084FF"/>
                </a:solidFill>
                <a:latin typeface="FRCNKE+MS-UIGothic"/>
                <a:cs typeface="FRCNKE+MS-UIGothic"/>
              </a:rPr>
              <a:t>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设计创</a:t>
            </a:r>
            <a:r>
              <a:rPr sz="2000">
                <a:solidFill>
                  <a:srgbClr val="0084FF"/>
                </a:solidFill>
                <a:latin typeface="FRCNKE+MS-UIGothic"/>
                <a:cs typeface="FRCNKE+MS-UIGothic"/>
              </a:rPr>
              <a:t>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FRCNKE+MS-UIGothic"/>
                <a:cs typeface="FRCNKE+MS-UIGothic"/>
              </a:rPr>
              <a:t>定制服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采用新型材料和工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，提升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感和独特性，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足消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品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的追求。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尚潮流与市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需求，不断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推出新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颖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、独特的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，引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潮流。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提供个性化定制服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足消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对专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属珠宝的需求，提升品牌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RCNKE+MS-UIGothic"/>
                <a:cs typeface="FRCNKE+MS-UIGothic"/>
              </a:rPr>
              <a:t>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84FF"/>
                </a:solidFill>
                <a:latin typeface="FRCNKE+MS-UIGothic"/>
                <a:cs typeface="FRCNKE+MS-UIGothic"/>
              </a:rPr>
              <a:t>升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专业顾问</a:t>
            </a:r>
            <a:r>
              <a:rPr sz="2300" spc="25">
                <a:solidFill>
                  <a:srgbClr val="0084FF"/>
                </a:solidFill>
                <a:latin typeface="FRCNKE+MS-UIGothic"/>
                <a:cs typeface="FRCNKE+MS-UIGothic"/>
              </a:rPr>
              <a:t>服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的珠宝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顾问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者提供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选购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和搭配方案。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RCNKE+MS-UIGothic"/>
                <a:cs typeface="FRCNKE+MS-UIGothic"/>
              </a:rPr>
              <a:t>售后无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3797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完善售后服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体系，提供保养、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修、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款等服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，解决消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者后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忧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RCNKE+MS-UIGothic"/>
                <a:cs typeface="FRCNKE+MS-UIGothic"/>
              </a:rPr>
              <a:t>会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0084FF"/>
                </a:solidFill>
                <a:latin typeface="FRCNKE+MS-UIGothic"/>
                <a:cs typeface="FRCNKE+MS-UIGothic"/>
              </a:rPr>
              <a:t>制度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4533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建立会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制度，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惠、活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请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益，提升客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粘性。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LBWJBN+UOMTBT+MicrosoftYaHei-Bold"/>
                <a:cs typeface="LBWJBN+UOMTB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LBWJBN+UOMTBT+MicrosoftYaHei-Bold"/>
                <a:cs typeface="LBWJBN+UOMTBT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95470" y="355947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FRCNKE+MS-UIGothic"/>
                <a:cs typeface="FRCNKE+MS-UIGothic"/>
              </a:rPr>
              <a:t>大手笔开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800" spc="23">
                <a:solidFill>
                  <a:srgbClr val="0084FF"/>
                </a:solidFill>
                <a:latin typeface="FRCNKE+MS-UIGothic"/>
                <a:cs typeface="FRCNKE+MS-UIGothic"/>
              </a:rPr>
              <a:t>活</a:t>
            </a:r>
            <a:r>
              <a:rPr sz="3800">
                <a:solidFill>
                  <a:srgbClr val="0084FF"/>
                </a:solidFill>
                <a:latin typeface="SimSun"/>
                <a:cs typeface="SimSun"/>
              </a:rPr>
              <a:t>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RCNKE+MS-UIGothic"/>
                <a:cs typeface="FRCNKE+MS-UIGothic"/>
              </a:rPr>
              <a:t>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84FF"/>
                </a:solidFill>
                <a:latin typeface="FRCNKE+MS-UIGothic"/>
                <a:cs typeface="FRCNKE+MS-UIGothic"/>
              </a:rPr>
              <a:t>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FRCNKE+MS-UIGothic"/>
                <a:cs typeface="FRCNKE+MS-UIGothic"/>
              </a:rPr>
              <a:t>主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题设</a:t>
            </a:r>
            <a:r>
              <a:rPr sz="1600">
                <a:solidFill>
                  <a:srgbClr val="0084FF"/>
                </a:solidFill>
                <a:latin typeface="FRCNKE+MS-UIGothic"/>
                <a:cs typeface="FRCNKE+MS-UIGothic"/>
              </a:rPr>
              <a:t>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4032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以隆信珠宝的品牌理念和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品特色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灵感，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定独特的主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JIGTPJ+QLBKQG+MicrosoftYaHei"/>
                <a:cs typeface="JIGTPJ+QLBKQG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璀璨之夜</a:t>
            </a:r>
            <a:r>
              <a:rPr sz="1500">
                <a:solidFill>
                  <a:srgbClr val="000000"/>
                </a:solidFill>
                <a:latin typeface="JIGTPJ+QLBKQG+MicrosoftYaHei"/>
                <a:cs typeface="JIGTPJ+QLBKQG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、</a:t>
            </a:r>
            <a:r>
              <a:rPr sz="1500">
                <a:solidFill>
                  <a:srgbClr val="000000"/>
                </a:solidFill>
                <a:latin typeface="JIGTPJ+QLBKQG+MicrosoftYaHei"/>
                <a:cs typeface="JIGTPJ+QLBKQG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闪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耀人生</a:t>
            </a:r>
            <a:r>
              <a:rPr sz="1500">
                <a:solidFill>
                  <a:srgbClr val="000000"/>
                </a:solidFill>
                <a:latin typeface="JIGTPJ+QLBKQG+MicrosoftYaHei"/>
                <a:cs typeface="JIGTPJ+QLBKQG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等，吸引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客的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关注和参与。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FRCNKE+MS-UIGothic"/>
                <a:cs typeface="FRCNKE+MS-UIGothic"/>
              </a:rPr>
              <a:t>活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0084FF"/>
                </a:solidFill>
                <a:latin typeface="FRCNKE+MS-UIGothic"/>
                <a:cs typeface="FRCNKE+MS-UIGothic"/>
              </a:rPr>
              <a:t>策划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3296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根据主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，策划一系列有趣、互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的活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，如珠宝秀、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尚走秀、互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让顾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客在参与中感受到隆信珠宝的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和魅力。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场</a:t>
            </a:r>
            <a:r>
              <a:rPr sz="1600">
                <a:solidFill>
                  <a:srgbClr val="0084FF"/>
                </a:solidFill>
                <a:latin typeface="FRCNKE+MS-UIGothic"/>
                <a:cs typeface="FRCNKE+MS-UIGothic"/>
              </a:rPr>
              <a:t>地布置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3296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根据主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的氛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需求，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店面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行精心布置，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造出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隆重、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雅、奢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境，提升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物体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RCNKE+MS-UIGothic"/>
                <a:cs typeface="FRCNKE+MS-UIGothic"/>
              </a:rPr>
              <a:t>促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0084FF"/>
                </a:solidFill>
                <a:latin typeface="FRCNKE+MS-UIGothic"/>
                <a:cs typeface="FRCNKE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RCNKE+MS-UIGothic"/>
                <a:cs typeface="FRCNKE+MS-UIGothic"/>
              </a:rPr>
              <a:t>折扣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优</a:t>
            </a:r>
            <a:r>
              <a:rPr sz="2300">
                <a:solidFill>
                  <a:srgbClr val="0084FF"/>
                </a:solidFill>
                <a:latin typeface="FRCNKE+MS-UIGothic"/>
                <a:cs typeface="FRCNKE+MS-UIGothic"/>
              </a:rPr>
              <a:t>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133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在开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吸引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客消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，可提供一定的折扣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惠，如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减免、折扣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换购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赠</a:t>
            </a:r>
            <a:r>
              <a:rPr sz="2300" spc="25">
                <a:solidFill>
                  <a:srgbClr val="0084FF"/>
                </a:solidFill>
                <a:latin typeface="FRCNKE+MS-UIGothic"/>
                <a:cs typeface="FRCNKE+MS-UIGothic"/>
              </a:rPr>
              <a:t>品活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根据消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购买产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赠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送相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的礼品或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赠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品，如珠宝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定服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、精美首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盒等。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RCNKE+MS-UIGothic"/>
                <a:cs typeface="FRCNKE+MS-UIGothic"/>
              </a:rPr>
              <a:t>会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员专</a:t>
            </a:r>
            <a:r>
              <a:rPr sz="2300">
                <a:solidFill>
                  <a:srgbClr val="0084FF"/>
                </a:solidFill>
                <a:latin typeface="FRCNKE+MS-UIGothic"/>
                <a:cs typeface="FRCNKE+MS-UIGothic"/>
              </a:rPr>
              <a:t>享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员顾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客，提供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属的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惠和礼品，增加会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的忠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度和复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610597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RCNKE+MS-UIGothic"/>
                <a:cs typeface="FRCNKE+MS-UIGothic"/>
              </a:rPr>
              <a:t>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https://d.book118.com/557044051131006041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FRCNKE+MS-UIGothic</vt:lpstr>
      <vt:lpstr>SimSun</vt:lpstr>
      <vt:lpstr>QAACIB+GDWCMA+ArialMT</vt:lpstr>
      <vt:lpstr>Times New Roman</vt:lpstr>
      <vt:lpstr>JIGTPJ+QLBKQG+MicrosoftYaHei</vt:lpstr>
      <vt:lpstr>LBWJBN+UOMTBT+MicrosoftYaHei-Bold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2024-09-14T15:06:18.322</cp:lastPrinted>
  <dcterms:created xsi:type="dcterms:W3CDTF">2024-09-14T07:06:18Z</dcterms:created>
  <dcterms:modified xsi:type="dcterms:W3CDTF">2024-09-14T07:06:19Z</dcterms:modified>
</cp:coreProperties>
</file>