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99EDE4B-5117-4A0C-A260-365B602BDFF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6" name="PlaceHolder 1"/>
          <p:cNvSpPr>
            <a:spLocks noGrp="1"/>
          </p:cNvSpPr>
          <p:nvPr>
            <p:ph type="sldImg"/>
          </p:nvPr>
        </p:nvSpPr>
        <p:spPr>
          <a:xfrm>
            <a:off x="685800" y="1143000"/>
            <a:ext cx="5486040" cy="3085920"/>
          </a:xfrm>
          <a:prstGeom prst="rect">
            <a:avLst/>
          </a:prstGeom>
          <a:ln w="0">
            <a:noFill/>
          </a:ln>
        </p:spPr>
      </p:sp>
      <p:sp>
        <p:nvSpPr>
          <p:cNvPr id="31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9" name="PlaceHolder 1"/>
          <p:cNvSpPr>
            <a:spLocks noGrp="1"/>
          </p:cNvSpPr>
          <p:nvPr>
            <p:ph type="sldImg"/>
          </p:nvPr>
        </p:nvSpPr>
        <p:spPr>
          <a:xfrm>
            <a:off x="685800" y="1143000"/>
            <a:ext cx="5486040" cy="3085920"/>
          </a:xfrm>
          <a:prstGeom prst="rect">
            <a:avLst/>
          </a:prstGeom>
          <a:ln w="0">
            <a:noFill/>
          </a:ln>
        </p:spPr>
      </p:sp>
      <p:sp>
        <p:nvSpPr>
          <p:cNvPr id="32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2" name="PlaceHolder 1"/>
          <p:cNvSpPr>
            <a:spLocks noGrp="1"/>
          </p:cNvSpPr>
          <p:nvPr>
            <p:ph type="sldImg"/>
          </p:nvPr>
        </p:nvSpPr>
        <p:spPr>
          <a:xfrm>
            <a:off x="685800" y="1143000"/>
            <a:ext cx="5486040" cy="3085920"/>
          </a:xfrm>
          <a:prstGeom prst="rect">
            <a:avLst/>
          </a:prstGeom>
          <a:ln w="0">
            <a:noFill/>
          </a:ln>
        </p:spPr>
      </p:sp>
      <p:sp>
        <p:nvSpPr>
          <p:cNvPr id="32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5" name="PlaceHolder 1"/>
          <p:cNvSpPr>
            <a:spLocks noGrp="1"/>
          </p:cNvSpPr>
          <p:nvPr>
            <p:ph type="sldImg"/>
          </p:nvPr>
        </p:nvSpPr>
        <p:spPr>
          <a:xfrm>
            <a:off x="685800" y="1143000"/>
            <a:ext cx="5486040" cy="3085920"/>
          </a:xfrm>
          <a:prstGeom prst="rect">
            <a:avLst/>
          </a:prstGeom>
          <a:ln w="0">
            <a:noFill/>
          </a:ln>
        </p:spPr>
      </p:sp>
      <p:sp>
        <p:nvSpPr>
          <p:cNvPr id="32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D13956F-4B79-40BD-BACE-D1B1ED1990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CED8FB-8BD9-401E-8CA9-DA9630B14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3A7D5D-079B-42A6-B812-F2045BC861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7B2085-17AB-4935-A254-5D0EFE7B9E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297562-096D-48A7-A0B8-FABB1B861B7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58D132-5CCB-4FD6-90E5-18AEE114D9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977D644-541B-45C3-B603-24BA521719F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F1A9DE-C22B-414A-BBAA-9E5232EEE1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23EE80-930C-4C43-B097-E2FD40AF02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3A9104-A748-4A4E-9051-85135AF92C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99CF02-E129-48DB-AEB1-04D0F2C2DD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5755A6C-8F9A-4C96-AC80-15F95BDAFEF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A5C8E16-C2C6-4451-82E5-03FA6003122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5.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7046005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水资源保护行业安全生产规章制度培训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水资源保护行业安全生产规章制度培训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安全意识教育</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安全技能培训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事故应急处理培训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安全防护装备使用培训</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水资源保护行业安全生产规章制度培训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什么是水资源保护行业安全生产规章制度培训？</a:t>
            </a:r>
            <a:endParaRPr lang="en-US" sz="2800" b="0" strike="noStrike" spc="-1">
              <a:solidFill>
                <a:srgbClr val="FFFFFF"/>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水资源保护行业安全生产规章制度培训是针对水资源保护行业从业人员进行的安全生产培训。其目的是提高从业人员的安全意识和技能，降低事故发生的可能性。</a:t>
            </a:r>
            <a:endParaRPr lang="en-US" sz="1800" b="0" strike="noStrike" spc="-1">
              <a:solidFill>
                <a:srgbClr val="FFFFFF"/>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8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为什么需要水资源保护行业安全生产规章制度培训？</a:t>
            </a:r>
            <a:endParaRPr lang="en-US" sz="3600" b="0" strike="noStrike" spc="-1">
              <a:solidFill>
                <a:schemeClr val="dk1"/>
              </a:solidFill>
              <a:latin typeface="Arial"/>
            </a:endParaRPr>
          </a:p>
        </p:txBody>
      </p:sp>
      <p:sp>
        <p:nvSpPr>
          <p:cNvPr id="86"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水资源是珍贵的资源，保护水资源是每个人的责任。</a:t>
            </a:r>
            <a:endParaRPr lang="en-US" sz="1600" b="0" strike="noStrike" spc="-1">
              <a:solidFill>
                <a:srgbClr val="FFFFFF"/>
              </a:solidFill>
              <a:latin typeface="Arial"/>
            </a:endParaRPr>
          </a:p>
        </p:txBody>
      </p:sp>
      <p:sp>
        <p:nvSpPr>
          <p:cNvPr id="87"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保护水资源</a:t>
            </a:r>
            <a:endParaRPr lang="en-US" sz="2000" b="0" strike="noStrike" spc="-1">
              <a:solidFill>
                <a:srgbClr val="FFFFFF"/>
              </a:solidFill>
              <a:latin typeface="Arial"/>
            </a:endParaRPr>
          </a:p>
        </p:txBody>
      </p:sp>
      <p:sp>
        <p:nvSpPr>
          <p:cNvPr id="88"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安全生产规章制度培训可以帮助从业人员正确处理有害物质，减少事故发生。</a:t>
            </a:r>
            <a:endParaRPr lang="en-US" sz="1600" b="0" strike="noStrike" spc="-1">
              <a:solidFill>
                <a:srgbClr val="FFFFFF"/>
              </a:solidFill>
              <a:latin typeface="Arial"/>
            </a:endParaRPr>
          </a:p>
        </p:txBody>
      </p:sp>
      <p:sp>
        <p:nvSpPr>
          <p:cNvPr id="89"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减少事故发生</a:t>
            </a:r>
            <a:endParaRPr lang="en-US" sz="2000" b="0" strike="noStrike" spc="-1">
              <a:solidFill>
                <a:srgbClr val="FFFFFF"/>
              </a:solidFill>
              <a:latin typeface="Arial"/>
            </a:endParaRPr>
          </a:p>
        </p:txBody>
      </p:sp>
      <p:sp>
        <p:nvSpPr>
          <p:cNvPr id="90"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培训能提高从业人员的安全意识，让他们更加重视安全问题。</a:t>
            </a:r>
            <a:endParaRPr lang="en-US" sz="1600" b="0" strike="noStrike" spc="-1">
              <a:solidFill>
                <a:srgbClr val="FFFFFF"/>
              </a:solidFill>
              <a:latin typeface="Arial"/>
            </a:endParaRPr>
          </a:p>
        </p:txBody>
      </p:sp>
      <p:sp>
        <p:nvSpPr>
          <p:cNvPr id="91"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提高安全意识</a:t>
            </a:r>
            <a:endParaRPr lang="en-US" sz="2000" b="0" strike="noStrike" spc="-1">
              <a:solidFill>
                <a:srgbClr val="FFFFFF"/>
              </a:solidFill>
              <a:latin typeface="Arial"/>
            </a:endParaRPr>
          </a:p>
        </p:txBody>
      </p:sp>
      <p:sp>
        <p:nvSpPr>
          <p:cNvPr id="92"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93"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5"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增强安全技能</a:t>
            </a:r>
            <a:endParaRPr lang="en-US" sz="1800" b="0" strike="noStrike" spc="-1">
              <a:solidFill>
                <a:srgbClr val="FFFFFF"/>
              </a:solidFill>
              <a:latin typeface="Arial"/>
            </a:endParaRPr>
          </a:p>
        </p:txBody>
      </p:sp>
      <p:sp>
        <p:nvSpPr>
          <p:cNvPr id="96"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掌握紧急救援技能</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熟悉安全设备的使用方法</a:t>
            </a:r>
            <a:endParaRPr lang="en-US" sz="1400" b="0" strike="noStrike" spc="-1">
              <a:solidFill>
                <a:srgbClr val="FFFFFF"/>
              </a:solidFill>
              <a:latin typeface="Arial"/>
            </a:endParaRPr>
          </a:p>
        </p:txBody>
      </p:sp>
      <p:sp>
        <p:nvSpPr>
          <p:cNvPr id="9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8"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降低事故发生率</a:t>
            </a:r>
            <a:endParaRPr lang="en-US" sz="1800" b="0" strike="noStrike" spc="-1">
              <a:solidFill>
                <a:srgbClr val="FFFFFF"/>
              </a:solidFill>
              <a:latin typeface="Arial"/>
            </a:endParaRPr>
          </a:p>
        </p:txBody>
      </p:sp>
      <p:sp>
        <p:nvSpPr>
          <p:cNvPr id="99"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建立事故预防意识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严格执行安全规程</a:t>
            </a:r>
            <a:endParaRPr lang="en-US" sz="1400" b="0" strike="noStrike" spc="-1">
              <a:solidFill>
                <a:srgbClr val="FFFFFF"/>
              </a:solidFill>
              <a:latin typeface="Arial"/>
            </a:endParaRPr>
          </a:p>
        </p:txBody>
      </p:sp>
      <p:sp>
        <p:nvSpPr>
          <p:cNvPr id="10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1"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02"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03"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水资源保护行业安全生产规章制度培训的目标</a:t>
            </a:r>
            <a:endParaRPr lang="en-US" sz="3600" b="0" strike="noStrike" spc="-1">
              <a:solidFill>
                <a:schemeClr val="dk1"/>
              </a:solidFill>
              <a:latin typeface="Arial"/>
            </a:endParaRPr>
          </a:p>
        </p:txBody>
      </p:sp>
      <p:sp>
        <p:nvSpPr>
          <p:cNvPr id="10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5"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提高安全意识</a:t>
            </a:r>
            <a:endParaRPr lang="en-US" sz="1800" b="0" strike="noStrike" spc="-1">
              <a:solidFill>
                <a:srgbClr val="FFFFFF"/>
              </a:solidFill>
              <a:latin typeface="Arial"/>
            </a:endParaRPr>
          </a:p>
        </p:txBody>
      </p:sp>
      <p:sp>
        <p:nvSpPr>
          <p:cNvPr id="106"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增强对危险因素的认识</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学习正确的安全操作方法</a:t>
            </a:r>
            <a:endParaRPr lang="en-US" sz="14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水资源保护行业安全生产规章制度培训的内容</a:t>
            </a:r>
            <a:endParaRPr lang="en-US" sz="3600" b="0" strike="noStrike" spc="-1">
              <a:solidFill>
                <a:schemeClr val="dk1"/>
              </a:solidFill>
              <a:latin typeface="Arial"/>
            </a:endParaRPr>
          </a:p>
        </p:txBody>
      </p:sp>
      <p:sp>
        <p:nvSpPr>
          <p:cNvPr id="10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学习相关法规，遵守法律规定</a:t>
            </a:r>
            <a:endParaRPr lang="en-US" sz="1600" b="0" strike="noStrike" spc="-1">
              <a:solidFill>
                <a:srgbClr val="FFFFFF"/>
              </a:solidFill>
              <a:latin typeface="Arial"/>
            </a:endParaRPr>
          </a:p>
        </p:txBody>
      </p:sp>
      <p:sp>
        <p:nvSpPr>
          <p:cNvPr id="10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安全生产法律法规</a:t>
            </a:r>
            <a:endParaRPr lang="en-US" sz="2000" b="0" strike="noStrike" spc="-1">
              <a:solidFill>
                <a:srgbClr val="FFFFFF"/>
              </a:solidFill>
              <a:latin typeface="Arial"/>
            </a:endParaRPr>
          </a:p>
        </p:txBody>
      </p:sp>
      <p:sp>
        <p:nvSpPr>
          <p:cNvPr id="11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1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1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了解安全设备使用方法，保障自身安全</a:t>
            </a:r>
            <a:endParaRPr lang="en-US" sz="1600" b="0" strike="noStrike" spc="-1">
              <a:solidFill>
                <a:srgbClr val="FFFFFF"/>
              </a:solidFill>
              <a:latin typeface="Arial"/>
            </a:endParaRPr>
          </a:p>
        </p:txBody>
      </p:sp>
      <p:sp>
        <p:nvSpPr>
          <p:cNvPr id="11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安全防护知识</a:t>
            </a:r>
            <a:endParaRPr lang="en-US" sz="2000" b="0" strike="noStrike" spc="-1">
              <a:solidFill>
                <a:srgbClr val="FFFFFF"/>
              </a:solidFill>
              <a:latin typeface="Arial"/>
            </a:endParaRPr>
          </a:p>
        </p:txBody>
      </p:sp>
      <p:sp>
        <p:nvSpPr>
          <p:cNvPr id="11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1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掌握事故处理流程，快速有效应对</a:t>
            </a:r>
            <a:endParaRPr lang="en-US" sz="1600" b="0" strike="noStrike" spc="-1">
              <a:solidFill>
                <a:srgbClr val="FFFFFF"/>
              </a:solidFill>
              <a:latin typeface="Arial"/>
            </a:endParaRPr>
          </a:p>
        </p:txBody>
      </p:sp>
      <p:sp>
        <p:nvSpPr>
          <p:cNvPr id="11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事故应急处理</a:t>
            </a:r>
            <a:endParaRPr lang="en-US" sz="2000" b="0" strike="noStrike" spc="-1">
              <a:solidFill>
                <a:srgbClr val="FFFFFF"/>
              </a:solidFill>
              <a:latin typeface="Arial"/>
            </a:endParaRPr>
          </a:p>
        </p:txBody>
      </p:sp>
      <p:pic>
        <p:nvPicPr>
          <p:cNvPr id="117"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5555"/>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水资源保护行业安全生产规章制度培训的重要性</a:t>
            </a:r>
            <a:endParaRPr lang="en-US" sz="3600" b="0" strike="noStrike" spc="-1">
              <a:solidFill>
                <a:schemeClr val="dk1"/>
              </a:solidFill>
              <a:latin typeface="Arial"/>
            </a:endParaRPr>
          </a:p>
        </p:txBody>
      </p:sp>
      <p:sp>
        <p:nvSpPr>
          <p:cNvPr id="11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水资源保护行业安全生产规章制度培训的重要性不言而喻。只有通过科学的培训，从业人员才能逐步形成正确的安全意识和行为习惯，有效预防和减少事故的发生，保障水资源的可持续利用。</a:t>
            </a:r>
            <a:endParaRPr lang="en-US" sz="20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安全意识教育</a:t>
            </a:r>
            <a:endParaRPr lang="en-US" sz="3600" b="0" strike="noStrike" spc="-1">
              <a:solidFill>
                <a:schemeClr val="dk1"/>
              </a:solidFill>
              <a:latin typeface="Arial"/>
            </a:endParaRPr>
          </a:p>
        </p:txBody>
      </p:sp>
      <p:sp>
        <p:nvSpPr>
          <p:cNvPr id="12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如何培养水资源保护行业从业人员的安全意识？</a:t>
            </a:r>
            <a:endParaRPr lang="en-US" sz="3600" b="0" strike="noStrike" spc="-1">
              <a:solidFill>
                <a:schemeClr val="dk1"/>
              </a:solidFill>
              <a:latin typeface="Arial"/>
            </a:endParaRPr>
          </a:p>
        </p:txBody>
      </p:sp>
      <p:sp>
        <p:nvSpPr>
          <p:cNvPr id="124"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培养人员对安全的认识</a:t>
            </a:r>
            <a:endParaRPr lang="en-US" sz="1600" b="0" strike="noStrike" spc="-1">
              <a:solidFill>
                <a:srgbClr val="FFFFFF"/>
              </a:solidFill>
              <a:latin typeface="Arial"/>
            </a:endParaRPr>
          </a:p>
        </p:txBody>
      </p:sp>
      <p:sp>
        <p:nvSpPr>
          <p:cNvPr id="125"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定期举办安全知识培训</a:t>
            </a:r>
            <a:endParaRPr lang="en-US" sz="2000" b="0" strike="noStrike" spc="-1">
              <a:solidFill>
                <a:srgbClr val="FFFFFF"/>
              </a:solidFill>
              <a:latin typeface="Arial"/>
            </a:endParaRPr>
          </a:p>
        </p:txBody>
      </p:sp>
      <p:sp>
        <p:nvSpPr>
          <p:cNvPr id="126"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激励人员积极参与安全管理</a:t>
            </a:r>
            <a:endParaRPr lang="en-US" sz="1600" b="0" strike="noStrike" spc="-1">
              <a:solidFill>
                <a:srgbClr val="FFFFFF"/>
              </a:solidFill>
              <a:latin typeface="Arial"/>
            </a:endParaRPr>
          </a:p>
        </p:txBody>
      </p:sp>
      <p:sp>
        <p:nvSpPr>
          <p:cNvPr id="127"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制定安全奖惩制度</a:t>
            </a:r>
            <a:endParaRPr lang="en-US" sz="2000" b="0" strike="noStrike" spc="-1">
              <a:solidFill>
                <a:srgbClr val="FFFFFF"/>
              </a:solidFill>
              <a:latin typeface="Arial"/>
            </a:endParaRPr>
          </a:p>
        </p:txBody>
      </p:sp>
      <p:sp>
        <p:nvSpPr>
          <p:cNvPr id="128"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促进内外部信息交流</a:t>
            </a:r>
            <a:endParaRPr lang="en-US" sz="1600" b="0" strike="noStrike" spc="-1">
              <a:solidFill>
                <a:srgbClr val="FFFFFF"/>
              </a:solidFill>
              <a:latin typeface="Arial"/>
            </a:endParaRPr>
          </a:p>
        </p:txBody>
      </p:sp>
      <p:sp>
        <p:nvSpPr>
          <p:cNvPr id="129"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搭建安全沟通平台</a:t>
            </a:r>
            <a:endParaRPr lang="en-US" sz="2000" b="0" strike="noStrike" spc="-1">
              <a:solidFill>
                <a:srgbClr val="FFFFFF"/>
              </a:solidFill>
              <a:latin typeface="Arial"/>
            </a:endParaRPr>
          </a:p>
        </p:txBody>
      </p:sp>
      <p:sp>
        <p:nvSpPr>
          <p:cNvPr id="130"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1"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96666"/>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安全意识培训的重要性</a:t>
            </a:r>
            <a:endParaRPr lang="en-US" sz="3600" b="0" strike="noStrike" spc="-1">
              <a:solidFill>
                <a:schemeClr val="dk1"/>
              </a:solidFill>
              <a:latin typeface="Arial"/>
            </a:endParaRPr>
          </a:p>
        </p:txBody>
      </p:sp>
      <p:sp>
        <p:nvSpPr>
          <p:cNvPr id="133"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安全意识是水资源保护行业事故预防的第一道防线。通过安全意识培训，可以有效减少人为因素导致的事故发生，提升整体工作安全水平。</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安全意识培训的方法</a:t>
            </a:r>
            <a:endParaRPr lang="en-US" sz="3600" b="0" strike="noStrike" spc="-1">
              <a:solidFill>
                <a:schemeClr val="dk1"/>
              </a:solidFill>
              <a:latin typeface="Arial"/>
            </a:endParaRPr>
          </a:p>
        </p:txBody>
      </p:sp>
      <p:sp>
        <p:nvSpPr>
          <p:cNvPr id="135"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传授安全知识及应对策略</a:t>
            </a:r>
            <a:endParaRPr lang="en-US" sz="1600" b="0" strike="noStrike" spc="-1">
              <a:solidFill>
                <a:srgbClr val="FFFFFF"/>
              </a:solidFill>
              <a:latin typeface="Arial"/>
            </a:endParaRPr>
          </a:p>
        </p:txBody>
      </p:sp>
      <p:sp>
        <p:nvSpPr>
          <p:cNvPr id="136"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理论教育</a:t>
            </a:r>
            <a:endParaRPr lang="en-US" sz="2000" b="0" strike="noStrike" spc="-1">
              <a:solidFill>
                <a:srgbClr val="FFFFFF"/>
              </a:solidFill>
              <a:latin typeface="Arial"/>
            </a:endParaRPr>
          </a:p>
        </p:txBody>
      </p:sp>
      <p:sp>
        <p:nvSpPr>
          <p:cNvPr id="137"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38"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39"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模拟事故场景进行实战演练</a:t>
            </a:r>
            <a:endParaRPr lang="en-US" sz="1600" b="0" strike="noStrike" spc="-1">
              <a:solidFill>
                <a:srgbClr val="FFFFFF"/>
              </a:solidFill>
              <a:latin typeface="Arial"/>
            </a:endParaRPr>
          </a:p>
        </p:txBody>
      </p:sp>
      <p:sp>
        <p:nvSpPr>
          <p:cNvPr id="140"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应急演练</a:t>
            </a:r>
            <a:endParaRPr lang="en-US" sz="2000" b="0" strike="noStrike" spc="-1">
              <a:solidFill>
                <a:srgbClr val="FFFFFF"/>
              </a:solidFill>
              <a:latin typeface="Arial"/>
            </a:endParaRPr>
          </a:p>
        </p:txBody>
      </p:sp>
      <p:sp>
        <p:nvSpPr>
          <p:cNvPr id="14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42"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借鉴实际事故案例进行学习</a:t>
            </a:r>
            <a:endParaRPr lang="en-US" sz="1600" b="0" strike="noStrike" spc="-1">
              <a:solidFill>
                <a:srgbClr val="FFFFFF"/>
              </a:solidFill>
              <a:latin typeface="Arial"/>
            </a:endParaRPr>
          </a:p>
        </p:txBody>
      </p:sp>
      <p:sp>
        <p:nvSpPr>
          <p:cNvPr id="143"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案例分析</a:t>
            </a:r>
            <a:endParaRPr lang="en-US" sz="2000" b="0" strike="noStrike" spc="-1">
              <a:solidFill>
                <a:srgbClr val="FFFFFF"/>
              </a:solidFill>
              <a:latin typeface="Arial"/>
            </a:endParaRPr>
          </a:p>
        </p:txBody>
      </p:sp>
      <p:pic>
        <p:nvPicPr>
          <p:cNvPr id="144" name="图片 4"/>
          <p:cNvPicPr/>
          <p:nvPr/>
        </p:nvPicPr>
        <p:blipFill>
          <a:blip r:embed="rId2"/>
          <a:stretch>
            <a:fillRect/>
          </a:stretch>
        </p:blipFill>
        <p:spPr>
          <a:xfrm>
            <a:off x="6716160" y="-152280"/>
            <a:ext cx="5381640" cy="5381640"/>
          </a:xfrm>
          <a:prstGeom prst="rect">
            <a:avLst/>
          </a:prstGeom>
          <a:ln w="0">
            <a:noFill/>
          </a:ln>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实地考察工作环境是否符合安全标准</a:t>
            </a:r>
            <a:endParaRPr lang="en-US" sz="1800" b="0" strike="noStrike" spc="-1">
              <a:solidFill>
                <a:srgbClr val="FFFFFF"/>
              </a:solidFill>
              <a:latin typeface="Arial"/>
            </a:endParaRPr>
          </a:p>
        </p:txBody>
      </p:sp>
      <p:sp>
        <p:nvSpPr>
          <p:cNvPr id="147" name="content.2.content"/>
          <p:cNvSpPr/>
          <p:nvPr/>
        </p:nvSpPr>
        <p:spPr>
          <a:xfrm>
            <a:off x="3666960" y="291528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检查安全设施完好情况</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纠正安全隐患</a:t>
            </a:r>
            <a:endParaRPr lang="en-US" sz="1400" b="0" strike="noStrike" spc="-1">
              <a:solidFill>
                <a:srgbClr val="FFFFFF"/>
              </a:solidFill>
              <a:latin typeface="Arial"/>
            </a:endParaRPr>
          </a:p>
        </p:txBody>
      </p:sp>
      <p:sp>
        <p:nvSpPr>
          <p:cNvPr id="14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50" name="content.3.content"/>
          <p:cNvSpPr/>
          <p:nvPr/>
        </p:nvSpPr>
        <p:spPr>
          <a:xfrm>
            <a:off x="6424200" y="291600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5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53" name="content.4.content"/>
          <p:cNvSpPr/>
          <p:nvPr/>
        </p:nvSpPr>
        <p:spPr>
          <a:xfrm>
            <a:off x="9178200" y="29152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5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安全意识培训的效果评估</a:t>
            </a:r>
            <a:endParaRPr lang="en-US" sz="3600" b="0" strike="noStrike" spc="-1">
              <a:solidFill>
                <a:schemeClr val="dk1"/>
              </a:solidFill>
              <a:latin typeface="Arial"/>
            </a:endParaRPr>
          </a:p>
        </p:txBody>
      </p:sp>
      <p:sp>
        <p:nvSpPr>
          <p:cNvPr id="15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定期进行安全意识测试</a:t>
            </a:r>
            <a:endParaRPr lang="en-US" sz="1800" b="0" strike="noStrike" spc="-1">
              <a:solidFill>
                <a:srgbClr val="FFFFFF"/>
              </a:solidFill>
              <a:latin typeface="Arial"/>
            </a:endParaRPr>
          </a:p>
        </p:txBody>
      </p:sp>
      <p:sp>
        <p:nvSpPr>
          <p:cNvPr id="157" name="content.1.content"/>
          <p:cNvSpPr/>
          <p:nvPr/>
        </p:nvSpPr>
        <p:spPr>
          <a:xfrm>
            <a:off x="862920" y="291528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检验人员的安全意识水平</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发现安全意识薄弱环节</a:t>
            </a:r>
            <a:endParaRPr lang="en-US" sz="14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5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如何培养水资源保护行业从业人员的安全意识？</a:t>
            </a:r>
            <a:endParaRPr lang="en-US" sz="2800" b="0" strike="noStrike" spc="-1">
              <a:solidFill>
                <a:srgbClr val="FFFFFF"/>
              </a:solidFill>
              <a:latin typeface="Arial"/>
            </a:endParaRPr>
          </a:p>
        </p:txBody>
      </p:sp>
      <p:sp>
        <p:nvSpPr>
          <p:cNvPr id="16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培养水资源保护行业从业人员的安全意识是保障安全生产的关键，通过定期举办安全知识培训、制定奖惩制度和搭建沟通平台，可以有效提升团队整体的安全意识水平。</a:t>
            </a:r>
            <a:endParaRPr lang="en-US" sz="1800" b="0" strike="noStrike" spc="-1">
              <a:solidFill>
                <a:srgbClr val="FFFFFF"/>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62"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安全技能培训</a:t>
            </a:r>
            <a:endParaRPr lang="en-US" sz="3600" b="0" strike="noStrike" spc="-1">
              <a:solidFill>
                <a:schemeClr val="dk1"/>
              </a:solidFill>
              <a:latin typeface="Arial"/>
            </a:endParaRPr>
          </a:p>
        </p:txBody>
      </p:sp>
      <p:sp>
        <p:nvSpPr>
          <p:cNvPr id="16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6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危险品处理技能</a:t>
            </a:r>
            <a:endParaRPr lang="en-US" sz="2800" b="0" strike="noStrike" spc="-1">
              <a:solidFill>
                <a:srgbClr val="FFFFFF"/>
              </a:solidFill>
              <a:latin typeface="Arial"/>
            </a:endParaRPr>
          </a:p>
        </p:txBody>
      </p:sp>
      <p:sp>
        <p:nvSpPr>
          <p:cNvPr id="16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危险品处理技能培训是保障水资源保护行业安全生产的重要一环，员工必须掌握正确的危险品处理技能，以有效应对突发情况。培训内容涵盖了危险品的识别、搬运、存储和处理等方面。</a:t>
            </a:r>
            <a:endParaRPr lang="en-US" sz="1800" b="0" strike="noStrike" spc="-1">
              <a:solidFill>
                <a:srgbClr val="FFFFFF"/>
              </a:solidFill>
              <a:latin typeface="Arial"/>
            </a:endParaRPr>
          </a:p>
        </p:txBody>
      </p:sp>
      <p:sp>
        <p:nvSpPr>
          <p:cNvPr id="16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70"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实地操作演练</a:t>
            </a:r>
            <a:endParaRPr lang="en-US" sz="3600" b="0" strike="noStrike" spc="-1">
              <a:solidFill>
                <a:schemeClr val="dk1"/>
              </a:solidFill>
              <a:latin typeface="Arial"/>
            </a:endParaRPr>
          </a:p>
        </p:txBody>
      </p:sp>
      <p:sp>
        <p:nvSpPr>
          <p:cNvPr id="172" name="content.1.subtitle"/>
          <p:cNvSpPr/>
          <p:nvPr/>
        </p:nvSpPr>
        <p:spPr>
          <a:xfrm>
            <a:off x="127764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通过实际案例进行模拟演练，提高员工对危险情况的应对能力。</a:t>
            </a:r>
            <a:endParaRPr lang="en-US" sz="1600" b="0" strike="noStrike" spc="-1">
              <a:solidFill>
                <a:srgbClr val="FFFFFF"/>
              </a:solidFill>
              <a:latin typeface="Arial"/>
            </a:endParaRPr>
          </a:p>
        </p:txBody>
      </p:sp>
      <p:sp>
        <p:nvSpPr>
          <p:cNvPr id="173" name="content.1.title"/>
          <p:cNvSpPr/>
          <p:nvPr/>
        </p:nvSpPr>
        <p:spPr>
          <a:xfrm>
            <a:off x="1278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模拟案例训练</a:t>
            </a:r>
            <a:endParaRPr lang="en-US" sz="2000" b="0" strike="noStrike" spc="-1">
              <a:solidFill>
                <a:srgbClr val="FFFFFF"/>
              </a:solidFill>
              <a:latin typeface="Arial"/>
            </a:endParaRPr>
          </a:p>
        </p:txBody>
      </p:sp>
      <p:sp>
        <p:nvSpPr>
          <p:cNvPr id="174" name="content.2.subtitle"/>
          <p:cNvSpPr/>
          <p:nvPr/>
        </p:nvSpPr>
        <p:spPr>
          <a:xfrm>
            <a:off x="907272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严格的技能考核制度，确保员工的安全技能达到要求，做到能力与责任相匹配。</a:t>
            </a:r>
            <a:endParaRPr lang="en-US" sz="1600" b="0" strike="noStrike" spc="-1">
              <a:solidFill>
                <a:srgbClr val="FFFFFF"/>
              </a:solidFill>
              <a:latin typeface="Arial"/>
            </a:endParaRPr>
          </a:p>
        </p:txBody>
      </p:sp>
      <p:sp>
        <p:nvSpPr>
          <p:cNvPr id="175" name="content.2.title"/>
          <p:cNvSpPr/>
          <p:nvPr/>
        </p:nvSpPr>
        <p:spPr>
          <a:xfrm>
            <a:off x="9072360" y="25761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专业技能考核</a:t>
            </a:r>
            <a:endParaRPr lang="en-US" sz="2000" b="0" strike="noStrike" spc="-1">
              <a:solidFill>
                <a:srgbClr val="FFFFFF"/>
              </a:solidFill>
              <a:latin typeface="Arial"/>
            </a:endParaRPr>
          </a:p>
        </p:txBody>
      </p:sp>
      <p:sp>
        <p:nvSpPr>
          <p:cNvPr id="176" name="content.3.subtitle"/>
          <p:cNvSpPr/>
          <p:nvPr/>
        </p:nvSpPr>
        <p:spPr>
          <a:xfrm>
            <a:off x="3876120" y="35863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培训员工正确使用各类防护装备，保障作业时的人身安全。</a:t>
            </a:r>
            <a:endParaRPr lang="en-US" sz="1600" b="0" strike="noStrike" spc="-1">
              <a:solidFill>
                <a:srgbClr val="FFFFFF"/>
              </a:solidFill>
              <a:latin typeface="Arial"/>
            </a:endParaRPr>
          </a:p>
        </p:txBody>
      </p:sp>
      <p:sp>
        <p:nvSpPr>
          <p:cNvPr id="177" name="content.3.title"/>
          <p:cNvSpPr/>
          <p:nvPr/>
        </p:nvSpPr>
        <p:spPr>
          <a:xfrm>
            <a:off x="387684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防护装备使用技能</a:t>
            </a:r>
            <a:endParaRPr lang="en-US" sz="2000" b="0" strike="noStrike" spc="-1">
              <a:solidFill>
                <a:srgbClr val="FFFFFF"/>
              </a:solidFill>
              <a:latin typeface="Arial"/>
            </a:endParaRPr>
          </a:p>
        </p:txBody>
      </p:sp>
      <p:sp>
        <p:nvSpPr>
          <p:cNvPr id="178" name="content.4.subtitle"/>
          <p:cNvSpPr/>
          <p:nvPr/>
        </p:nvSpPr>
        <p:spPr>
          <a:xfrm>
            <a:off x="6474600" y="35863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紧急救援技能培训是保障事故处理的关键，确保员工在紧急情况下能及时有效地进行救援工作。</a:t>
            </a:r>
            <a:endParaRPr lang="en-US" sz="1600" b="0" strike="noStrike" spc="-1">
              <a:solidFill>
                <a:srgbClr val="FFFFFF"/>
              </a:solidFill>
              <a:latin typeface="Arial"/>
            </a:endParaRPr>
          </a:p>
        </p:txBody>
      </p:sp>
      <p:sp>
        <p:nvSpPr>
          <p:cNvPr id="179" name="content.4.title"/>
          <p:cNvSpPr/>
          <p:nvPr/>
        </p:nvSpPr>
        <p:spPr>
          <a:xfrm>
            <a:off x="6474960" y="2577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紧急救援技能</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安全技能培训的重要性</a:t>
            </a:r>
            <a:endParaRPr lang="en-US" sz="2800" b="0" strike="noStrike" spc="-1">
              <a:solidFill>
                <a:srgbClr val="FFFFFF"/>
              </a:solidFill>
              <a:latin typeface="Arial"/>
            </a:endParaRPr>
          </a:p>
        </p:txBody>
      </p:sp>
      <p:sp>
        <p:nvSpPr>
          <p:cNvPr id="1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有效的安全技能培训可以提高员工的安全意识，提升应对安全事故的应急反应能力，降低事故发生率。安全技能的掌握直接关系到事故的处理结果，对公司的生产运营具有重大影响。</a:t>
            </a:r>
            <a:endParaRPr lang="en-US" sz="1800" b="0" strike="noStrike" spc="-1">
              <a:solidFill>
                <a:srgbClr val="FFFFFF"/>
              </a:solidFill>
              <a:latin typeface="Arial"/>
            </a:endParaRPr>
          </a:p>
        </p:txBody>
      </p:sp>
      <p:sp>
        <p:nvSpPr>
          <p:cNvPr id="1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184"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https://d.book118.com/557046005011006055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19</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水资源保护行业安全生产规章制度培训</vt:lpstr>
      <vt:lpstr>目录</vt:lpstr>
      <vt:lpstr>第1章 水资源保护行业安全生产规章制度培训</vt:lpstr>
      <vt:lpstr> </vt:lpstr>
      <vt:lpstr>为什么需要水资源保护行业安全生产规章制度培训？</vt:lpstr>
      <vt:lpstr>水资源保护行业安全生产规章制度培训的目标</vt:lpstr>
      <vt:lpstr>水资源保护行业安全生产规章制度培训的内容</vt:lpstr>
      <vt:lpstr>水资源保护行业安全生产规章制度培训的重要性</vt:lpstr>
      <vt:lpstr>第2章 安全意识教育</vt:lpstr>
      <vt:lpstr>如何培养水资源保护行业从业人员的安全意识？</vt:lpstr>
      <vt:lpstr>安全意识培训的重要性</vt:lpstr>
      <vt:lpstr>安全意识培训的方法</vt:lpstr>
      <vt:lpstr>安全意识培训的效果评估</vt:lpstr>
      <vt:lpstr> </vt:lpstr>
      <vt:lpstr>第3章 安全技能培训</vt:lpstr>
      <vt:lpstr> </vt:lpstr>
      <vt:lpstr>实地操作演练</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2024-09-29T14:09:03.117</cp:lastPrinted>
  <dcterms:created xsi:type="dcterms:W3CDTF">2024-09-29T06:09:03Z</dcterms:created>
  <dcterms:modified xsi:type="dcterms:W3CDTF">2024-09-29T06:09:05Z</dcterms:modified>
</cp:coreProperties>
</file>