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4FF1362-81F1-4031-BB01-1E6D2EC0B7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1B3D0D-3735-4C89-8C31-65AAD47AC1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33C0B15-3C44-4A6F-A71D-62BCEB8159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9D63DDC-5AE6-4A90-A26E-E4F82CB502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AE70318-CD8A-4BD3-B2E4-2EEBC0E36CD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9EB3864-98F2-4D29-A04B-27D07E0F84C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6788E44-BC2D-4886-93EC-1E32E171D3A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E241174-DF76-41CD-AE25-42330750CE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7563C5D-811E-4E28-B197-E6EAFC9480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924CB31-F490-4C36-9905-92A3C2BDBF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BC7417-4D5B-4A3F-BA42-35DB8CD7B3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57051022053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自我评估对于临床医学专业认证的重要性和必要性的解读</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引言</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自我评估在临床医学专业认证中的地位</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自我评估的重要性和必要性</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自我评估的实施过程与要点</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自我评估的挑战与解决方案</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自我评估在临床医学专业认证中的实践案例</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结论与展望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01</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7487" b="27487"/>
          <a:stretch>
            <a:fillRect/>
          </a:stretch>
        </p:blipFill>
        <p:spPr>
          <a:xfrm>
            <a:off x="4821847" y="1611542"/>
            <a:ext cx="6129450" cy="4573004"/>
          </a:xfrm>
          <a:prstGeom prst="rect">
            <a:avLst/>
          </a:prstGeom>
        </p:spPr>
      </p:pic>
      <p:sp>
        <p:nvSpPr>
          <p:cNvPr id="3" name="TextBox 3"/>
          <p:cNvSpPr txBox="1"/>
          <p:nvPr/>
        </p:nvSpPr>
        <p:spPr>
          <a:xfrm>
            <a:off x="539110" y="1455569"/>
            <a:ext cx="4076700" cy="1428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明确自我评估在临床医学专业认证中的地位和作用</a:t>
            </a:r>
          </a:p>
        </p:txBody>
      </p:sp>
      <p:sp>
        <p:nvSpPr>
          <p:cNvPr id="4" name="TextBox 4"/>
          <p:cNvSpPr txBox="1"/>
          <p:nvPr/>
        </p:nvSpPr>
        <p:spPr>
          <a:xfrm>
            <a:off x="539110" y="3178907"/>
            <a:ext cx="4076700" cy="14382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强调自我评估对于提高临床医学专业教育质量和培养合格医学人才的重要性</a:t>
            </a:r>
          </a:p>
        </p:txBody>
      </p:sp>
      <p:sp>
        <p:nvSpPr>
          <p:cNvPr id="5" name="TextBox 5"/>
          <p:cNvSpPr txBox="1"/>
          <p:nvPr/>
        </p:nvSpPr>
        <p:spPr>
          <a:xfrm>
            <a:off x="539110" y="4746271"/>
            <a:ext cx="4076700" cy="14382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促进医学教育国际交流与合作，提升我国医学教育的国际竞争力</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48133" y="4110503"/>
            <a:ext cx="2590565" cy="15624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3128212" y="4950826"/>
            <a:ext cx="710486" cy="718012"/>
          </a:xfrm>
          <a:custGeom>
            <a:rect l="l" t="t" r="r" b="b"/>
            <a:pathLst>
              <a:path w="21600" h="21600">
                <a:moveTo>
                  <a:pt x="0" y="0"/>
                </a:moveTo>
                <a:lnTo>
                  <a:pt x="21600" y="0"/>
                </a:lnTo>
                <a:lnTo>
                  <a:pt x="21600" y="21600"/>
                </a:lnTo>
                <a:lnTo>
                  <a:pt x="0" y="0"/>
                </a:lnTo>
                <a:close/>
                <a:moveTo>
                  <a:pt x="0" y="0"/>
                </a:moveTo>
              </a:path>
            </a:pathLst>
          </a:custGeom>
          <a:solidFill>
            <a:schemeClr val="lt1">
              <a:lumMod val="8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134233" y="3388358"/>
            <a:ext cx="2590566" cy="15624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014313" y="4232813"/>
            <a:ext cx="710486" cy="718013"/>
          </a:xfrm>
          <a:custGeom>
            <a:rect l="l" t="t" r="r" b="b"/>
            <a:pathLst>
              <a:path w="21600" h="21600">
                <a:moveTo>
                  <a:pt x="0" y="0"/>
                </a:moveTo>
                <a:lnTo>
                  <a:pt x="21600" y="0"/>
                </a:lnTo>
                <a:lnTo>
                  <a:pt x="21600" y="21600"/>
                </a:lnTo>
                <a:lnTo>
                  <a:pt x="0" y="0"/>
                </a:lnTo>
                <a:close/>
                <a:moveTo>
                  <a:pt x="0" y="0"/>
                </a:moveTo>
              </a:path>
            </a:pathLst>
          </a:custGeom>
          <a:solidFill>
            <a:schemeClr val="lt1">
              <a:lumMod val="8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006786" y="2677872"/>
            <a:ext cx="2592071" cy="1562468"/>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886866" y="3510284"/>
            <a:ext cx="711991" cy="716507"/>
          </a:xfrm>
          <a:custGeom>
            <a:rect l="l" t="t" r="r" b="b"/>
            <a:pathLst>
              <a:path w="21600" h="21600">
                <a:moveTo>
                  <a:pt x="0" y="0"/>
                </a:moveTo>
                <a:lnTo>
                  <a:pt x="21600" y="0"/>
                </a:lnTo>
                <a:lnTo>
                  <a:pt x="21600" y="21600"/>
                </a:lnTo>
                <a:lnTo>
                  <a:pt x="0" y="0"/>
                </a:lnTo>
                <a:close/>
                <a:moveTo>
                  <a:pt x="0" y="0"/>
                </a:moveTo>
              </a:path>
            </a:pathLst>
          </a:custGeom>
          <a:solidFill>
            <a:schemeClr val="lt1">
              <a:lumMod val="8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901919" y="1624184"/>
            <a:ext cx="3200199" cy="2539899"/>
          </a:xfrm>
          <a:prstGeom prst="rightArrow">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48133" y="4153549"/>
            <a:ext cx="1880079" cy="14763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介绍自我评估的基本概念、原则和方法</a:t>
            </a:r>
          </a:p>
        </p:txBody>
      </p:sp>
      <p:sp>
        <p:nvSpPr>
          <p:cNvPr id="10" name="TextBox 10"/>
          <p:cNvSpPr txBox="1"/>
          <p:nvPr/>
        </p:nvSpPr>
        <p:spPr>
          <a:xfrm>
            <a:off x="3128212" y="3415808"/>
            <a:ext cx="1886101"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分析自我评估在临床医学专业认证中的具体应用和实践</a:t>
            </a:r>
          </a:p>
        </p:txBody>
      </p:sp>
      <p:sp>
        <p:nvSpPr>
          <p:cNvPr id="11" name="TextBox 11"/>
          <p:cNvSpPr txBox="1"/>
          <p:nvPr/>
        </p:nvSpPr>
        <p:spPr>
          <a:xfrm>
            <a:off x="5014313" y="2876331"/>
            <a:ext cx="1872553" cy="1165551"/>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探讨自我评估在推动临床医学专业教育改革和发展中的作用和意义</a:t>
            </a:r>
          </a:p>
        </p:txBody>
      </p:sp>
      <p:sp>
        <p:nvSpPr>
          <p:cNvPr id="12" name="TextBox 12"/>
          <p:cNvSpPr txBox="1"/>
          <p:nvPr/>
        </p:nvSpPr>
        <p:spPr>
          <a:xfrm>
            <a:off x="6957710" y="2291084"/>
            <a:ext cx="1931664" cy="1219200"/>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lt1">
                    <a:alpha val="100000"/>
                  </a:schemeClr>
                </a:solidFill>
                <a:latin typeface="Microsoft Yahei"/>
                <a:ea typeface="Microsoft Yahei"/>
                <a:cs typeface="Microsoft Yahei"/>
              </a:rPr>
              <a:t>总结自我评估在临床医学专业认证中的经验和教训，提出改进建议和展望未来发展</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02</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自我评估在临床医学专业认证中的地位</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321" r="5321"/>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确保医学教育质量</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提升医学专业的声誉</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促进医学教育改革</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临床医学专业认证是对医学教育质量的一种监督和保障，通过认证可以确保医学教育符合国际或国内标准，提高医学教育的整体质量。</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获得专业认证的医学专业通常具有更高的声誉和认可度，这有助于提升专业的地位和影响力，吸引更多优秀的学生和教师。</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专业认证通常会对医学教育的各个方面进行评估和审查，这有助于发现教育中存在的问题和不足，推动医学教育的改革和创新。</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临床医学专业认证的意义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提供内部质量保障</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为外部评估提供基础</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促进持续改进</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自我评估在认证过程中的作用</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自我评估报告是外部评估机构进行专业认证的重要依据之一，通过自我评估可以为外部评估提供全面、客观、准确的信息和数据支持。</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自我评估不仅是对过去教育实践的反思和总结，也是对未来教育发展的规划和展望，通过自我评估可以促进医学教育的持续改进和发展。</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自我评估是医学专业内部对教育质量进行自我检查和评估的过程，通过自我评估可以发现并改进教育中存在的问题，确保教育质量的持续提升。</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TextBox 5"/>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1">
                    <a:alpha val="100000"/>
                  </a:schemeClr>
                </a:solidFill>
                <a:latin typeface="Microsoft Yahei"/>
                <a:ea typeface="Microsoft Yahei"/>
                <a:cs typeface="Microsoft Yahei"/>
              </a:rPr>
              <a:t>80%</a:t>
            </a:r>
          </a:p>
        </p:txBody>
      </p:sp>
      <p:grpSp>
        <p:nvGrpSpPr>
          <p:cNvPr id="6" name="Group 6"/>
          <p:cNvGrpSpPr/>
          <p:nvPr/>
        </p:nvGrpSpPr>
        <p:grpSpPr>
          <a:xfrm>
            <a:off x="8595360" y="2063687"/>
            <a:ext cx="1240346" cy="962406"/>
            <a:chOff x="8595360" y="2063687"/>
            <a:chExt cx="1240346" cy="962406"/>
          </a:xfrm>
        </p:grpSpPr>
        <p:sp>
          <p:nvSpPr>
            <p:cNvPr id="7" name="Freeform 7"/>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TextBox 9"/>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3">
                    <a:alpha val="100000"/>
                  </a:schemeClr>
                </a:solidFill>
                <a:latin typeface="Microsoft Yahei"/>
                <a:ea typeface="Microsoft Yahei"/>
                <a:cs typeface="Microsoft Yahei"/>
              </a:rPr>
              <a:t>80%</a:t>
            </a:r>
          </a:p>
        </p:txBody>
      </p:sp>
      <p:grpSp>
        <p:nvGrpSpPr>
          <p:cNvPr id="10" name="Group 10"/>
          <p:cNvGrpSpPr/>
          <p:nvPr/>
        </p:nvGrpSpPr>
        <p:grpSpPr>
          <a:xfrm>
            <a:off x="5258181" y="1559433"/>
            <a:ext cx="1600105" cy="1242060"/>
            <a:chOff x="5258181" y="1559433"/>
            <a:chExt cx="1600105" cy="1242060"/>
          </a:xfrm>
        </p:grpSpPr>
        <p:sp>
          <p:nvSpPr>
            <p:cNvPr id="11" name="Freeform 11"/>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2">
                    <a:alpha val="100000"/>
                  </a:schemeClr>
                </a:solidFill>
                <a:latin typeface="Microsoft Yahei"/>
                <a:ea typeface="Microsoft Yahei"/>
                <a:cs typeface="Microsoft Yahei"/>
              </a:rPr>
              <a:t>100%</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自我评估与专业发展的关系</a:t>
              </a:r>
            </a:p>
          </p:txBody>
        </p:sp>
      </p:grpSp>
      <p:sp>
        <p:nvSpPr>
          <p:cNvPr id="36" name="AutoShape 36"/>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自我评估可以发现专业发展中存在的问题和不足，为专业发展提供改进的方向和动力，推动专业的持续发展和提升。</a:t>
            </a:r>
          </a:p>
        </p:txBody>
      </p:sp>
      <p:sp>
        <p:nvSpPr>
          <p:cNvPr id="40" name="TextBox 40"/>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自我评估可以鼓励医学教育工作者对教育实践进行反思和创新，探索新的教育方法和手段，促进医学教育的创新和发展。</a:t>
            </a:r>
          </a:p>
        </p:txBody>
      </p:sp>
      <p:sp>
        <p:nvSpPr>
          <p:cNvPr id="41" name="TextBox 41"/>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通过自我评估可以不断提升医学专业的教育质量和水平，提高专业的竞争力和影响力，使专业在激烈的竞争中保持领先地位。</a:t>
            </a:r>
          </a:p>
        </p:txBody>
      </p:sp>
      <p:sp>
        <p:nvSpPr>
          <p:cNvPr id="42" name="TextBox 42"/>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推动专业发展</a:t>
            </a:r>
          </a:p>
        </p:txBody>
      </p:sp>
      <p:sp>
        <p:nvSpPr>
          <p:cNvPr id="43" name="TextBox 43"/>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促进教育创新</a:t>
            </a:r>
          </a:p>
        </p:txBody>
      </p:sp>
      <p:sp>
        <p:nvSpPr>
          <p:cNvPr id="44" name="TextBox 44"/>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提升专业竞争力</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03</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自我评估的重要性和必要性</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通过自我评估，医学教育机构能够及时发现教学中存在的问题和不足，进而采取针对性措施进行改进。</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发现问题与不足</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自我评估有助于医学教育机构全面审视自身的教学体系，从而对其进行优化和完善，提高教学效果。</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完善教学体系</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自我评估不仅关注教学内容和方法，还会对教师的素质进行评估，从而促进教师的专业发展和教学能力的提升。</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提升教师素质</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提高医学教育质量</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推动教育创新</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自我评估鼓励医学教育机构审视传统教育模式，探索新的教学方法和手段，促进教育创新。</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适应医学发展</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随着医学科学的不断进步，自我评估有助于医学教育机构及时调整教学计划和内容，以适应医学发展的需要。</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强化实践教学</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自我评估强调实践教学在医学教育中的重要性，推动医学教育机构加强实践教学环节，提高学生的临床技能和综合素质。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促进医学教育改革</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促进国际交流与合作</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自我评估有助于医学教育机构发现自身在国际竞争中的优势和不足，进而积极开展国际交流与合作，提升国际影响力。</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培养国际化医学人才</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自我评估推动医学教育机构关注国际化人才的培养，通过改进教学内容和方法，提高学生的跨文化交流能力和国际视野。</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符合国际标准</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通过自我评估，医学教育机构可以了解并遵循国际医学教育标准，从而提高其国际声誉和竞争力。</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增强医学专业的国际竞争力</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04</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自我评估的实施过程与要点</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明确自我评估的目标和范围</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确定评估的重点领域、评估的时间范围以及期望通过评估达到的目标。</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制定详细的评估计划</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包括评估的具体步骤、时间表、资源需求以及参与评估的人员分工等。</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确保评估计划的合理性和可行性</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对计划进行初步的预评估和调整，确保其符合实际情况和认证标准的要求。</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制定自我评估计划</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https://d.book118.com/557051022053006040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2024-09-12T16:58:13.597</cp:lastPrinted>
  <dcterms:created xsi:type="dcterms:W3CDTF">2024-09-12T08:58:13Z</dcterms:created>
  <dcterms:modified xsi:type="dcterms:W3CDTF">2024-09-12T08:58:15Z</dcterms:modified>
</cp:coreProperties>
</file>