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EB47145A-0C66-4C7C-ACD4-6462639D6AC4}"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8" name="PlaceHolder 1"/>
          <p:cNvSpPr>
            <a:spLocks noGrp="1"/>
          </p:cNvSpPr>
          <p:nvPr>
            <p:ph type="sldImg"/>
          </p:nvPr>
        </p:nvSpPr>
        <p:spPr>
          <a:xfrm>
            <a:off x="685800" y="1143000"/>
            <a:ext cx="5486040" cy="3085920"/>
          </a:xfrm>
          <a:prstGeom prst="rect">
            <a:avLst/>
          </a:prstGeom>
          <a:ln w="0">
            <a:noFill/>
          </a:ln>
        </p:spPr>
      </p:sp>
      <p:sp>
        <p:nvSpPr>
          <p:cNvPr id="349"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0"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1" name="PlaceHolder 1"/>
          <p:cNvSpPr>
            <a:spLocks noGrp="1"/>
          </p:cNvSpPr>
          <p:nvPr>
            <p:ph type="sldImg"/>
          </p:nvPr>
        </p:nvSpPr>
        <p:spPr>
          <a:xfrm>
            <a:off x="685800" y="1143000"/>
            <a:ext cx="5486040" cy="3085920"/>
          </a:xfrm>
          <a:prstGeom prst="rect">
            <a:avLst/>
          </a:prstGeom>
          <a:ln w="0">
            <a:noFill/>
          </a:ln>
        </p:spPr>
      </p:sp>
      <p:sp>
        <p:nvSpPr>
          <p:cNvPr id="352"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3"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4" name="PlaceHolder 1"/>
          <p:cNvSpPr>
            <a:spLocks noGrp="1"/>
          </p:cNvSpPr>
          <p:nvPr>
            <p:ph type="sldImg"/>
          </p:nvPr>
        </p:nvSpPr>
        <p:spPr>
          <a:xfrm>
            <a:off x="685800" y="1143000"/>
            <a:ext cx="5486040" cy="3085920"/>
          </a:xfrm>
          <a:prstGeom prst="rect">
            <a:avLst/>
          </a:prstGeom>
          <a:ln w="0">
            <a:noFill/>
          </a:ln>
        </p:spPr>
      </p:sp>
      <p:sp>
        <p:nvSpPr>
          <p:cNvPr id="355"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6"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7" name="PlaceHolder 1"/>
          <p:cNvSpPr>
            <a:spLocks noGrp="1"/>
          </p:cNvSpPr>
          <p:nvPr>
            <p:ph type="sldImg"/>
          </p:nvPr>
        </p:nvSpPr>
        <p:spPr>
          <a:xfrm>
            <a:off x="685800" y="1143000"/>
            <a:ext cx="5486040" cy="3085920"/>
          </a:xfrm>
          <a:prstGeom prst="rect">
            <a:avLst/>
          </a:prstGeom>
          <a:ln w="0">
            <a:noFill/>
          </a:ln>
        </p:spPr>
      </p:sp>
      <p:sp>
        <p:nvSpPr>
          <p:cNvPr id="358"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9"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0" name="PlaceHolder 1"/>
          <p:cNvSpPr>
            <a:spLocks noGrp="1"/>
          </p:cNvSpPr>
          <p:nvPr>
            <p:ph type="sldImg"/>
          </p:nvPr>
        </p:nvSpPr>
        <p:spPr>
          <a:xfrm>
            <a:off x="685800" y="1143000"/>
            <a:ext cx="5486040" cy="3085920"/>
          </a:xfrm>
          <a:prstGeom prst="rect">
            <a:avLst/>
          </a:prstGeom>
          <a:ln w="0">
            <a:noFill/>
          </a:ln>
        </p:spPr>
      </p:sp>
      <p:sp>
        <p:nvSpPr>
          <p:cNvPr id="361"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2"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3" name="PlaceHolder 1"/>
          <p:cNvSpPr>
            <a:spLocks noGrp="1"/>
          </p:cNvSpPr>
          <p:nvPr>
            <p:ph type="sldImg"/>
          </p:nvPr>
        </p:nvSpPr>
        <p:spPr>
          <a:xfrm>
            <a:off x="685800" y="1143000"/>
            <a:ext cx="5486040" cy="3085920"/>
          </a:xfrm>
          <a:prstGeom prst="rect">
            <a:avLst/>
          </a:prstGeom>
          <a:ln w="0">
            <a:noFill/>
          </a:ln>
        </p:spPr>
      </p:sp>
      <p:sp>
        <p:nvSpPr>
          <p:cNvPr id="364"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5"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6" name="PlaceHolder 1"/>
          <p:cNvSpPr>
            <a:spLocks noGrp="1"/>
          </p:cNvSpPr>
          <p:nvPr>
            <p:ph type="sldImg"/>
          </p:nvPr>
        </p:nvSpPr>
        <p:spPr>
          <a:xfrm>
            <a:off x="685800" y="1143000"/>
            <a:ext cx="5486040" cy="3085920"/>
          </a:xfrm>
          <a:prstGeom prst="rect">
            <a:avLst/>
          </a:prstGeom>
          <a:ln w="0">
            <a:noFill/>
          </a:ln>
        </p:spPr>
      </p:sp>
      <p:sp>
        <p:nvSpPr>
          <p:cNvPr id="367"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8"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 name="PlaceHolder 1"/>
          <p:cNvSpPr>
            <a:spLocks noGrp="1"/>
          </p:cNvSpPr>
          <p:nvPr>
            <p:ph type="sldImg"/>
          </p:nvPr>
        </p:nvSpPr>
        <p:spPr>
          <a:xfrm>
            <a:off x="685800" y="1143000"/>
            <a:ext cx="5486040" cy="3085920"/>
          </a:xfrm>
          <a:prstGeom prst="rect">
            <a:avLst/>
          </a:prstGeom>
          <a:ln w="0">
            <a:noFill/>
          </a:ln>
        </p:spPr>
      </p:sp>
      <p:sp>
        <p:nvSpPr>
          <p:cNvPr id="370"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1"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E055F04-3C2C-4868-8E77-FDB1DCFF9A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43A811-AAC7-4FC7-9AD9-3E17463612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645E219-7331-46EF-9CEC-B4917A8E7D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FB623AE-24A6-475B-81F6-CC0E5338F8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40B9504-33F1-4048-9869-819C314AC83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73CA300-92A1-4D3A-9B24-58DA7D58236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D4E35A4-8526-46D2-A6B0-A41A1BF5FD4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5FB492-667B-4D29-8A6B-5FE82F53CF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C75A83-0D17-4EEB-8AD7-934A5390E8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F40528-EF04-4DB5-8689-634E7A4744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2E2D65-66CA-419B-B30F-042FE62A81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932FA9CA-99BE-4270-90D4-C2C883F57394}"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EAE0FA62-0C06-4FA0-8086-E6EE223C060D}"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7053004012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焊接常见问题解决培训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0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焊接技术概述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焊接常见问题及解决方法</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焊接技术培训方法</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焊接技术发展趋势</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焊接技术创新案例分享</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焊接常见问题解决培训</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焊接技术概述</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什么是焊接</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焊接是一种通过加热或施加压力等方式将金属或非金属材料连接在一起的工艺。在制造业中，焊接是一种常见的连接技术，被广泛应用。</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焊接的分类</a:t>
            </a:r>
            <a:endParaRPr lang="en-US" sz="3600" b="0" strike="noStrike" spc="-1">
              <a:solidFill>
                <a:schemeClr val="dk1"/>
              </a:solidFill>
              <a:latin typeface="Arial"/>
            </a:endParaRPr>
          </a:p>
        </p:txBody>
      </p:sp>
      <p:sp>
        <p:nvSpPr>
          <p:cNvPr id="8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利用电弧产生高温熔化焊接材料</a:t>
            </a:r>
            <a:endParaRPr lang="en-US" sz="1500" b="0" strike="noStrike" spc="-1">
              <a:solidFill>
                <a:srgbClr val="000000"/>
              </a:solidFill>
              <a:latin typeface="Arial"/>
            </a:endParaRPr>
          </a:p>
        </p:txBody>
      </p:sp>
      <p:sp>
        <p:nvSpPr>
          <p:cNvPr id="8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电弧焊</a:t>
            </a:r>
            <a:endParaRPr lang="en-US" sz="2200" b="0" strike="noStrike" spc="-1">
              <a:solidFill>
                <a:srgbClr val="000000"/>
              </a:solidFill>
              <a:latin typeface="Arial"/>
            </a:endParaRPr>
          </a:p>
        </p:txBody>
      </p:sp>
      <p:sp>
        <p:nvSpPr>
          <p:cNvPr id="8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利用气体产生燃烧气焰进行焊接</a:t>
            </a:r>
            <a:endParaRPr lang="en-US" sz="1500" b="0" strike="noStrike" spc="-1">
              <a:solidFill>
                <a:srgbClr val="000000"/>
              </a:solidFill>
              <a:latin typeface="Arial"/>
            </a:endParaRPr>
          </a:p>
        </p:txBody>
      </p:sp>
      <p:sp>
        <p:nvSpPr>
          <p:cNvPr id="8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气焊</a:t>
            </a:r>
            <a:endParaRPr lang="en-US" sz="2200" b="0" strike="noStrike" spc="-1">
              <a:solidFill>
                <a:srgbClr val="000000"/>
              </a:solidFill>
              <a:latin typeface="Arial"/>
            </a:endParaRPr>
          </a:p>
        </p:txBody>
      </p:sp>
      <p:sp>
        <p:nvSpPr>
          <p:cNvPr id="8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利用激光束进行高精度焊接</a:t>
            </a:r>
            <a:endParaRPr lang="en-US" sz="1500" b="0" strike="noStrike" spc="-1">
              <a:solidFill>
                <a:srgbClr val="000000"/>
              </a:solidFill>
              <a:latin typeface="Arial"/>
            </a:endParaRPr>
          </a:p>
        </p:txBody>
      </p:sp>
      <p:sp>
        <p:nvSpPr>
          <p:cNvPr id="8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激光焊</a:t>
            </a:r>
            <a:endParaRPr lang="en-US" sz="2200" b="0" strike="noStrike" spc="-1">
              <a:solidFill>
                <a:srgbClr val="000000"/>
              </a:solidFill>
              <a:latin typeface="Arial"/>
            </a:endParaRPr>
          </a:p>
        </p:txBody>
      </p:sp>
      <p:sp>
        <p:nvSpPr>
          <p:cNvPr id="8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焊接的应用领域</a:t>
            </a:r>
            <a:endParaRPr lang="en-US" sz="3600" b="0" strike="noStrike" spc="-1">
              <a:solidFill>
                <a:schemeClr val="dk1"/>
              </a:solidFill>
              <a:latin typeface="Arial"/>
            </a:endParaRPr>
          </a:p>
        </p:txBody>
      </p:sp>
      <p:sp>
        <p:nvSpPr>
          <p:cNvPr id="9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焊接用于车辆组装</a:t>
            </a:r>
            <a:endParaRPr lang="en-US" sz="2000" b="0" strike="noStrike" spc="-1">
              <a:solidFill>
                <a:srgbClr val="000000"/>
              </a:solidFill>
              <a:latin typeface="Arial"/>
            </a:endParaRPr>
          </a:p>
        </p:txBody>
      </p:sp>
      <p:sp>
        <p:nvSpPr>
          <p:cNvPr id="9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汽车制造</a:t>
            </a:r>
            <a:endParaRPr lang="en-US" sz="3000" b="0" strike="noStrike" spc="-1">
              <a:solidFill>
                <a:srgbClr val="000000"/>
              </a:solidFill>
              <a:latin typeface="Arial"/>
            </a:endParaRPr>
          </a:p>
        </p:txBody>
      </p:sp>
      <p:sp>
        <p:nvSpPr>
          <p:cNvPr id="9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飞机结构焊接要求高</a:t>
            </a:r>
            <a:endParaRPr lang="en-US" sz="2000" b="0" strike="noStrike" spc="-1">
              <a:solidFill>
                <a:srgbClr val="000000"/>
              </a:solidFill>
              <a:latin typeface="Arial"/>
            </a:endParaRPr>
          </a:p>
        </p:txBody>
      </p:sp>
      <p:sp>
        <p:nvSpPr>
          <p:cNvPr id="9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航空航天</a:t>
            </a:r>
            <a:endParaRPr lang="en-US" sz="3000" b="0" strike="noStrike" spc="-1">
              <a:solidFill>
                <a:srgbClr val="000000"/>
              </a:solidFill>
              <a:latin typeface="Arial"/>
            </a:endParaRPr>
          </a:p>
        </p:txBody>
      </p:sp>
      <p:sp>
        <p:nvSpPr>
          <p:cNvPr id="9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9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船体焊接是关键步骤</a:t>
            </a:r>
            <a:endParaRPr lang="en-US" sz="2000" b="0" strike="noStrike" spc="-1">
              <a:solidFill>
                <a:srgbClr val="000000"/>
              </a:solidFill>
              <a:latin typeface="Arial"/>
            </a:endParaRPr>
          </a:p>
        </p:txBody>
      </p:sp>
      <p:sp>
        <p:nvSpPr>
          <p:cNvPr id="9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船舶建造</a:t>
            </a:r>
            <a:endParaRPr lang="en-US" sz="3000" b="0" strike="noStrike" spc="-1">
              <a:solidFill>
                <a:srgbClr val="000000"/>
              </a:solidFill>
              <a:latin typeface="Arial"/>
            </a:endParaRPr>
          </a:p>
        </p:txBody>
      </p:sp>
      <p:sp>
        <p:nvSpPr>
          <p:cNvPr id="100"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0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高新技术应用</a:t>
            </a:r>
            <a:endParaRPr lang="en-US" sz="2200" b="0" strike="noStrike" spc="-1">
              <a:solidFill>
                <a:srgbClr val="000000"/>
              </a:solidFill>
              <a:latin typeface="Arial"/>
            </a:endParaRPr>
          </a:p>
        </p:txBody>
      </p:sp>
      <p:sp>
        <p:nvSpPr>
          <p:cNvPr id="10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超声波焊接技术发展</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激光焊接广泛应用</a:t>
            </a:r>
            <a:endParaRPr lang="en-US" sz="1500" b="0" strike="noStrike" spc="-1">
              <a:solidFill>
                <a:srgbClr val="000000"/>
              </a:solidFill>
              <a:latin typeface="Arial"/>
            </a:endParaRPr>
          </a:p>
        </p:txBody>
      </p:sp>
      <p:sp>
        <p:nvSpPr>
          <p:cNvPr id="10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未来焊接技术发展趋势</a:t>
            </a:r>
            <a:endParaRPr lang="en-US" sz="3600" b="0" strike="noStrike" spc="-1">
              <a:solidFill>
                <a:schemeClr val="dk1"/>
              </a:solidFill>
              <a:latin typeface="Arial"/>
            </a:endParaRPr>
          </a:p>
        </p:txBody>
      </p:sp>
      <p:sp>
        <p:nvSpPr>
          <p:cNvPr id="11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工业自动化推进</a:t>
            </a:r>
            <a:endParaRPr lang="en-US" sz="2200" b="0" strike="noStrike" spc="-1">
              <a:solidFill>
                <a:srgbClr val="000000"/>
              </a:solidFill>
              <a:latin typeface="Arial"/>
            </a:endParaRPr>
          </a:p>
        </p:txBody>
      </p:sp>
      <p:sp>
        <p:nvSpPr>
          <p:cNvPr id="11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焊接机器人技术普及</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自动化程度提高</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焊接技术发展趋势</a:t>
            </a:r>
            <a:endParaRPr lang="en-US" sz="3500" b="0" strike="noStrike" spc="-1">
              <a:solidFill>
                <a:srgbClr val="000000"/>
              </a:solidFill>
              <a:latin typeface="Arial"/>
            </a:endParaRPr>
          </a:p>
        </p:txBody>
      </p:sp>
      <p:sp>
        <p:nvSpPr>
          <p:cNvPr id="11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随着工业技术的不断进步和应用，未来焊接技术将会朝着更加智能化、自动化的方向发展，提高生产效率和产品质量，推动制造业的发展。</a:t>
            </a:r>
            <a:endParaRPr lang="en-US" sz="2500" b="0" strike="noStrike" spc="-1">
              <a:solidFill>
                <a:srgbClr val="000000"/>
              </a:solidFill>
              <a:latin typeface="Arial"/>
            </a:endParaRPr>
          </a:p>
        </p:txBody>
      </p:sp>
      <p:sp>
        <p:nvSpPr>
          <p:cNvPr id="11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未来焊接技术</a:t>
            </a:r>
            <a:endParaRPr lang="en-US" sz="3600" b="0" strike="noStrike" spc="-1">
              <a:solidFill>
                <a:schemeClr val="dk1"/>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焊接常见问题及解决方法</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焊接质量问题</a:t>
            </a:r>
            <a:endParaRPr lang="en-US" sz="3600" b="0" strike="noStrike" spc="-1">
              <a:solidFill>
                <a:schemeClr val="dk1"/>
              </a:solidFill>
              <a:latin typeface="Arial"/>
            </a:endParaRPr>
          </a:p>
        </p:txBody>
      </p:sp>
      <p:sp>
        <p:nvSpPr>
          <p:cNvPr id="12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处理方法</a:t>
            </a:r>
            <a:r>
              <a:rPr lang="en-US" sz="2000" b="0" strike="noStrike" spc="-1">
                <a:solidFill>
                  <a:schemeClr val="dk1"/>
                </a:solidFill>
                <a:latin typeface="Arial"/>
                <a:ea typeface="微软雅黑"/>
              </a:rPr>
              <a:t>: </a:t>
            </a:r>
            <a:r>
              <a:rPr lang="zh-CN" sz="2000" b="0" strike="noStrike" spc="-1">
                <a:solidFill>
                  <a:schemeClr val="dk1"/>
                </a:solidFill>
                <a:latin typeface="Arial"/>
                <a:ea typeface="微软雅黑"/>
              </a:rPr>
              <a:t>检查气体流通情况，调整焊接参数</a:t>
            </a:r>
            <a:endParaRPr lang="en-US" sz="2000" b="0" strike="noStrike" spc="-1">
              <a:solidFill>
                <a:srgbClr val="000000"/>
              </a:solidFill>
              <a:latin typeface="Arial"/>
            </a:endParaRPr>
          </a:p>
        </p:txBody>
      </p:sp>
      <p:sp>
        <p:nvSpPr>
          <p:cNvPr id="12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气孔问题</a:t>
            </a:r>
            <a:endParaRPr lang="en-US" sz="3000" b="0" strike="noStrike" spc="-1">
              <a:solidFill>
                <a:srgbClr val="000000"/>
              </a:solidFill>
              <a:latin typeface="Arial"/>
            </a:endParaRPr>
          </a:p>
        </p:txBody>
      </p:sp>
      <p:sp>
        <p:nvSpPr>
          <p:cNvPr id="12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处理方法</a:t>
            </a:r>
            <a:r>
              <a:rPr lang="en-US" sz="2000" b="0" strike="noStrike" spc="-1">
                <a:solidFill>
                  <a:schemeClr val="dk1"/>
                </a:solidFill>
                <a:latin typeface="微软雅黑"/>
                <a:ea typeface="微软雅黑"/>
              </a:rPr>
              <a:t>: </a:t>
            </a:r>
            <a:r>
              <a:rPr lang="zh-CN" sz="2000" b="0" strike="noStrike" spc="-1">
                <a:solidFill>
                  <a:schemeClr val="dk1"/>
                </a:solidFill>
                <a:latin typeface="微软雅黑"/>
                <a:ea typeface="微软雅黑"/>
              </a:rPr>
              <a:t>调整焊接电流和焊接速度</a:t>
            </a:r>
            <a:endParaRPr lang="en-US" sz="2000" b="0" strike="noStrike" spc="-1">
              <a:solidFill>
                <a:srgbClr val="000000"/>
              </a:solidFill>
              <a:latin typeface="Arial"/>
            </a:endParaRPr>
          </a:p>
        </p:txBody>
      </p:sp>
      <p:sp>
        <p:nvSpPr>
          <p:cNvPr id="12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未熔透问题</a:t>
            </a:r>
            <a:endParaRPr lang="en-US" sz="3000" b="0" strike="noStrike" spc="-1">
              <a:solidFill>
                <a:srgbClr val="000000"/>
              </a:solidFill>
              <a:latin typeface="Arial"/>
            </a:endParaRPr>
          </a:p>
        </p:txBody>
      </p:sp>
      <p:sp>
        <p:nvSpPr>
          <p:cNvPr id="12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处理方法</a:t>
            </a:r>
            <a:r>
              <a:rPr lang="en-US" sz="2000" b="0" strike="noStrike" spc="-1">
                <a:solidFill>
                  <a:schemeClr val="dk1">
                    <a:lumMod val="85000"/>
                    <a:lumOff val="15000"/>
                  </a:schemeClr>
                </a:solidFill>
                <a:latin typeface="微软雅黑"/>
                <a:ea typeface="微软雅黑"/>
              </a:rPr>
              <a:t>: </a:t>
            </a:r>
            <a:r>
              <a:rPr lang="zh-CN" sz="2000" b="0" strike="noStrike" spc="-1">
                <a:solidFill>
                  <a:schemeClr val="dk1">
                    <a:lumMod val="85000"/>
                    <a:lumOff val="15000"/>
                  </a:schemeClr>
                </a:solidFill>
                <a:latin typeface="微软雅黑"/>
                <a:ea typeface="微软雅黑"/>
              </a:rPr>
              <a:t>控制焊接过程温度，使用合适的焊接材料</a:t>
            </a:r>
            <a:endParaRPr lang="en-US" sz="2000" b="0" strike="noStrike" spc="-1">
              <a:solidFill>
                <a:srgbClr val="000000"/>
              </a:solidFill>
              <a:latin typeface="Arial"/>
            </a:endParaRPr>
          </a:p>
        </p:txBody>
      </p:sp>
      <p:sp>
        <p:nvSpPr>
          <p:cNvPr id="12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裂纹问题</a:t>
            </a:r>
            <a:endParaRPr lang="en-US" sz="3000" b="0" strike="noStrike" spc="-1">
              <a:solidFill>
                <a:srgbClr val="000000"/>
              </a:solidFill>
              <a:latin typeface="Arial"/>
            </a:endParaRPr>
          </a:p>
        </p:txBody>
      </p:sp>
      <p:sp>
        <p:nvSpPr>
          <p:cNvPr id="130"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焊接安全问题</a:t>
            </a:r>
            <a:endParaRPr lang="en-US" sz="3500" b="0" strike="noStrike" spc="-1">
              <a:solidFill>
                <a:srgbClr val="000000"/>
              </a:solidFill>
              <a:latin typeface="Arial"/>
            </a:endParaRPr>
          </a:p>
        </p:txBody>
      </p:sp>
      <p:sp>
        <p:nvSpPr>
          <p:cNvPr id="13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焊接过程中存在有害气体和火花等安全隐患，为了确保工人安全，必须采取相应措施。严格遵守安全规程，佩戴防护用具是必要的。</a:t>
            </a:r>
            <a:endParaRPr lang="en-US" sz="2500" b="0" strike="noStrike" spc="-1">
              <a:solidFill>
                <a:srgbClr val="000000"/>
              </a:solidFill>
              <a:latin typeface="Arial"/>
            </a:endParaRPr>
          </a:p>
        </p:txBody>
      </p:sp>
      <p:sp>
        <p:nvSpPr>
          <p:cNvPr id="13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3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设备选择</a:t>
            </a:r>
            <a:endParaRPr lang="en-US" sz="2200" b="0" strike="noStrike" spc="-1">
              <a:solidFill>
                <a:srgbClr val="000000"/>
              </a:solidFill>
              <a:latin typeface="Arial"/>
            </a:endParaRPr>
          </a:p>
        </p:txBody>
      </p:sp>
      <p:sp>
        <p:nvSpPr>
          <p:cNvPr id="13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考虑工作需求</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了解不同品牌</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选择合适型号</a:t>
            </a:r>
            <a:endParaRPr lang="en-US" sz="1500" b="0" strike="noStrike" spc="-1">
              <a:solidFill>
                <a:srgbClr val="000000"/>
              </a:solidFill>
              <a:latin typeface="Arial"/>
            </a:endParaRPr>
          </a:p>
        </p:txBody>
      </p:sp>
      <p:sp>
        <p:nvSpPr>
          <p:cNvPr id="13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故障率降低</a:t>
            </a:r>
            <a:endParaRPr lang="en-US" sz="2200" b="0" strike="noStrike" spc="-1">
              <a:solidFill>
                <a:srgbClr val="000000"/>
              </a:solidFill>
              <a:latin typeface="Arial"/>
            </a:endParaRPr>
          </a:p>
        </p:txBody>
      </p:sp>
      <p:sp>
        <p:nvSpPr>
          <p:cNvPr id="14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设备及时维修</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保持设备干净</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避免过度使用</a:t>
            </a:r>
            <a:endParaRPr lang="en-US" sz="1500" b="0" strike="noStrike" spc="-1">
              <a:solidFill>
                <a:srgbClr val="000000"/>
              </a:solidFill>
              <a:latin typeface="Arial"/>
            </a:endParaRPr>
          </a:p>
        </p:txBody>
      </p:sp>
      <p:sp>
        <p:nvSpPr>
          <p:cNvPr id="14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焊接设备问题</a:t>
            </a:r>
            <a:endParaRPr lang="en-US" sz="3600" b="0" strike="noStrike" spc="-1">
              <a:solidFill>
                <a:schemeClr val="dk1"/>
              </a:solidFill>
              <a:latin typeface="Arial"/>
            </a:endParaRPr>
          </a:p>
        </p:txBody>
      </p:sp>
      <p:sp>
        <p:nvSpPr>
          <p:cNvPr id="14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维护保养</a:t>
            </a:r>
            <a:endParaRPr lang="en-US" sz="2200" b="0" strike="noStrike" spc="-1">
              <a:solidFill>
                <a:srgbClr val="000000"/>
              </a:solidFill>
              <a:latin typeface="Arial"/>
            </a:endParaRPr>
          </a:p>
        </p:txBody>
      </p:sp>
      <p:sp>
        <p:nvSpPr>
          <p:cNvPr id="14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定期检查电路</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清洁焊接枪</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更换磨损部件</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48"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焊接工艺问题</a:t>
            </a:r>
            <a:endParaRPr lang="en-US" sz="3600" b="0" strike="noStrike" spc="-1">
              <a:solidFill>
                <a:schemeClr val="dk1"/>
              </a:solidFill>
              <a:latin typeface="Arial"/>
            </a:endParaRPr>
          </a:p>
        </p:txBody>
      </p:sp>
      <p:sp>
        <p:nvSpPr>
          <p:cNvPr id="149"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焊接不同材料和厚度的工件需要采用不同的焊接工艺。优化焊接工艺可以提高焊接效率和质量，确保焊接完成后工件牢固可靠。</a:t>
            </a:r>
            <a:endParaRPr lang="en-US" sz="2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5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1"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焊接技术培训方法</a:t>
            </a:r>
            <a:endParaRPr lang="en-US" sz="3600" b="0" strike="noStrike" spc="-1">
              <a:solidFill>
                <a:schemeClr val="dk1"/>
              </a:solidFill>
              <a:latin typeface="Arial"/>
            </a:endParaRPr>
          </a:p>
        </p:txBody>
      </p:sp>
      <p:sp>
        <p:nvSpPr>
          <p:cNvPr id="15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53"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焊接理论知识培训</a:t>
            </a:r>
            <a:endParaRPr lang="en-US" sz="3600" b="0" strike="noStrike" spc="-1">
              <a:solidFill>
                <a:schemeClr val="dk1"/>
              </a:solidFill>
              <a:latin typeface="Arial"/>
            </a:endParaRPr>
          </a:p>
        </p:txBody>
      </p:sp>
      <p:sp>
        <p:nvSpPr>
          <p:cNvPr id="154"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焊接培训人员需要深入了解焊接的原理、种类、工艺等基础知识。只有掌握了这些理论知识，才能够在实际操作中做出正确的决策，提高焊接技术水平。</a:t>
            </a:r>
            <a:endParaRPr lang="en-US" sz="25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实践操作技能培训</a:t>
            </a:r>
            <a:endParaRPr lang="en-US" sz="3600" b="0" strike="noStrike" spc="-1">
              <a:solidFill>
                <a:schemeClr val="dk1"/>
              </a:solidFill>
              <a:latin typeface="Arial"/>
            </a:endParaRPr>
          </a:p>
        </p:txBody>
      </p:sp>
      <p:sp>
        <p:nvSpPr>
          <p:cNvPr id="15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在模拟环境中进行实际焊接操作</a:t>
            </a:r>
            <a:endParaRPr lang="en-US" sz="2000" b="0" strike="noStrike" spc="-1">
              <a:solidFill>
                <a:srgbClr val="000000"/>
              </a:solidFill>
              <a:latin typeface="Arial"/>
            </a:endParaRPr>
          </a:p>
        </p:txBody>
      </p:sp>
      <p:sp>
        <p:nvSpPr>
          <p:cNvPr id="15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模拟实验操作</a:t>
            </a:r>
            <a:endParaRPr lang="en-US" sz="3000" b="0" strike="noStrike" spc="-1">
              <a:solidFill>
                <a:srgbClr val="000000"/>
              </a:solidFill>
              <a:latin typeface="Arial"/>
            </a:endParaRPr>
          </a:p>
        </p:txBody>
      </p:sp>
      <p:sp>
        <p:nvSpPr>
          <p:cNvPr id="15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学习如何检测焊接质量</a:t>
            </a:r>
            <a:endParaRPr lang="en-US" sz="2000" b="0" strike="noStrike" spc="-1">
              <a:solidFill>
                <a:srgbClr val="000000"/>
              </a:solidFill>
              <a:latin typeface="Arial"/>
            </a:endParaRPr>
          </a:p>
        </p:txBody>
      </p:sp>
      <p:sp>
        <p:nvSpPr>
          <p:cNvPr id="16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焊缝质量检测</a:t>
            </a:r>
            <a:endParaRPr lang="en-US" sz="3000" b="0" strike="noStrike" spc="-1">
              <a:solidFill>
                <a:srgbClr val="000000"/>
              </a:solidFill>
              <a:latin typeface="Arial"/>
            </a:endParaRPr>
          </a:p>
        </p:txBody>
      </p:sp>
      <p:sp>
        <p:nvSpPr>
          <p:cNvPr id="16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熟悉不同焊接设备的操作步骤</a:t>
            </a:r>
            <a:endParaRPr lang="en-US" sz="2000" b="0" strike="noStrike" spc="-1">
              <a:solidFill>
                <a:srgbClr val="000000"/>
              </a:solidFill>
              <a:latin typeface="Arial"/>
            </a:endParaRPr>
          </a:p>
        </p:txBody>
      </p:sp>
      <p:sp>
        <p:nvSpPr>
          <p:cNvPr id="16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设备调试</a:t>
            </a:r>
            <a:endParaRPr lang="en-US" sz="3000" b="0" strike="noStrike" spc="-1">
              <a:solidFill>
                <a:srgbClr val="000000"/>
              </a:solidFill>
              <a:latin typeface="Arial"/>
            </a:endParaRPr>
          </a:p>
        </p:txBody>
      </p:sp>
      <p:sp>
        <p:nvSpPr>
          <p:cNvPr id="164"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6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焊接安全培训</a:t>
            </a:r>
            <a:endParaRPr lang="en-US" sz="3600" b="0" strike="noStrike" spc="-1">
              <a:solidFill>
                <a:schemeClr val="dk1"/>
              </a:solidFill>
              <a:latin typeface="Arial"/>
            </a:endParaRPr>
          </a:p>
        </p:txBody>
      </p:sp>
      <p:sp>
        <p:nvSpPr>
          <p:cNvPr id="16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头盔、手套、护目镜等</a:t>
            </a:r>
            <a:endParaRPr lang="en-US" sz="1500" b="0" strike="noStrike" spc="-1">
              <a:solidFill>
                <a:srgbClr val="000000"/>
              </a:solidFill>
              <a:latin typeface="Arial"/>
            </a:endParaRPr>
          </a:p>
        </p:txBody>
      </p:sp>
      <p:sp>
        <p:nvSpPr>
          <p:cNvPr id="16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穿戴防护装备</a:t>
            </a:r>
            <a:endParaRPr lang="en-US" sz="2200" b="0" strike="noStrike" spc="-1">
              <a:solidFill>
                <a:srgbClr val="000000"/>
              </a:solidFill>
              <a:latin typeface="Arial"/>
            </a:endParaRPr>
          </a:p>
        </p:txBody>
      </p:sp>
      <p:sp>
        <p:nvSpPr>
          <p:cNvPr id="16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保证焊接场所通风良好</a:t>
            </a:r>
            <a:endParaRPr lang="en-US" sz="1500" b="0" strike="noStrike" spc="-1">
              <a:solidFill>
                <a:srgbClr val="000000"/>
              </a:solidFill>
              <a:latin typeface="Arial"/>
            </a:endParaRPr>
          </a:p>
        </p:txBody>
      </p:sp>
      <p:sp>
        <p:nvSpPr>
          <p:cNvPr id="16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通风排烟</a:t>
            </a:r>
            <a:endParaRPr lang="en-US" sz="2200" b="0" strike="noStrike" spc="-1">
              <a:solidFill>
                <a:srgbClr val="000000"/>
              </a:solidFill>
              <a:latin typeface="Arial"/>
            </a:endParaRPr>
          </a:p>
        </p:txBody>
      </p:sp>
      <p:sp>
        <p:nvSpPr>
          <p:cNvPr id="17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严禁在易燃材料周围进行焊接</a:t>
            </a:r>
            <a:endParaRPr lang="en-US" sz="1500" b="0" strike="noStrike" spc="-1">
              <a:solidFill>
                <a:srgbClr val="000000"/>
              </a:solidFill>
              <a:latin typeface="Arial"/>
            </a:endParaRPr>
          </a:p>
        </p:txBody>
      </p:sp>
      <p:sp>
        <p:nvSpPr>
          <p:cNvPr id="17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火灾预防</a:t>
            </a:r>
            <a:endParaRPr lang="en-US" sz="2200" b="0" strike="noStrike" spc="-1">
              <a:solidFill>
                <a:srgbClr val="000000"/>
              </a:solidFill>
              <a:latin typeface="Arial"/>
            </a:endParaRPr>
          </a:p>
        </p:txBody>
      </p:sp>
      <p:sp>
        <p:nvSpPr>
          <p:cNvPr id="17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7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问题发现与改进</a:t>
            </a:r>
            <a:endParaRPr lang="en-US" sz="2200" b="0" strike="noStrike" spc="-1">
              <a:solidFill>
                <a:srgbClr val="000000"/>
              </a:solidFill>
              <a:latin typeface="Arial"/>
            </a:endParaRPr>
          </a:p>
        </p:txBody>
      </p:sp>
      <p:sp>
        <p:nvSpPr>
          <p:cNvPr id="17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及时发现问题，针对性改进培训方法</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提高培训效果</a:t>
            </a:r>
            <a:endParaRPr lang="en-US" sz="1500" b="0" strike="noStrike" spc="-1">
              <a:solidFill>
                <a:srgbClr val="000000"/>
              </a:solidFill>
              <a:latin typeface="Arial"/>
            </a:endParaRPr>
          </a:p>
        </p:txBody>
      </p:sp>
      <p:sp>
        <p:nvSpPr>
          <p:cNvPr id="17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焊接技术培训评估</a:t>
            </a:r>
            <a:endParaRPr lang="en-US" sz="3600" b="0" strike="noStrike" spc="-1">
              <a:solidFill>
                <a:schemeClr val="dk1"/>
              </a:solidFill>
              <a:latin typeface="Arial"/>
            </a:endParaRPr>
          </a:p>
        </p:txBody>
      </p:sp>
      <p:sp>
        <p:nvSpPr>
          <p:cNvPr id="18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考核评估</a:t>
            </a:r>
            <a:endParaRPr lang="en-US" sz="2200" b="0" strike="noStrike" spc="-1">
              <a:solidFill>
                <a:srgbClr val="000000"/>
              </a:solidFill>
              <a:latin typeface="Arial"/>
            </a:endParaRPr>
          </a:p>
        </p:txBody>
      </p:sp>
      <p:sp>
        <p:nvSpPr>
          <p:cNvPr id="18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对焊接人员进行理论和实践考核</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检验培训效果</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8"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总结</a:t>
            </a:r>
            <a:endParaRPr lang="en-US" sz="3500" b="0" strike="noStrike" spc="-1">
              <a:solidFill>
                <a:srgbClr val="000000"/>
              </a:solidFill>
              <a:latin typeface="Arial"/>
            </a:endParaRPr>
          </a:p>
        </p:txBody>
      </p:sp>
      <p:sp>
        <p:nvSpPr>
          <p:cNvPr id="189"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通过以上的焊接技术培训方法，能够有效提高焊接人员的技术水平和安全意识，确保焊接工作的顺利进行。不断学习和实践才能成为一名优秀的焊接工程师。</a:t>
            </a:r>
            <a:endParaRPr lang="en-US" sz="2500" b="0" strike="noStrike" spc="-1">
              <a:solidFill>
                <a:srgbClr val="000000"/>
              </a:solidFill>
              <a:latin typeface="Arial"/>
            </a:endParaRPr>
          </a:p>
        </p:txBody>
      </p:sp>
      <p:sp>
        <p:nvSpPr>
          <p:cNvPr id="19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9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192"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4</a:t>
            </a:r>
            <a:r>
              <a:rPr lang="zh-CN" sz="3600" b="1" strike="noStrike" spc="299">
                <a:solidFill>
                  <a:schemeClr val="dk1">
                    <a:lumMod val="85000"/>
                    <a:lumOff val="15000"/>
                  </a:schemeClr>
                </a:solidFill>
                <a:latin typeface="Arial"/>
                <a:ea typeface="微软雅黑"/>
              </a:rPr>
              <a:t>章 焊接技术发展趋势</a:t>
            </a:r>
            <a:endParaRPr lang="en-US" sz="3600" b="0" strike="noStrike" spc="-1">
              <a:solidFill>
                <a:schemeClr val="dk1"/>
              </a:solidFill>
              <a:latin typeface="Arial"/>
            </a:endParaRPr>
          </a:p>
        </p:txBody>
      </p:sp>
      <p:sp>
        <p:nvSpPr>
          <p:cNvPr id="19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9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自动调整焊接参数</a:t>
            </a:r>
            <a:endParaRPr lang="en-US" sz="2200" b="0" strike="noStrike" spc="-1">
              <a:solidFill>
                <a:srgbClr val="000000"/>
              </a:solidFill>
              <a:latin typeface="Arial"/>
            </a:endParaRPr>
          </a:p>
        </p:txBody>
      </p:sp>
      <p:sp>
        <p:nvSpPr>
          <p:cNvPr id="19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自动调整焊接参数是未来发展趋势</a:t>
            </a:r>
            <a:endParaRPr lang="en-US" sz="1500" b="0" strike="noStrike" spc="-1">
              <a:solidFill>
                <a:srgbClr val="000000"/>
              </a:solidFill>
              <a:latin typeface="Arial"/>
            </a:endParaRPr>
          </a:p>
        </p:txBody>
      </p:sp>
      <p:sp>
        <p:nvSpPr>
          <p:cNvPr id="19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0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智能化焊接技术</a:t>
            </a:r>
            <a:endParaRPr lang="en-US" sz="3600" b="0" strike="noStrike" spc="-1">
              <a:solidFill>
                <a:schemeClr val="dk1"/>
              </a:solidFill>
              <a:latin typeface="Arial"/>
            </a:endParaRPr>
          </a:p>
        </p:txBody>
      </p:sp>
      <p:sp>
        <p:nvSpPr>
          <p:cNvPr id="20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自动检测焊缝质量</a:t>
            </a:r>
            <a:endParaRPr lang="en-US" sz="2200" b="0" strike="noStrike" spc="-1">
              <a:solidFill>
                <a:srgbClr val="000000"/>
              </a:solidFill>
              <a:latin typeface="Arial"/>
            </a:endParaRPr>
          </a:p>
        </p:txBody>
      </p:sp>
      <p:sp>
        <p:nvSpPr>
          <p:cNvPr id="20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随着人工智能的发展，智能化焊接设备将更广泛应用</a:t>
            </a:r>
            <a:endParaRPr lang="en-US" sz="15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https://d.book118.com/557053004012006055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134</Paragraphs>
  <Slides>22</Slides>
  <Notes>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焊接常见问题解决培训</vt:lpstr>
      <vt:lpstr>目录</vt:lpstr>
      <vt:lpstr>第1章 焊接技术概述</vt:lpstr>
      <vt:lpstr>什么是焊接</vt:lpstr>
      <vt:lpstr>焊接的分类</vt:lpstr>
      <vt:lpstr>焊接的应用领域</vt:lpstr>
      <vt:lpstr>未来焊接技术发展趋势</vt:lpstr>
      <vt:lpstr>未来焊接技术</vt:lpstr>
      <vt:lpstr>第2章 焊接常见问题及解决方法</vt:lpstr>
      <vt:lpstr>焊接质量问题</vt:lpstr>
      <vt:lpstr> </vt:lpstr>
      <vt:lpstr>焊接设备问题</vt:lpstr>
      <vt:lpstr>焊接工艺问题</vt:lpstr>
      <vt:lpstr>第3章 焊接技术培训方法</vt:lpstr>
      <vt:lpstr>焊接理论知识培训</vt:lpstr>
      <vt:lpstr>实践操作技能培训</vt:lpstr>
      <vt:lpstr>焊接安全培训</vt:lpstr>
      <vt:lpstr>焊接技术培训评估</vt:lpstr>
      <vt:lpstr> </vt:lpstr>
      <vt:lpstr>第4章 焊接技术发展趋势</vt:lpstr>
      <vt:lpstr>智能化焊接技术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2024-09-29T15:10:04.959</cp:lastPrinted>
  <dcterms:created xsi:type="dcterms:W3CDTF">2024-09-29T07:10:04Z</dcterms:created>
  <dcterms:modified xsi:type="dcterms:W3CDTF">2024-09-29T07:10:07Z</dcterms:modified>
</cp:coreProperties>
</file>