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4.png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C19AA-9C38-42AF-A6C2-30C8CEDC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0ED5-A59B-46D8-AEAE-DAE62B73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9F96C-2F68-4C9F-B97D-DAE2B1E5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12BC6-E9E4-4DE2-A48E-8D2C91CA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2248E-F256-4299-861B-35B861D8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B0DC1-A89A-4B71-B887-1FE76D9C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DB1D4-0CE4-4EAE-AF4C-0E41CDFF4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5EE48-28D8-48D6-8A72-6F87185A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A9549-1881-4757-B3DB-7D77A4E3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E6E47-91F5-46D4-AF8D-5BD99E71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9087-FE4C-415B-985E-5601138B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" y="0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2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-756733" y="-1706433"/>
            <a:ext cx="3970700" cy="397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;p2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-1186145" y="3843730"/>
            <a:ext cx="3413535" cy="3411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9474513" y="-1392935"/>
            <a:ext cx="4226299" cy="4226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3;p2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0381149" y="5105800"/>
            <a:ext cx="2413000" cy="2413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2"/>
          <p:cNvSpPr/>
          <p:nvPr/>
        </p:nvSpPr>
        <p:spPr>
          <a:xfrm>
            <a:off x="294400" y="305200"/>
            <a:ext cx="11603200" cy="6247600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490" b="0" i="0"/>
          </a:p>
        </p:txBody>
      </p:sp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1290400" y="1705733"/>
            <a:ext cx="9611200" cy="25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6800"/>
              <a:buNone/>
              <a:defRPr sz="9065" b="1"/>
            </a:lvl9pPr>
          </a:lstStyle>
          <a:p>
            <a:endParaRPr b="1"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2784400" y="4553867"/>
            <a:ext cx="6623200" cy="5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</a:xfrm>
      </p:grpSpPr>
      <p:pic>
        <p:nvPicPr>
          <p:cNvPr id="18" name="Google Shape;18;p3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" y="0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9;p3"/>
          <p:cNvPicPr preferRelativeResize="0"/>
          <p:nvPr/>
        </p:nvPicPr>
        <p:blipFill>
          <a:blip r:embed="rId2"/>
          <a:stretch>
            <a:fillRect/>
          </a:stretch>
        </p:blipFill>
        <p:spPr>
          <a:xfrm rot="18">
            <a:off x="8936311" y="-2658221"/>
            <a:ext cx="5302707" cy="5298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20;p3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-2613084" y="4521802"/>
            <a:ext cx="4653999" cy="465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3"/>
          <p:cNvPicPr preferRelativeResize="0"/>
          <p:nvPr/>
        </p:nvPicPr>
        <p:blipFill>
          <a:blip r:embed="rId4"/>
          <a:stretch>
            <a:fillRect/>
          </a:stretch>
        </p:blipFill>
        <p:spPr>
          <a:xfrm rot="-3931065">
            <a:off x="-992281" y="-3199482"/>
            <a:ext cx="4443863" cy="444386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22;p3"/>
          <p:cNvPicPr preferRelativeResize="0"/>
          <p:nvPr/>
        </p:nvPicPr>
        <p:blipFill>
          <a:blip r:embed="rId4"/>
          <a:stretch>
            <a:fillRect/>
          </a:stretch>
        </p:blipFill>
        <p:spPr>
          <a:xfrm rot="1805046">
            <a:off x="9995973" y="5442273"/>
            <a:ext cx="3260788" cy="3260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3"/>
          <p:cNvPicPr preferRelativeResize="0"/>
          <p:nvPr/>
        </p:nvPicPr>
        <p:blipFill>
          <a:blip r:embed="rId4"/>
          <a:stretch>
            <a:fillRect/>
          </a:stretch>
        </p:blipFill>
        <p:spPr>
          <a:xfrm rot="-3043920">
            <a:off x="-451085" y="1274150"/>
            <a:ext cx="1219375" cy="1219375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3"/>
          <p:cNvSpPr/>
          <p:nvPr/>
        </p:nvSpPr>
        <p:spPr>
          <a:xfrm>
            <a:off x="294400" y="305200"/>
            <a:ext cx="11603200" cy="6247600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490" b="0" i="0"/>
          </a:p>
        </p:txBody>
      </p:sp>
      <p:sp>
        <p:nvSpPr>
          <p:cNvPr id="25" name="Google Shape;25;p3"/>
          <p:cNvSpPr txBox="1">
            <a:spLocks noGrp="1"/>
          </p:cNvSpPr>
          <p:nvPr>
            <p:ph type="title"/>
          </p:nvPr>
        </p:nvSpPr>
        <p:spPr>
          <a:xfrm>
            <a:off x="2753600" y="2896361"/>
            <a:ext cx="6684800" cy="11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5000"/>
              <a:buNone/>
              <a:defRPr sz="6665"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title" idx="2" hasCustomPrompt="1"/>
          </p:nvPr>
        </p:nvSpPr>
        <p:spPr>
          <a:xfrm>
            <a:off x="4905400" y="1633499"/>
            <a:ext cx="2381200" cy="126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7000"/>
              <a:buNone/>
              <a:defRPr sz="9335"/>
            </a:lvl9pPr>
          </a:lstStyle>
          <a:p>
            <a:r>
              <a:t>xx%</a:t>
            </a:r>
          </a:p>
        </p:txBody>
      </p:sp>
      <p:sp>
        <p:nvSpPr>
          <p:cNvPr id="27" name="Google Shape;27;p3"/>
          <p:cNvSpPr txBox="1">
            <a:spLocks noGrp="1"/>
          </p:cNvSpPr>
          <p:nvPr>
            <p:ph type="subTitle" idx="1"/>
          </p:nvPr>
        </p:nvSpPr>
        <p:spPr>
          <a:xfrm>
            <a:off x="3143200" y="4228092"/>
            <a:ext cx="5905600" cy="35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600"/>
              <a:buNone/>
              <a:defRPr sz="2135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One column text">
  <p:cSld name="ONE_COLUMN_TEXT">
    <p:spTree>
      <p:nvGrpSpPr>
        <p:cNvPr id="1" name="Shape 57"/>
        <p:cNvGrpSpPr/>
        <p:nvPr/>
      </p:nvGrpSpPr>
      <p:grpSpPr>
        <a:xfrm>
          <a:off x="0" y="0"/>
          <a:ext cx="0" cy="0"/>
        </a:xfrm>
      </p:grpSpPr>
      <p:pic>
        <p:nvPicPr>
          <p:cNvPr id="58" name="Google Shape;58;p7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" y="0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7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5760634" y="5635834"/>
            <a:ext cx="4653999" cy="2489269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7"/>
          <p:cNvPicPr preferRelativeResize="0"/>
          <p:nvPr/>
        </p:nvPicPr>
        <p:blipFill>
          <a:blip r:embed="rId3"/>
          <a:stretch>
            <a:fillRect/>
          </a:stretch>
        </p:blipFill>
        <p:spPr>
          <a:xfrm rot="-3931055">
            <a:off x="8886969" y="-1099762"/>
            <a:ext cx="3160968" cy="3160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7"/>
          <p:cNvPicPr preferRelativeResize="0"/>
          <p:nvPr/>
        </p:nvPicPr>
        <p:blipFill>
          <a:blip r:embed="rId3"/>
          <a:stretch>
            <a:fillRect/>
          </a:stretch>
        </p:blipFill>
        <p:spPr>
          <a:xfrm rot="1805059">
            <a:off x="10280708" y="2862535"/>
            <a:ext cx="2613915" cy="2613928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7"/>
          <p:cNvSpPr/>
          <p:nvPr/>
        </p:nvSpPr>
        <p:spPr>
          <a:xfrm>
            <a:off x="294400" y="305200"/>
            <a:ext cx="11603200" cy="6247600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490" b="0" i="0"/>
          </a:p>
        </p:txBody>
      </p:sp>
      <p:sp>
        <p:nvSpPr>
          <p:cNvPr id="63" name="Google Shape;63;p7"/>
          <p:cNvSpPr txBox="1">
            <a:spLocks noGrp="1"/>
          </p:cNvSpPr>
          <p:nvPr>
            <p:ph type="title"/>
          </p:nvPr>
        </p:nvSpPr>
        <p:spPr>
          <a:xfrm>
            <a:off x="942933" y="593367"/>
            <a:ext cx="10302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body" idx="1"/>
          </p:nvPr>
        </p:nvSpPr>
        <p:spPr>
          <a:xfrm>
            <a:off x="960000" y="2155221"/>
            <a:ext cx="5906800" cy="37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600" lvl="0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●"/>
              <a:defRPr sz="1865"/>
            </a:lvl1pPr>
            <a:lvl2pPr marL="1219200" lvl="1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○"/>
              <a:defRPr/>
            </a:lvl2pPr>
            <a:lvl3pPr marL="1828800" lvl="2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■"/>
              <a:defRPr/>
            </a:lvl3pPr>
            <a:lvl4pPr marL="2438400" lvl="3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●"/>
              <a:defRPr/>
            </a:lvl4pPr>
            <a:lvl5pPr marL="3048000" lvl="4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○"/>
              <a:defRPr/>
            </a:lvl5pPr>
            <a:lvl6pPr marL="3657600" lvl="5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■"/>
              <a:defRPr/>
            </a:lvl6pPr>
            <a:lvl7pPr marL="4267200" lvl="6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●"/>
              <a:defRPr/>
            </a:lvl7pPr>
            <a:lvl8pPr marL="4876800" lvl="7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○"/>
              <a:defRPr/>
            </a:lvl8pPr>
            <a:lvl9pPr marL="5486400" lvl="8" indent="-423545" rtl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">
  <p:cSld name="CUSTOM_28">
    <p:spTree>
      <p:nvGrpSpPr>
        <p:cNvPr id="1" name="Shape 400"/>
        <p:cNvGrpSpPr/>
        <p:nvPr/>
      </p:nvGrpSpPr>
      <p:grpSpPr>
        <a:xfrm>
          <a:off x="0" y="0"/>
          <a:ext cx="0" cy="0"/>
        </a:xfrm>
      </p:grpSpPr>
      <p:pic>
        <p:nvPicPr>
          <p:cNvPr id="401" name="Google Shape;401;p40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" y="0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2" name="Google Shape;402;p40"/>
          <p:cNvPicPr preferRelativeResize="0"/>
          <p:nvPr/>
        </p:nvPicPr>
        <p:blipFill>
          <a:blip r:embed="rId2"/>
          <a:stretch>
            <a:fillRect/>
          </a:stretch>
        </p:blipFill>
        <p:spPr>
          <a:xfrm flipH="1">
            <a:off x="9730113" y="-1706433"/>
            <a:ext cx="3970700" cy="3970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3" name="Google Shape;403;p40"/>
          <p:cNvPicPr preferRelativeResize="0"/>
          <p:nvPr/>
        </p:nvPicPr>
        <p:blipFill>
          <a:blip r:embed="rId3"/>
          <a:stretch>
            <a:fillRect/>
          </a:stretch>
        </p:blipFill>
        <p:spPr>
          <a:xfrm rot="10800000" flipH="1">
            <a:off x="-1186145" y="-1392935"/>
            <a:ext cx="3413535" cy="3411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40"/>
          <p:cNvPicPr preferRelativeResize="0"/>
          <p:nvPr/>
        </p:nvPicPr>
        <p:blipFill>
          <a:blip r:embed="rId4"/>
          <a:stretch>
            <a:fillRect/>
          </a:stretch>
        </p:blipFill>
        <p:spPr>
          <a:xfrm rot="10800000">
            <a:off x="-1186134" y="4367722"/>
            <a:ext cx="4226299" cy="4226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5" name="Google Shape;405;p40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0381149" y="5105800"/>
            <a:ext cx="2413000" cy="2413000"/>
          </a:xfrm>
          <a:prstGeom prst="rect">
            <a:avLst/>
          </a:prstGeom>
          <a:noFill/>
          <a:ln>
            <a:noFill/>
          </a:ln>
        </p:spPr>
      </p:pic>
      <p:sp>
        <p:nvSpPr>
          <p:cNvPr id="406" name="Google Shape;406;p40"/>
          <p:cNvSpPr/>
          <p:nvPr/>
        </p:nvSpPr>
        <p:spPr>
          <a:xfrm>
            <a:off x="294400" y="305200"/>
            <a:ext cx="11603200" cy="6247600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490" b="0" i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1">
  <p:cSld name="CUSTOM_29">
    <p:spTree>
      <p:nvGrpSpPr>
        <p:cNvPr id="1" name="Shape 407"/>
        <p:cNvGrpSpPr/>
        <p:nvPr/>
      </p:nvGrpSpPr>
      <p:grpSpPr>
        <a:xfrm>
          <a:off x="0" y="0"/>
          <a:ext cx="0" cy="0"/>
        </a:xfrm>
      </p:grpSpPr>
      <p:pic>
        <p:nvPicPr>
          <p:cNvPr id="408" name="Google Shape;408;p41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" y="0"/>
            <a:ext cx="1219200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" name="Google Shape;409;p41"/>
          <p:cNvPicPr preferRelativeResize="0"/>
          <p:nvPr/>
        </p:nvPicPr>
        <p:blipFill>
          <a:blip r:embed="rId2"/>
          <a:stretch>
            <a:fillRect/>
          </a:stretch>
        </p:blipFill>
        <p:spPr>
          <a:xfrm rot="-8311384">
            <a:off x="-3445106" y="532517"/>
            <a:ext cx="7079147" cy="7073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" name="Google Shape;410;p41"/>
          <p:cNvPicPr preferRelativeResize="0"/>
          <p:nvPr/>
        </p:nvPicPr>
        <p:blipFill>
          <a:blip r:embed="rId3"/>
          <a:stretch>
            <a:fillRect/>
          </a:stretch>
        </p:blipFill>
        <p:spPr>
          <a:xfrm rot="3931075" flipH="1">
            <a:off x="9300153" y="3764948"/>
            <a:ext cx="3482491" cy="3482472"/>
          </a:xfrm>
          <a:prstGeom prst="rect">
            <a:avLst/>
          </a:prstGeom>
          <a:noFill/>
          <a:ln>
            <a:noFill/>
          </a:ln>
        </p:spPr>
      </p:pic>
      <p:pic>
        <p:nvPicPr>
          <p:cNvPr id="411" name="Google Shape;411;p41"/>
          <p:cNvPicPr preferRelativeResize="0"/>
          <p:nvPr/>
        </p:nvPicPr>
        <p:blipFill>
          <a:blip r:embed="rId3"/>
          <a:stretch>
            <a:fillRect/>
          </a:stretch>
        </p:blipFill>
        <p:spPr>
          <a:xfrm rot="-1805046" flipH="1">
            <a:off x="8527164" y="4853853"/>
            <a:ext cx="1275659" cy="1275659"/>
          </a:xfrm>
          <a:prstGeom prst="rect">
            <a:avLst/>
          </a:prstGeom>
          <a:noFill/>
          <a:ln>
            <a:noFill/>
          </a:ln>
        </p:spPr>
      </p:pic>
      <p:pic>
        <p:nvPicPr>
          <p:cNvPr id="412" name="Google Shape;412;p41"/>
          <p:cNvPicPr preferRelativeResize="0"/>
          <p:nvPr/>
        </p:nvPicPr>
        <p:blipFill>
          <a:blip r:embed="rId4"/>
          <a:stretch>
            <a:fillRect/>
          </a:stretch>
        </p:blipFill>
        <p:spPr>
          <a:xfrm rot="-9663591">
            <a:off x="4537755" y="-2494463"/>
            <a:ext cx="6489365" cy="4770349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41"/>
          <p:cNvSpPr/>
          <p:nvPr/>
        </p:nvSpPr>
        <p:spPr>
          <a:xfrm>
            <a:off x="294400" y="305200"/>
            <a:ext cx="11603200" cy="6247600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algn="l" defTabSz="914400" rtl="0" eaLnBrk="0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65" b="0" i="0" u="none" strike="noStrike" kern="1200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490" b="0" i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42933" y="593367"/>
            <a:ext cx="103024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2pPr>
            <a:lvl3pPr lvl="2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3pPr>
            <a:lvl4pPr lvl="3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4pPr>
            <a:lvl5pPr lvl="4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5pPr>
            <a:lvl6pPr lvl="5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6pPr>
            <a:lvl7pPr lvl="6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7pPr>
            <a:lvl8pPr lvl="7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8pPr>
            <a:lvl9pPr lvl="8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Philosopher"/>
              <a:buNone/>
              <a:defRPr sz="2800" b="1">
                <a:solidFill>
                  <a:schemeClr val="accent1"/>
                </a:solidFill>
                <a:latin typeface="Philosopher"/>
                <a:ea typeface="Philosopher"/>
                <a:cs typeface="Philosopher"/>
                <a:sym typeface="Philosopher"/>
              </a:defRPr>
            </a:lvl9pPr>
          </a:lstStyle>
          <a:p>
            <a:endParaRPr b="1"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42933" y="1536633"/>
            <a:ext cx="103024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800"/>
              <a:buFont typeface="Nanum Gothic"/>
              <a:buChar char="●"/>
              <a:defRPr sz="1800"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1pPr>
            <a:lvl2pPr marL="914400" lvl="1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○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2pPr>
            <a:lvl3pPr marL="1371600" lvl="2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■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3pPr>
            <a:lvl4pPr marL="1828800" lvl="3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●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4pPr>
            <a:lvl5pPr marL="2286000" lvl="4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○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5pPr>
            <a:lvl6pPr marL="2743200" lvl="5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■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6pPr>
            <a:lvl7pPr marL="3200400" lvl="6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●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7pPr>
            <a:lvl8pPr marL="3657600" lvl="7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○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8pPr>
            <a:lvl9pPr marL="4114800" lvl="8" indent="-31750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1400"/>
              <a:buFont typeface="Nanum Gothic"/>
              <a:buChar char="■"/>
              <a:defRPr>
                <a:solidFill>
                  <a:schemeClr val="accent1"/>
                </a:solidFill>
                <a:latin typeface="Nanum Gothic"/>
                <a:ea typeface="Nanum Gothic"/>
                <a:cs typeface="Nanum Gothic"/>
                <a:sym typeface="Nanum Goth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86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Relationship Id="rId5" Type="http://schemas.openxmlformats.org/officeDocument/2006/relationships/tags" Target="../tags/tag1.xml" /><Relationship Id="rId6" Type="http://schemas.openxmlformats.org/officeDocument/2006/relationships/tags" Target="../tags/tag2.xml" /><Relationship Id="rId7" Type="http://schemas.openxmlformats.org/officeDocument/2006/relationships/tags" Target="../tags/tag3.xml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Relationship Id="rId5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6113516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23"/>
        <p:cNvGrpSpPr/>
        <p:nvPr/>
      </p:nvGrpSpPr>
      <p:grpSpPr>
        <a:xfrm>
          <a:off x="0" y="0"/>
          <a:ext cx="0" cy="0"/>
        </a:xfrm>
      </p:grpSpPr>
      <p:sp>
        <p:nvSpPr>
          <p:cNvPr id="424" name="Google Shape;424;p45"/>
          <p:cNvSpPr txBox="1">
            <a:spLocks noGrp="1"/>
          </p:cNvSpPr>
          <p:nvPr>
            <p:ph type="ctrTitle"/>
          </p:nvPr>
        </p:nvSpPr>
        <p:spPr>
          <a:xfrm>
            <a:off x="1290320" y="2229485"/>
            <a:ext cx="9523730" cy="2072005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/>
          <a:p>
            <a:r>
              <a:rPr lang="zh-CN" altLang="en-US" sz="9000">
                <a:latin typeface="宋体"/>
                <a:sym typeface="宋体"/>
              </a:rPr>
              <a:t>我心目中的大学</a:t>
            </a:r>
          </a:p>
        </p:txBody>
      </p:sp>
      <p:cxnSp>
        <p:nvCxnSpPr>
          <p:cNvPr id="426" name="Google Shape;426;p45"/>
          <p:cNvCxnSpPr/>
          <p:nvPr/>
        </p:nvCxnSpPr>
        <p:spPr>
          <a:xfrm>
            <a:off x="1485800" y="4393467"/>
            <a:ext cx="92204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  <a:ln>
            <a:noFill/>
          </a:ln>
        </p:spPr>
      </p:pic>
      <p:sp>
        <p:nvSpPr>
          <p:cNvPr id="31" name="Google Shape;478;p51"/>
          <p:cNvSpPr txBox="1">
            <a:spLocks noGrp="1"/>
          </p:cNvSpPr>
          <p:nvPr/>
        </p:nvSpPr>
        <p:spPr>
          <a:xfrm>
            <a:off x="839428" y="405407"/>
            <a:ext cx="10302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宋体"/>
                <a:sym typeface="宋体"/>
              </a:rPr>
              <a:t>-</a:t>
            </a:r>
          </a:p>
        </p:txBody>
      </p:sp>
      <p:pic>
        <p:nvPicPr>
          <p:cNvPr id="32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906684" y="6021279"/>
            <a:ext cx="4653999" cy="2489269"/>
          </a:xfrm>
          <a:prstGeom prst="rect">
            <a:avLst/>
          </a:prstGeom>
          <a:ln>
            <a:noFill/>
          </a:ln>
        </p:spPr>
      </p:pic>
      <p:pic>
        <p:nvPicPr>
          <p:cNvPr id="33" name="New picture"/>
          <p:cNvPicPr/>
          <p:nvPr/>
        </p:nvPicPr>
        <p:blipFill>
          <a:blip r:embed="rId4"/>
          <a:stretch>
            <a:fillRect/>
          </a:stretch>
        </p:blipFill>
        <p:spPr>
          <a:xfrm rot="-3931055">
            <a:off x="10424939" y="-1746827"/>
            <a:ext cx="3160968" cy="3160985"/>
          </a:xfrm>
          <a:prstGeom prst="rect">
            <a:avLst/>
          </a:prstGeom>
          <a:ln>
            <a:noFill/>
          </a:ln>
        </p:spPr>
      </p:pic>
      <p:pic>
        <p:nvPicPr>
          <p:cNvPr id="34" name="New picture"/>
          <p:cNvPicPr/>
          <p:nvPr/>
        </p:nvPicPr>
        <p:blipFill>
          <a:blip r:embed="rId4"/>
          <a:stretch>
            <a:fillRect/>
          </a:stretch>
        </p:blipFill>
        <p:spPr>
          <a:xfrm rot="1805059">
            <a:off x="11039533" y="2735535"/>
            <a:ext cx="2613915" cy="2613928"/>
          </a:xfrm>
          <a:prstGeom prst="rect">
            <a:avLst/>
          </a:prstGeom>
          <a:ln>
            <a:noFill/>
          </a:ln>
        </p:spPr>
      </p:pic>
      <p:sp>
        <p:nvSpPr>
          <p:cNvPr id="7" name="椭圆 6"/>
          <p:cNvSpPr/>
          <p:nvPr/>
        </p:nvSpPr>
        <p:spPr>
          <a:xfrm>
            <a:off x="1703612" y="2060848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1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344785" y="2102852"/>
            <a:ext cx="373888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学术繁荣</a:t>
            </a:r>
          </a:p>
        </p:txBody>
      </p:sp>
      <p:sp>
        <p:nvSpPr>
          <p:cNvPr id="12" name="椭圆 11"/>
          <p:cNvSpPr/>
          <p:nvPr/>
        </p:nvSpPr>
        <p:spPr>
          <a:xfrm>
            <a:off x="6087301" y="2060848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2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744526" y="2101488"/>
            <a:ext cx="3829685" cy="42926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社会担当</a:t>
            </a:r>
          </a:p>
        </p:txBody>
      </p:sp>
      <p:sp>
        <p:nvSpPr>
          <p:cNvPr id="17" name="椭圆 16"/>
          <p:cNvSpPr/>
          <p:nvPr/>
        </p:nvSpPr>
        <p:spPr>
          <a:xfrm>
            <a:off x="1703612" y="3023384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3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44785" y="3039353"/>
            <a:ext cx="373888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人文关怀</a:t>
            </a:r>
          </a:p>
        </p:txBody>
      </p:sp>
      <p:sp>
        <p:nvSpPr>
          <p:cNvPr id="22" name="椭圆 21"/>
          <p:cNvSpPr/>
          <p:nvPr/>
        </p:nvSpPr>
        <p:spPr>
          <a:xfrm>
            <a:off x="6087301" y="3020264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4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744526" y="3039314"/>
            <a:ext cx="388366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充满活力</a:t>
            </a:r>
          </a:p>
        </p:txBody>
      </p:sp>
      <p:sp>
        <p:nvSpPr>
          <p:cNvPr id="27" name="椭圆 26"/>
          <p:cNvSpPr/>
          <p:nvPr/>
        </p:nvSpPr>
        <p:spPr>
          <a:xfrm>
            <a:off x="1703612" y="3985920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5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2344785" y="4046974"/>
            <a:ext cx="373888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创新与创业精神</a:t>
            </a:r>
          </a:p>
        </p:txBody>
      </p:sp>
      <p:sp>
        <p:nvSpPr>
          <p:cNvPr id="3" name="椭圆 2"/>
          <p:cNvSpPr/>
          <p:nvPr/>
        </p:nvSpPr>
        <p:spPr>
          <a:xfrm>
            <a:off x="6100993" y="3979680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6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758218" y="3998730"/>
            <a:ext cx="388366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多元化与包容性</a:t>
            </a:r>
          </a:p>
        </p:txBody>
      </p:sp>
      <p:sp>
        <p:nvSpPr>
          <p:cNvPr id="2" name="椭圆 1"/>
          <p:cNvSpPr/>
          <p:nvPr/>
        </p:nvSpPr>
        <p:spPr>
          <a:xfrm>
            <a:off x="1718927" y="4949558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7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360100" y="5010612"/>
            <a:ext cx="373888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全球视野与跨文化交流</a:t>
            </a:r>
          </a:p>
        </p:txBody>
      </p:sp>
      <p:sp>
        <p:nvSpPr>
          <p:cNvPr id="6" name="椭圆 5"/>
          <p:cNvSpPr/>
          <p:nvPr/>
        </p:nvSpPr>
        <p:spPr>
          <a:xfrm>
            <a:off x="6116308" y="4943318"/>
            <a:ext cx="511598" cy="511598"/>
          </a:xfrm>
          <a:prstGeom prst="ellipse">
            <a:avLst/>
          </a:prstGeom>
          <a:solidFill>
            <a:srgbClr val="33333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400" b="0" i="0">
                <a:solidFill>
                  <a:schemeClr val="bg1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8</a:t>
            </a:r>
            <a:endParaRPr lang="zh-CN" altLang="en-US" sz="2400" b="0" i="0">
              <a:solidFill>
                <a:schemeClr val="bg1"/>
              </a:solidFill>
              <a:latin typeface="宋体"/>
              <a:ea typeface="字魂35号-经典雅黑" panose="02000000000000000000" pitchFamily="2" charset="-122"/>
              <a:sym typeface="宋体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773533" y="4962368"/>
            <a:ext cx="3883661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rgbClr val="514349"/>
                </a:solidFill>
                <a:latin typeface="字魂100号-方方先锋体" panose="00000500000000000000" pitchFamily="2" charset="-122"/>
                <a:ea typeface="字魂100号-方方先锋体" panose="000005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宋体"/>
                <a:ea typeface="字魂35号-经典雅黑" panose="02000000000000000000" pitchFamily="2" charset="-122"/>
                <a:sym typeface="宋体"/>
              </a:rPr>
              <a:t>环保与可持续发展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  <a:ln>
            <a:noFill/>
          </a:ln>
        </p:spPr>
      </p:pic>
      <p:sp>
        <p:nvSpPr>
          <p:cNvPr id="21" name="Google Shape;478;p51"/>
          <p:cNvSpPr txBox="1">
            <a:spLocks noGrp="1"/>
          </p:cNvSpPr>
          <p:nvPr/>
        </p:nvSpPr>
        <p:spPr>
          <a:xfrm>
            <a:off x="839428" y="405407"/>
            <a:ext cx="10302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宋体"/>
                <a:sym typeface="宋体"/>
              </a:rPr>
              <a:t>我心目中的大学</a:t>
            </a:r>
          </a:p>
        </p:txBody>
      </p:sp>
      <p:pic>
        <p:nvPicPr>
          <p:cNvPr id="22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906684" y="6021279"/>
            <a:ext cx="4653999" cy="2489269"/>
          </a:xfrm>
          <a:prstGeom prst="rect">
            <a:avLst/>
          </a:prstGeom>
          <a:ln>
            <a:noFill/>
          </a:ln>
        </p:spPr>
      </p:pic>
      <p:pic>
        <p:nvPicPr>
          <p:cNvPr id="23" name="New picture"/>
          <p:cNvPicPr/>
          <p:nvPr/>
        </p:nvPicPr>
        <p:blipFill>
          <a:blip r:embed="rId4"/>
          <a:stretch>
            <a:fillRect/>
          </a:stretch>
        </p:blipFill>
        <p:spPr>
          <a:xfrm rot="-3931055">
            <a:off x="10424939" y="-1746827"/>
            <a:ext cx="3160968" cy="3160985"/>
          </a:xfrm>
          <a:prstGeom prst="rect">
            <a:avLst/>
          </a:prstGeom>
          <a:ln>
            <a:noFill/>
          </a:ln>
        </p:spPr>
      </p:pic>
      <p:pic>
        <p:nvPicPr>
          <p:cNvPr id="24" name="New picture"/>
          <p:cNvPicPr/>
          <p:nvPr/>
        </p:nvPicPr>
        <p:blipFill>
          <a:blip r:embed="rId4"/>
          <a:stretch>
            <a:fillRect/>
          </a:stretch>
        </p:blipFill>
        <p:spPr>
          <a:xfrm rot="1805059">
            <a:off x="11039533" y="2735535"/>
            <a:ext cx="2613915" cy="2613928"/>
          </a:xfrm>
          <a:prstGeom prst="rect">
            <a:avLst/>
          </a:prstGeom>
          <a:ln>
            <a:noFill/>
          </a:ln>
        </p:spPr>
      </p:pic>
      <p:sp>
        <p:nvSpPr>
          <p:cNvPr id="10" name="上箭头 9"/>
          <p:cNvSpPr/>
          <p:nvPr/>
        </p:nvSpPr>
        <p:spPr>
          <a:xfrm rot="3904474">
            <a:off x="4528699" y="1705261"/>
            <a:ext cx="925485" cy="1924692"/>
          </a:xfrm>
          <a:prstGeom prst="upArrow">
            <a:avLst/>
          </a:prstGeom>
          <a:solidFill>
            <a:srgbClr val="33333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上箭头 14"/>
          <p:cNvSpPr/>
          <p:nvPr/>
        </p:nvSpPr>
        <p:spPr>
          <a:xfrm rot="3904474" flipH="1" flipV="1">
            <a:off x="6732395" y="3616967"/>
            <a:ext cx="925485" cy="1924690"/>
          </a:xfrm>
          <a:prstGeom prst="upArrow">
            <a:avLst/>
          </a:prstGeom>
          <a:solidFill>
            <a:srgbClr val="33333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同心圆 3"/>
          <p:cNvSpPr/>
          <p:nvPr/>
        </p:nvSpPr>
        <p:spPr>
          <a:xfrm>
            <a:off x="2639214" y="2689302"/>
            <a:ext cx="1868325" cy="1868317"/>
          </a:xfrm>
          <a:prstGeom prst="donut">
            <a:avLst>
              <a:gd name="adj" fmla="val 15633"/>
            </a:avLst>
          </a:prstGeom>
          <a:solidFill>
            <a:srgbClr val="333333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同心圆 4"/>
          <p:cNvSpPr/>
          <p:nvPr/>
        </p:nvSpPr>
        <p:spPr>
          <a:xfrm>
            <a:off x="7684466" y="2689302"/>
            <a:ext cx="1868325" cy="1868317"/>
          </a:xfrm>
          <a:prstGeom prst="donut">
            <a:avLst>
              <a:gd name="adj" fmla="val 15113"/>
            </a:avLst>
          </a:prstGeom>
          <a:solidFill>
            <a:srgbClr val="333333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圆角矩形 5"/>
          <p:cNvSpPr/>
          <p:nvPr/>
        </p:nvSpPr>
        <p:spPr>
          <a:xfrm>
            <a:off x="3287688" y="3279571"/>
            <a:ext cx="5616624" cy="687776"/>
          </a:xfrm>
          <a:prstGeom prst="roundRect">
            <a:avLst>
              <a:gd name="adj" fmla="val 50000"/>
            </a:avLst>
          </a:prstGeom>
          <a:solidFill>
            <a:srgbClr val="33333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650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zh-CN" sz="3600" b="1" i="0">
                <a:solidFill>
                  <a:schemeClr val="bg1"/>
                </a:solidFill>
                <a:latin typeface="宋体"/>
                <a:sym typeface="宋体"/>
              </a:rPr>
              <a:t>x</a:t>
            </a:r>
            <a:endParaRPr lang="zh-CN" altLang="en-US" sz="3600" b="1" i="0">
              <a:solidFill>
                <a:schemeClr val="bg1"/>
              </a:solidFill>
              <a:latin typeface="宋体"/>
              <a:sym typeface="宋体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024562" y="1613714"/>
            <a:ext cx="5640387" cy="779829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en-US">
                <a:latin typeface="宋体"/>
                <a:sym typeface="宋体"/>
              </a:rPr>
              <a:t>我心目中的大学是一个充满活力、学术繁荣、社会担当和人文关怀的地方</a:t>
            </a:r>
          </a:p>
        </p:txBody>
      </p:sp>
      <p:sp>
        <p:nvSpPr>
          <p:cNvPr id="19" name="矩形 18"/>
          <p:cNvSpPr/>
          <p:nvPr/>
        </p:nvSpPr>
        <p:spPr>
          <a:xfrm>
            <a:off x="527050" y="4472028"/>
            <a:ext cx="5640388" cy="808426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en-US">
                <a:latin typeface="宋体"/>
                <a:sym typeface="宋体"/>
              </a:rPr>
              <a:t>它代表着自由、探索和创新，同时也是一个提供学生成长和发掘自我潜力的场所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62"/>
        <p:cNvGrpSpPr/>
        <p:nvPr/>
      </p:nvGrpSpPr>
      <p:grpSpPr>
        <a:xfrm>
          <a:off x="0" y="0"/>
          <a:ext cx="0" cy="0"/>
        </a:xfrm>
      </p:grpSpPr>
      <p:sp>
        <p:nvSpPr>
          <p:cNvPr id="463" name="Google Shape;463;p49"/>
          <p:cNvSpPr txBox="1">
            <a:spLocks noGrp="1"/>
          </p:cNvSpPr>
          <p:nvPr>
            <p:ph type="title"/>
          </p:nvPr>
        </p:nvSpPr>
        <p:spPr>
          <a:xfrm>
            <a:off x="1045210" y="2896235"/>
            <a:ext cx="10124440" cy="112268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学术繁荣</a:t>
            </a:r>
          </a:p>
        </p:txBody>
      </p:sp>
      <p:sp>
        <p:nvSpPr>
          <p:cNvPr id="464" name="Google Shape;464;p49"/>
          <p:cNvSpPr txBox="1">
            <a:spLocks noGrp="1"/>
          </p:cNvSpPr>
          <p:nvPr>
            <p:ph type="title" idx="2"/>
          </p:nvPr>
        </p:nvSpPr>
        <p:spPr>
          <a:xfrm>
            <a:off x="4905400" y="1633499"/>
            <a:ext cx="2381200" cy="1262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zh-CN" altLang="en-GB">
                <a:latin typeface="宋体"/>
                <a:sym typeface="宋体"/>
              </a:rPr>
              <a:t>1</a:t>
            </a:r>
          </a:p>
        </p:txBody>
      </p:sp>
      <p:cxnSp>
        <p:nvCxnSpPr>
          <p:cNvPr id="466" name="Google Shape;466;p49"/>
          <p:cNvCxnSpPr/>
          <p:nvPr/>
        </p:nvCxnSpPr>
        <p:spPr>
          <a:xfrm>
            <a:off x="3047000" y="4151200"/>
            <a:ext cx="60980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  <a:ln>
            <a:noFill/>
          </a:ln>
        </p:spPr>
      </p:pic>
      <p:sp>
        <p:nvSpPr>
          <p:cNvPr id="97" name="Google Shape;478;p51"/>
          <p:cNvSpPr txBox="1">
            <a:spLocks noGrp="1"/>
          </p:cNvSpPr>
          <p:nvPr/>
        </p:nvSpPr>
        <p:spPr>
          <a:xfrm>
            <a:off x="839428" y="405407"/>
            <a:ext cx="10302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宋体"/>
                <a:sym typeface="宋体"/>
              </a:rPr>
              <a:t>学术繁荣</a:t>
            </a:r>
          </a:p>
        </p:txBody>
      </p:sp>
      <p:pic>
        <p:nvPicPr>
          <p:cNvPr id="9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906684" y="6021279"/>
            <a:ext cx="4653999" cy="2489269"/>
          </a:xfrm>
          <a:prstGeom prst="rect">
            <a:avLst/>
          </a:prstGeom>
          <a:ln>
            <a:noFill/>
          </a:ln>
        </p:spPr>
      </p:pic>
      <p:pic>
        <p:nvPicPr>
          <p:cNvPr id="99" name="New picture"/>
          <p:cNvPicPr/>
          <p:nvPr/>
        </p:nvPicPr>
        <p:blipFill>
          <a:blip r:embed="rId4"/>
          <a:stretch>
            <a:fillRect/>
          </a:stretch>
        </p:blipFill>
        <p:spPr>
          <a:xfrm rot="-3931055">
            <a:off x="10424939" y="-1746827"/>
            <a:ext cx="3160968" cy="3160985"/>
          </a:xfrm>
          <a:prstGeom prst="rect">
            <a:avLst/>
          </a:prstGeom>
          <a:ln>
            <a:noFill/>
          </a:ln>
        </p:spPr>
      </p:pic>
      <p:pic>
        <p:nvPicPr>
          <p:cNvPr id="100" name="New picture"/>
          <p:cNvPicPr/>
          <p:nvPr/>
        </p:nvPicPr>
        <p:blipFill>
          <a:blip r:embed="rId4"/>
          <a:stretch>
            <a:fillRect/>
          </a:stretch>
        </p:blipFill>
        <p:spPr>
          <a:xfrm rot="1805059">
            <a:off x="11039533" y="2735535"/>
            <a:ext cx="2613915" cy="2613928"/>
          </a:xfrm>
          <a:prstGeom prst="rect">
            <a:avLst/>
          </a:prstGeom>
          <a:ln>
            <a:noFill/>
          </a:ln>
        </p:spPr>
      </p:pic>
      <p:sp>
        <p:nvSpPr>
          <p:cNvPr id="40" name="矩形 39"/>
          <p:cNvSpPr/>
          <p:nvPr/>
        </p:nvSpPr>
        <p:spPr>
          <a:xfrm>
            <a:off x="6433152" y="4032632"/>
            <a:ext cx="4140486" cy="164085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矩形 40"/>
          <p:cNvSpPr/>
          <p:nvPr/>
        </p:nvSpPr>
        <p:spPr>
          <a:xfrm>
            <a:off x="1654139" y="4032632"/>
            <a:ext cx="4140486" cy="164085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矩形 42"/>
          <p:cNvSpPr/>
          <p:nvPr/>
        </p:nvSpPr>
        <p:spPr>
          <a:xfrm>
            <a:off x="6433152" y="1827642"/>
            <a:ext cx="4140486" cy="164085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矩形 43"/>
          <p:cNvSpPr/>
          <p:nvPr/>
        </p:nvSpPr>
        <p:spPr>
          <a:xfrm>
            <a:off x="1654139" y="1827642"/>
            <a:ext cx="4140486" cy="164085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椭圆 45"/>
          <p:cNvSpPr/>
          <p:nvPr/>
        </p:nvSpPr>
        <p:spPr>
          <a:xfrm>
            <a:off x="4941741" y="2506540"/>
            <a:ext cx="2397788" cy="2397788"/>
          </a:xfrm>
          <a:prstGeom prst="ellipse">
            <a:avLst/>
          </a:prstGeom>
          <a:solidFill>
            <a:srgbClr val="333333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文本框 48"/>
          <p:cNvSpPr txBox="1"/>
          <p:nvPr/>
        </p:nvSpPr>
        <p:spPr>
          <a:xfrm>
            <a:off x="2447595" y="1971040"/>
            <a:ext cx="2619991" cy="13653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1600">
                <a:solidFill>
                  <a:srgbClr val="686769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我心目中的大学是一个学术繁荣的地方</a:t>
            </a:r>
          </a:p>
        </p:txBody>
      </p:sp>
      <p:sp>
        <p:nvSpPr>
          <p:cNvPr id="63" name="TextBox 6"/>
          <p:cNvSpPr txBox="1"/>
          <p:nvPr/>
        </p:nvSpPr>
        <p:spPr>
          <a:xfrm>
            <a:off x="5066727" y="2968530"/>
            <a:ext cx="859446" cy="607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zh-CN" sz="2667">
                <a:solidFill>
                  <a:schemeClr val="bg1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1</a:t>
            </a:r>
          </a:p>
        </p:txBody>
      </p:sp>
      <p:sp>
        <p:nvSpPr>
          <p:cNvPr id="64" name="TextBox 6"/>
          <p:cNvSpPr txBox="1"/>
          <p:nvPr/>
        </p:nvSpPr>
        <p:spPr>
          <a:xfrm>
            <a:off x="6301604" y="2968530"/>
            <a:ext cx="717186" cy="607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667">
                <a:solidFill>
                  <a:schemeClr val="bg1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2</a:t>
            </a:r>
          </a:p>
        </p:txBody>
      </p:sp>
      <p:sp>
        <p:nvSpPr>
          <p:cNvPr id="65" name="TextBox 6"/>
          <p:cNvSpPr txBox="1"/>
          <p:nvPr/>
        </p:nvSpPr>
        <p:spPr>
          <a:xfrm>
            <a:off x="5085076" y="3795039"/>
            <a:ext cx="823634" cy="607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zh-CN" sz="2667">
                <a:solidFill>
                  <a:schemeClr val="bg1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3</a:t>
            </a:r>
          </a:p>
        </p:txBody>
      </p:sp>
      <p:sp>
        <p:nvSpPr>
          <p:cNvPr id="87" name="TextBox 6"/>
          <p:cNvSpPr txBox="1"/>
          <p:nvPr/>
        </p:nvSpPr>
        <p:spPr>
          <a:xfrm>
            <a:off x="6301604" y="3795039"/>
            <a:ext cx="812003" cy="607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667">
                <a:solidFill>
                  <a:schemeClr val="bg1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4</a:t>
            </a:r>
          </a:p>
        </p:txBody>
      </p:sp>
      <p:sp>
        <p:nvSpPr>
          <p:cNvPr id="88" name="Freeform 5"/>
          <p:cNvSpPr>
            <a:spLocks noEditPoints="1"/>
          </p:cNvSpPr>
          <p:nvPr/>
        </p:nvSpPr>
        <p:spPr>
          <a:xfrm>
            <a:off x="1908204" y="4705441"/>
            <a:ext cx="332118" cy="332741"/>
          </a:xfrm>
          <a:custGeom>
            <a:gdLst>
              <a:gd name="T0" fmla="*/ 136 w 226"/>
              <a:gd name="T1" fmla="*/ 0 h 226"/>
              <a:gd name="T2" fmla="*/ 226 w 226"/>
              <a:gd name="T3" fmla="*/ 90 h 226"/>
              <a:gd name="T4" fmla="*/ 196 w 226"/>
              <a:gd name="T5" fmla="*/ 100 h 226"/>
              <a:gd name="T6" fmla="*/ 126 w 226"/>
              <a:gd name="T7" fmla="*/ 30 h 226"/>
              <a:gd name="T8" fmla="*/ 136 w 226"/>
              <a:gd name="T9" fmla="*/ 0 h 226"/>
              <a:gd name="T10" fmla="*/ 179 w 226"/>
              <a:gd name="T11" fmla="*/ 116 h 226"/>
              <a:gd name="T12" fmla="*/ 110 w 226"/>
              <a:gd name="T13" fmla="*/ 46 h 226"/>
              <a:gd name="T14" fmla="*/ 40 w 226"/>
              <a:gd name="T15" fmla="*/ 76 h 226"/>
              <a:gd name="T16" fmla="*/ 0 w 226"/>
              <a:gd name="T17" fmla="*/ 196 h 226"/>
              <a:gd name="T18" fmla="*/ 30 w 226"/>
              <a:gd name="T19" fmla="*/ 226 h 226"/>
              <a:gd name="T20" fmla="*/ 150 w 226"/>
              <a:gd name="T21" fmla="*/ 186 h 226"/>
              <a:gd name="T22" fmla="*/ 179 w 226"/>
              <a:gd name="T23" fmla="*/ 116 h 226"/>
              <a:gd name="T24" fmla="*/ 34 w 226"/>
              <a:gd name="T25" fmla="*/ 210 h 226"/>
              <a:gd name="T26" fmla="*/ 30 w 226"/>
              <a:gd name="T27" fmla="*/ 206 h 226"/>
              <a:gd name="T28" fmla="*/ 92 w 226"/>
              <a:gd name="T29" fmla="*/ 144 h 226"/>
              <a:gd name="T30" fmla="*/ 116 w 226"/>
              <a:gd name="T31" fmla="*/ 140 h 226"/>
              <a:gd name="T32" fmla="*/ 116 w 226"/>
              <a:gd name="T33" fmla="*/ 110 h 226"/>
              <a:gd name="T34" fmla="*/ 86 w 226"/>
              <a:gd name="T35" fmla="*/ 110 h 226"/>
              <a:gd name="T36" fmla="*/ 82 w 226"/>
              <a:gd name="T37" fmla="*/ 134 h 226"/>
              <a:gd name="T38" fmla="*/ 20 w 226"/>
              <a:gd name="T39" fmla="*/ 196 h 226"/>
              <a:gd name="T40" fmla="*/ 16 w 226"/>
              <a:gd name="T41" fmla="*/ 192 h 226"/>
              <a:gd name="T42" fmla="*/ 51 w 226"/>
              <a:gd name="T43" fmla="*/ 87 h 226"/>
              <a:gd name="T44" fmla="*/ 106 w 226"/>
              <a:gd name="T45" fmla="*/ 63 h 226"/>
              <a:gd name="T46" fmla="*/ 163 w 226"/>
              <a:gd name="T47" fmla="*/ 119 h 226"/>
              <a:gd name="T48" fmla="*/ 139 w 226"/>
              <a:gd name="T49" fmla="*/ 174 h 226"/>
              <a:gd name="T50" fmla="*/ 34 w 226"/>
              <a:gd name="T51" fmla="*/ 210 h 2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226" h="226">
                <a:moveTo>
                  <a:pt x="136" y="0"/>
                </a:moveTo>
                <a:cubicBezTo>
                  <a:pt x="226" y="90"/>
                  <a:pt x="226" y="90"/>
                  <a:pt x="226" y="90"/>
                </a:cubicBezTo>
                <a:cubicBezTo>
                  <a:pt x="196" y="100"/>
                  <a:pt x="196" y="100"/>
                  <a:pt x="196" y="100"/>
                </a:cubicBezTo>
                <a:cubicBezTo>
                  <a:pt x="126" y="30"/>
                  <a:pt x="126" y="30"/>
                  <a:pt x="126" y="30"/>
                </a:cubicBezTo>
                <a:lnTo>
                  <a:pt x="136" y="0"/>
                </a:lnTo>
                <a:close/>
                <a:moveTo>
                  <a:pt x="179" y="116"/>
                </a:moveTo>
                <a:cubicBezTo>
                  <a:pt x="110" y="46"/>
                  <a:pt x="110" y="46"/>
                  <a:pt x="110" y="46"/>
                </a:cubicBezTo>
                <a:cubicBezTo>
                  <a:pt x="40" y="76"/>
                  <a:pt x="40" y="76"/>
                  <a:pt x="40" y="76"/>
                </a:cubicBezTo>
                <a:cubicBezTo>
                  <a:pt x="0" y="196"/>
                  <a:pt x="0" y="196"/>
                  <a:pt x="0" y="196"/>
                </a:cubicBezTo>
                <a:cubicBezTo>
                  <a:pt x="30" y="226"/>
                  <a:pt x="30" y="226"/>
                  <a:pt x="30" y="226"/>
                </a:cubicBezTo>
                <a:cubicBezTo>
                  <a:pt x="150" y="186"/>
                  <a:pt x="150" y="186"/>
                  <a:pt x="150" y="186"/>
                </a:cubicBezTo>
                <a:cubicBezTo>
                  <a:pt x="179" y="116"/>
                  <a:pt x="179" y="116"/>
                  <a:pt x="179" y="116"/>
                </a:cubicBezTo>
                <a:close/>
                <a:moveTo>
                  <a:pt x="34" y="210"/>
                </a:moveTo>
                <a:cubicBezTo>
                  <a:pt x="30" y="206"/>
                  <a:pt x="30" y="206"/>
                  <a:pt x="30" y="206"/>
                </a:cubicBezTo>
                <a:cubicBezTo>
                  <a:pt x="92" y="144"/>
                  <a:pt x="92" y="144"/>
                  <a:pt x="92" y="144"/>
                </a:cubicBezTo>
                <a:cubicBezTo>
                  <a:pt x="99" y="148"/>
                  <a:pt x="109" y="147"/>
                  <a:pt x="116" y="140"/>
                </a:cubicBezTo>
                <a:cubicBezTo>
                  <a:pt x="124" y="132"/>
                  <a:pt x="124" y="118"/>
                  <a:pt x="116" y="110"/>
                </a:cubicBezTo>
                <a:cubicBezTo>
                  <a:pt x="107" y="102"/>
                  <a:pt x="94" y="102"/>
                  <a:pt x="86" y="110"/>
                </a:cubicBezTo>
                <a:cubicBezTo>
                  <a:pt x="79" y="117"/>
                  <a:pt x="78" y="126"/>
                  <a:pt x="82" y="134"/>
                </a:cubicBezTo>
                <a:cubicBezTo>
                  <a:pt x="20" y="196"/>
                  <a:pt x="20" y="196"/>
                  <a:pt x="20" y="196"/>
                </a:cubicBezTo>
                <a:cubicBezTo>
                  <a:pt x="16" y="192"/>
                  <a:pt x="16" y="192"/>
                  <a:pt x="16" y="192"/>
                </a:cubicBezTo>
                <a:cubicBezTo>
                  <a:pt x="51" y="87"/>
                  <a:pt x="51" y="87"/>
                  <a:pt x="51" y="87"/>
                </a:cubicBezTo>
                <a:cubicBezTo>
                  <a:pt x="106" y="63"/>
                  <a:pt x="106" y="63"/>
                  <a:pt x="106" y="63"/>
                </a:cubicBezTo>
                <a:cubicBezTo>
                  <a:pt x="163" y="119"/>
                  <a:pt x="163" y="119"/>
                  <a:pt x="163" y="119"/>
                </a:cubicBezTo>
                <a:cubicBezTo>
                  <a:pt x="139" y="174"/>
                  <a:pt x="139" y="174"/>
                  <a:pt x="139" y="174"/>
                </a:cubicBezTo>
                <a:lnTo>
                  <a:pt x="34" y="210"/>
                </a:lnTo>
                <a:close/>
              </a:path>
            </a:pathLst>
          </a:cu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Freeform 7"/>
          <p:cNvSpPr/>
          <p:nvPr/>
        </p:nvSpPr>
        <p:spPr>
          <a:xfrm>
            <a:off x="1903537" y="2522100"/>
            <a:ext cx="335229" cy="283607"/>
          </a:xfrm>
          <a:custGeom>
            <a:gdLst>
              <a:gd name="T0" fmla="*/ 223 w 228"/>
              <a:gd name="T1" fmla="*/ 128 h 193"/>
              <a:gd name="T2" fmla="*/ 213 w 228"/>
              <a:gd name="T3" fmla="*/ 132 h 193"/>
              <a:gd name="T4" fmla="*/ 203 w 228"/>
              <a:gd name="T5" fmla="*/ 128 h 193"/>
              <a:gd name="T6" fmla="*/ 199 w 228"/>
              <a:gd name="T7" fmla="*/ 124 h 193"/>
              <a:gd name="T8" fmla="*/ 199 w 228"/>
              <a:gd name="T9" fmla="*/ 193 h 193"/>
              <a:gd name="T10" fmla="*/ 142 w 228"/>
              <a:gd name="T11" fmla="*/ 193 h 193"/>
              <a:gd name="T12" fmla="*/ 142 w 228"/>
              <a:gd name="T13" fmla="*/ 122 h 193"/>
              <a:gd name="T14" fmla="*/ 86 w 228"/>
              <a:gd name="T15" fmla="*/ 122 h 193"/>
              <a:gd name="T16" fmla="*/ 86 w 228"/>
              <a:gd name="T17" fmla="*/ 193 h 193"/>
              <a:gd name="T18" fmla="*/ 29 w 228"/>
              <a:gd name="T19" fmla="*/ 193 h 193"/>
              <a:gd name="T20" fmla="*/ 29 w 228"/>
              <a:gd name="T21" fmla="*/ 124 h 193"/>
              <a:gd name="T22" fmla="*/ 25 w 228"/>
              <a:gd name="T23" fmla="*/ 128 h 193"/>
              <a:gd name="T24" fmla="*/ 5 w 228"/>
              <a:gd name="T25" fmla="*/ 128 h 193"/>
              <a:gd name="T26" fmla="*/ 5 w 228"/>
              <a:gd name="T27" fmla="*/ 108 h 193"/>
              <a:gd name="T28" fmla="*/ 114 w 228"/>
              <a:gd name="T29" fmla="*/ 0 h 193"/>
              <a:gd name="T30" fmla="*/ 223 w 228"/>
              <a:gd name="T31" fmla="*/ 108 h 193"/>
              <a:gd name="T32" fmla="*/ 223 w 228"/>
              <a:gd name="T33" fmla="*/ 128 h 1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228" h="193">
                <a:moveTo>
                  <a:pt x="223" y="128"/>
                </a:moveTo>
                <a:cubicBezTo>
                  <a:pt x="220" y="131"/>
                  <a:pt x="216" y="132"/>
                  <a:pt x="213" y="132"/>
                </a:cubicBezTo>
                <a:cubicBezTo>
                  <a:pt x="209" y="132"/>
                  <a:pt x="206" y="131"/>
                  <a:pt x="203" y="128"/>
                </a:cubicBezTo>
                <a:cubicBezTo>
                  <a:pt x="199" y="124"/>
                  <a:pt x="199" y="124"/>
                  <a:pt x="199" y="124"/>
                </a:cubicBezTo>
                <a:cubicBezTo>
                  <a:pt x="199" y="193"/>
                  <a:pt x="199" y="193"/>
                  <a:pt x="199" y="193"/>
                </a:cubicBezTo>
                <a:cubicBezTo>
                  <a:pt x="142" y="193"/>
                  <a:pt x="142" y="193"/>
                  <a:pt x="142" y="193"/>
                </a:cubicBezTo>
                <a:cubicBezTo>
                  <a:pt x="142" y="122"/>
                  <a:pt x="142" y="122"/>
                  <a:pt x="142" y="122"/>
                </a:cubicBezTo>
                <a:cubicBezTo>
                  <a:pt x="86" y="122"/>
                  <a:pt x="86" y="122"/>
                  <a:pt x="86" y="122"/>
                </a:cubicBezTo>
                <a:cubicBezTo>
                  <a:pt x="86" y="193"/>
                  <a:pt x="86" y="193"/>
                  <a:pt x="86" y="193"/>
                </a:cubicBezTo>
                <a:cubicBezTo>
                  <a:pt x="29" y="193"/>
                  <a:pt x="29" y="193"/>
                  <a:pt x="29" y="193"/>
                </a:cubicBezTo>
                <a:cubicBezTo>
                  <a:pt x="29" y="124"/>
                  <a:pt x="29" y="124"/>
                  <a:pt x="29" y="124"/>
                </a:cubicBezTo>
                <a:cubicBezTo>
                  <a:pt x="25" y="128"/>
                  <a:pt x="25" y="128"/>
                  <a:pt x="25" y="128"/>
                </a:cubicBezTo>
                <a:cubicBezTo>
                  <a:pt x="20" y="134"/>
                  <a:pt x="11" y="134"/>
                  <a:pt x="5" y="128"/>
                </a:cubicBezTo>
                <a:cubicBezTo>
                  <a:pt x="0" y="123"/>
                  <a:pt x="0" y="114"/>
                  <a:pt x="5" y="108"/>
                </a:cubicBezTo>
                <a:cubicBezTo>
                  <a:pt x="114" y="0"/>
                  <a:pt x="114" y="0"/>
                  <a:pt x="114" y="0"/>
                </a:cubicBezTo>
                <a:cubicBezTo>
                  <a:pt x="223" y="108"/>
                  <a:pt x="223" y="108"/>
                  <a:pt x="223" y="108"/>
                </a:cubicBezTo>
                <a:cubicBezTo>
                  <a:pt x="228" y="114"/>
                  <a:pt x="228" y="123"/>
                  <a:pt x="223" y="128"/>
                </a:cubicBezTo>
              </a:path>
            </a:pathLst>
          </a:cu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Freeform 13"/>
          <p:cNvSpPr>
            <a:spLocks noEditPoints="1"/>
          </p:cNvSpPr>
          <p:nvPr/>
        </p:nvSpPr>
        <p:spPr>
          <a:xfrm>
            <a:off x="10006689" y="4705441"/>
            <a:ext cx="336471" cy="317190"/>
          </a:xfrm>
          <a:custGeom>
            <a:gdLst>
              <a:gd name="T0" fmla="*/ 113 w 226"/>
              <a:gd name="T1" fmla="*/ 114 h 213"/>
              <a:gd name="T2" fmla="*/ 104 w 226"/>
              <a:gd name="T3" fmla="*/ 111 h 213"/>
              <a:gd name="T4" fmla="*/ 102 w 226"/>
              <a:gd name="T5" fmla="*/ 91 h 213"/>
              <a:gd name="T6" fmla="*/ 173 w 226"/>
              <a:gd name="T7" fmla="*/ 6 h 213"/>
              <a:gd name="T8" fmla="*/ 192 w 226"/>
              <a:gd name="T9" fmla="*/ 5 h 213"/>
              <a:gd name="T10" fmla="*/ 194 w 226"/>
              <a:gd name="T11" fmla="*/ 24 h 213"/>
              <a:gd name="T12" fmla="*/ 124 w 226"/>
              <a:gd name="T13" fmla="*/ 109 h 213"/>
              <a:gd name="T14" fmla="*/ 113 w 226"/>
              <a:gd name="T15" fmla="*/ 114 h 213"/>
              <a:gd name="T16" fmla="*/ 226 w 226"/>
              <a:gd name="T17" fmla="*/ 100 h 213"/>
              <a:gd name="T18" fmla="*/ 226 w 226"/>
              <a:gd name="T19" fmla="*/ 114 h 213"/>
              <a:gd name="T20" fmla="*/ 212 w 226"/>
              <a:gd name="T21" fmla="*/ 128 h 213"/>
              <a:gd name="T22" fmla="*/ 197 w 226"/>
              <a:gd name="T23" fmla="*/ 213 h 213"/>
              <a:gd name="T24" fmla="*/ 28 w 226"/>
              <a:gd name="T25" fmla="*/ 213 h 213"/>
              <a:gd name="T26" fmla="*/ 14 w 226"/>
              <a:gd name="T27" fmla="*/ 128 h 213"/>
              <a:gd name="T28" fmla="*/ 0 w 226"/>
              <a:gd name="T29" fmla="*/ 114 h 213"/>
              <a:gd name="T30" fmla="*/ 0 w 226"/>
              <a:gd name="T31" fmla="*/ 100 h 213"/>
              <a:gd name="T32" fmla="*/ 14 w 226"/>
              <a:gd name="T33" fmla="*/ 86 h 213"/>
              <a:gd name="T34" fmla="*/ 97 w 226"/>
              <a:gd name="T35" fmla="*/ 86 h 213"/>
              <a:gd name="T36" fmla="*/ 97 w 226"/>
              <a:gd name="T37" fmla="*/ 86 h 213"/>
              <a:gd name="T38" fmla="*/ 99 w 226"/>
              <a:gd name="T39" fmla="*/ 116 h 213"/>
              <a:gd name="T40" fmla="*/ 113 w 226"/>
              <a:gd name="T41" fmla="*/ 121 h 213"/>
              <a:gd name="T42" fmla="*/ 129 w 226"/>
              <a:gd name="T43" fmla="*/ 114 h 213"/>
              <a:gd name="T44" fmla="*/ 152 w 226"/>
              <a:gd name="T45" fmla="*/ 86 h 213"/>
              <a:gd name="T46" fmla="*/ 212 w 226"/>
              <a:gd name="T47" fmla="*/ 86 h 213"/>
              <a:gd name="T48" fmla="*/ 226 w 226"/>
              <a:gd name="T49" fmla="*/ 100 h 213"/>
              <a:gd name="T50" fmla="*/ 63 w 226"/>
              <a:gd name="T51" fmla="*/ 149 h 213"/>
              <a:gd name="T52" fmla="*/ 56 w 226"/>
              <a:gd name="T53" fmla="*/ 142 h 213"/>
              <a:gd name="T54" fmla="*/ 49 w 226"/>
              <a:gd name="T55" fmla="*/ 149 h 213"/>
              <a:gd name="T56" fmla="*/ 49 w 226"/>
              <a:gd name="T57" fmla="*/ 192 h 213"/>
              <a:gd name="T58" fmla="*/ 56 w 226"/>
              <a:gd name="T59" fmla="*/ 199 h 213"/>
              <a:gd name="T60" fmla="*/ 63 w 226"/>
              <a:gd name="T61" fmla="*/ 192 h 213"/>
              <a:gd name="T62" fmla="*/ 63 w 226"/>
              <a:gd name="T63" fmla="*/ 149 h 213"/>
              <a:gd name="T64" fmla="*/ 92 w 226"/>
              <a:gd name="T65" fmla="*/ 149 h 213"/>
              <a:gd name="T66" fmla="*/ 85 w 226"/>
              <a:gd name="T67" fmla="*/ 142 h 213"/>
              <a:gd name="T68" fmla="*/ 78 w 226"/>
              <a:gd name="T69" fmla="*/ 149 h 213"/>
              <a:gd name="T70" fmla="*/ 78 w 226"/>
              <a:gd name="T71" fmla="*/ 192 h 213"/>
              <a:gd name="T72" fmla="*/ 85 w 226"/>
              <a:gd name="T73" fmla="*/ 199 h 213"/>
              <a:gd name="T74" fmla="*/ 92 w 226"/>
              <a:gd name="T75" fmla="*/ 192 h 213"/>
              <a:gd name="T76" fmla="*/ 92 w 226"/>
              <a:gd name="T77" fmla="*/ 149 h 213"/>
              <a:gd name="T78" fmla="*/ 120 w 226"/>
              <a:gd name="T79" fmla="*/ 149 h 213"/>
              <a:gd name="T80" fmla="*/ 113 w 226"/>
              <a:gd name="T81" fmla="*/ 142 h 213"/>
              <a:gd name="T82" fmla="*/ 106 w 226"/>
              <a:gd name="T83" fmla="*/ 149 h 213"/>
              <a:gd name="T84" fmla="*/ 106 w 226"/>
              <a:gd name="T85" fmla="*/ 192 h 213"/>
              <a:gd name="T86" fmla="*/ 113 w 226"/>
              <a:gd name="T87" fmla="*/ 199 h 213"/>
              <a:gd name="T88" fmla="*/ 120 w 226"/>
              <a:gd name="T89" fmla="*/ 192 h 213"/>
              <a:gd name="T90" fmla="*/ 120 w 226"/>
              <a:gd name="T91" fmla="*/ 149 h 213"/>
              <a:gd name="T92" fmla="*/ 148 w 226"/>
              <a:gd name="T93" fmla="*/ 149 h 213"/>
              <a:gd name="T94" fmla="*/ 141 w 226"/>
              <a:gd name="T95" fmla="*/ 142 h 213"/>
              <a:gd name="T96" fmla="*/ 134 w 226"/>
              <a:gd name="T97" fmla="*/ 149 h 213"/>
              <a:gd name="T98" fmla="*/ 134 w 226"/>
              <a:gd name="T99" fmla="*/ 192 h 213"/>
              <a:gd name="T100" fmla="*/ 141 w 226"/>
              <a:gd name="T101" fmla="*/ 199 h 213"/>
              <a:gd name="T102" fmla="*/ 148 w 226"/>
              <a:gd name="T103" fmla="*/ 192 h 213"/>
              <a:gd name="T104" fmla="*/ 148 w 226"/>
              <a:gd name="T105" fmla="*/ 149 h 213"/>
              <a:gd name="T106" fmla="*/ 176 w 226"/>
              <a:gd name="T107" fmla="*/ 149 h 213"/>
              <a:gd name="T108" fmla="*/ 169 w 226"/>
              <a:gd name="T109" fmla="*/ 142 h 213"/>
              <a:gd name="T110" fmla="*/ 162 w 226"/>
              <a:gd name="T111" fmla="*/ 149 h 213"/>
              <a:gd name="T112" fmla="*/ 162 w 226"/>
              <a:gd name="T113" fmla="*/ 192 h 213"/>
              <a:gd name="T114" fmla="*/ 169 w 226"/>
              <a:gd name="T115" fmla="*/ 199 h 213"/>
              <a:gd name="T116" fmla="*/ 176 w 226"/>
              <a:gd name="T117" fmla="*/ 192 h 213"/>
              <a:gd name="T118" fmla="*/ 176 w 226"/>
              <a:gd name="T119" fmla="*/ 149 h 2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26" h="213">
                <a:moveTo>
                  <a:pt x="113" y="114"/>
                </a:moveTo>
                <a:cubicBezTo>
                  <a:pt x="110" y="114"/>
                  <a:pt x="106" y="113"/>
                  <a:pt x="104" y="111"/>
                </a:cubicBezTo>
                <a:cubicBezTo>
                  <a:pt x="98" y="106"/>
                  <a:pt x="97" y="97"/>
                  <a:pt x="102" y="91"/>
                </a:cubicBezTo>
                <a:cubicBezTo>
                  <a:pt x="173" y="6"/>
                  <a:pt x="173" y="6"/>
                  <a:pt x="173" y="6"/>
                </a:cubicBezTo>
                <a:cubicBezTo>
                  <a:pt x="177" y="0"/>
                  <a:pt x="186" y="0"/>
                  <a:pt x="192" y="5"/>
                </a:cubicBezTo>
                <a:cubicBezTo>
                  <a:pt x="198" y="10"/>
                  <a:pt x="199" y="18"/>
                  <a:pt x="194" y="24"/>
                </a:cubicBezTo>
                <a:cubicBezTo>
                  <a:pt x="124" y="109"/>
                  <a:pt x="124" y="109"/>
                  <a:pt x="124" y="109"/>
                </a:cubicBezTo>
                <a:cubicBezTo>
                  <a:pt x="121" y="112"/>
                  <a:pt x="117" y="114"/>
                  <a:pt x="113" y="114"/>
                </a:cubicBezTo>
                <a:moveTo>
                  <a:pt x="226" y="100"/>
                </a:moveTo>
                <a:cubicBezTo>
                  <a:pt x="226" y="114"/>
                  <a:pt x="226" y="114"/>
                  <a:pt x="226" y="114"/>
                </a:cubicBezTo>
                <a:cubicBezTo>
                  <a:pt x="226" y="122"/>
                  <a:pt x="219" y="128"/>
                  <a:pt x="212" y="128"/>
                </a:cubicBezTo>
                <a:cubicBezTo>
                  <a:pt x="197" y="213"/>
                  <a:pt x="197" y="213"/>
                  <a:pt x="197" y="213"/>
                </a:cubicBezTo>
                <a:cubicBezTo>
                  <a:pt x="28" y="213"/>
                  <a:pt x="28" y="213"/>
                  <a:pt x="28" y="213"/>
                </a:cubicBezTo>
                <a:cubicBezTo>
                  <a:pt x="14" y="128"/>
                  <a:pt x="14" y="128"/>
                  <a:pt x="14" y="128"/>
                </a:cubicBezTo>
                <a:cubicBezTo>
                  <a:pt x="6" y="128"/>
                  <a:pt x="0" y="122"/>
                  <a:pt x="0" y="114"/>
                </a:cubicBezTo>
                <a:cubicBezTo>
                  <a:pt x="0" y="100"/>
                  <a:pt x="0" y="100"/>
                  <a:pt x="0" y="100"/>
                </a:cubicBezTo>
                <a:cubicBezTo>
                  <a:pt x="0" y="92"/>
                  <a:pt x="6" y="86"/>
                  <a:pt x="14" y="86"/>
                </a:cubicBezTo>
                <a:cubicBezTo>
                  <a:pt x="97" y="86"/>
                  <a:pt x="97" y="86"/>
                  <a:pt x="97" y="86"/>
                </a:cubicBezTo>
                <a:cubicBezTo>
                  <a:pt x="97" y="86"/>
                  <a:pt x="97" y="86"/>
                  <a:pt x="97" y="86"/>
                </a:cubicBezTo>
                <a:cubicBezTo>
                  <a:pt x="89" y="95"/>
                  <a:pt x="90" y="109"/>
                  <a:pt x="99" y="116"/>
                </a:cubicBezTo>
                <a:cubicBezTo>
                  <a:pt x="103" y="119"/>
                  <a:pt x="108" y="121"/>
                  <a:pt x="113" y="121"/>
                </a:cubicBezTo>
                <a:cubicBezTo>
                  <a:pt x="119" y="121"/>
                  <a:pt x="125" y="118"/>
                  <a:pt x="129" y="114"/>
                </a:cubicBezTo>
                <a:cubicBezTo>
                  <a:pt x="152" y="86"/>
                  <a:pt x="152" y="86"/>
                  <a:pt x="152" y="86"/>
                </a:cubicBezTo>
                <a:cubicBezTo>
                  <a:pt x="212" y="86"/>
                  <a:pt x="212" y="86"/>
                  <a:pt x="212" y="86"/>
                </a:cubicBezTo>
                <a:cubicBezTo>
                  <a:pt x="219" y="86"/>
                  <a:pt x="226" y="92"/>
                  <a:pt x="226" y="100"/>
                </a:cubicBezTo>
                <a:close/>
                <a:moveTo>
                  <a:pt x="63" y="149"/>
                </a:moveTo>
                <a:cubicBezTo>
                  <a:pt x="63" y="145"/>
                  <a:pt x="60" y="142"/>
                  <a:pt x="56" y="142"/>
                </a:cubicBezTo>
                <a:cubicBezTo>
                  <a:pt x="53" y="142"/>
                  <a:pt x="49" y="145"/>
                  <a:pt x="49" y="149"/>
                </a:cubicBezTo>
                <a:cubicBezTo>
                  <a:pt x="49" y="192"/>
                  <a:pt x="49" y="192"/>
                  <a:pt x="49" y="192"/>
                </a:cubicBezTo>
                <a:cubicBezTo>
                  <a:pt x="49" y="196"/>
                  <a:pt x="53" y="199"/>
                  <a:pt x="56" y="199"/>
                </a:cubicBezTo>
                <a:cubicBezTo>
                  <a:pt x="60" y="199"/>
                  <a:pt x="63" y="196"/>
                  <a:pt x="63" y="192"/>
                </a:cubicBezTo>
                <a:lnTo>
                  <a:pt x="63" y="149"/>
                </a:lnTo>
                <a:close/>
                <a:moveTo>
                  <a:pt x="92" y="149"/>
                </a:moveTo>
                <a:cubicBezTo>
                  <a:pt x="92" y="145"/>
                  <a:pt x="89" y="142"/>
                  <a:pt x="85" y="142"/>
                </a:cubicBezTo>
                <a:cubicBezTo>
                  <a:pt x="81" y="142"/>
                  <a:pt x="78" y="145"/>
                  <a:pt x="78" y="149"/>
                </a:cubicBezTo>
                <a:cubicBezTo>
                  <a:pt x="78" y="192"/>
                  <a:pt x="78" y="192"/>
                  <a:pt x="78" y="192"/>
                </a:cubicBezTo>
                <a:cubicBezTo>
                  <a:pt x="78" y="196"/>
                  <a:pt x="81" y="199"/>
                  <a:pt x="85" y="199"/>
                </a:cubicBezTo>
                <a:cubicBezTo>
                  <a:pt x="89" y="199"/>
                  <a:pt x="92" y="196"/>
                  <a:pt x="92" y="192"/>
                </a:cubicBezTo>
                <a:lnTo>
                  <a:pt x="92" y="149"/>
                </a:lnTo>
                <a:close/>
                <a:moveTo>
                  <a:pt x="120" y="149"/>
                </a:moveTo>
                <a:cubicBezTo>
                  <a:pt x="120" y="145"/>
                  <a:pt x="117" y="142"/>
                  <a:pt x="113" y="142"/>
                </a:cubicBezTo>
                <a:cubicBezTo>
                  <a:pt x="109" y="142"/>
                  <a:pt x="106" y="145"/>
                  <a:pt x="106" y="149"/>
                </a:cubicBezTo>
                <a:cubicBezTo>
                  <a:pt x="106" y="192"/>
                  <a:pt x="106" y="192"/>
                  <a:pt x="106" y="192"/>
                </a:cubicBezTo>
                <a:cubicBezTo>
                  <a:pt x="106" y="196"/>
                  <a:pt x="109" y="199"/>
                  <a:pt x="113" y="199"/>
                </a:cubicBezTo>
                <a:cubicBezTo>
                  <a:pt x="117" y="199"/>
                  <a:pt x="120" y="196"/>
                  <a:pt x="120" y="192"/>
                </a:cubicBezTo>
                <a:lnTo>
                  <a:pt x="120" y="149"/>
                </a:lnTo>
                <a:close/>
                <a:moveTo>
                  <a:pt x="148" y="149"/>
                </a:moveTo>
                <a:cubicBezTo>
                  <a:pt x="148" y="145"/>
                  <a:pt x="145" y="142"/>
                  <a:pt x="141" y="142"/>
                </a:cubicBezTo>
                <a:cubicBezTo>
                  <a:pt x="137" y="142"/>
                  <a:pt x="134" y="145"/>
                  <a:pt x="134" y="149"/>
                </a:cubicBezTo>
                <a:cubicBezTo>
                  <a:pt x="134" y="192"/>
                  <a:pt x="134" y="192"/>
                  <a:pt x="134" y="192"/>
                </a:cubicBezTo>
                <a:cubicBezTo>
                  <a:pt x="134" y="196"/>
                  <a:pt x="137" y="199"/>
                  <a:pt x="141" y="199"/>
                </a:cubicBezTo>
                <a:cubicBezTo>
                  <a:pt x="145" y="199"/>
                  <a:pt x="148" y="196"/>
                  <a:pt x="148" y="192"/>
                </a:cubicBezTo>
                <a:lnTo>
                  <a:pt x="148" y="149"/>
                </a:lnTo>
                <a:close/>
                <a:moveTo>
                  <a:pt x="176" y="149"/>
                </a:moveTo>
                <a:cubicBezTo>
                  <a:pt x="176" y="145"/>
                  <a:pt x="173" y="142"/>
                  <a:pt x="169" y="142"/>
                </a:cubicBezTo>
                <a:cubicBezTo>
                  <a:pt x="165" y="142"/>
                  <a:pt x="162" y="145"/>
                  <a:pt x="162" y="149"/>
                </a:cubicBezTo>
                <a:cubicBezTo>
                  <a:pt x="162" y="192"/>
                  <a:pt x="162" y="192"/>
                  <a:pt x="162" y="192"/>
                </a:cubicBezTo>
                <a:cubicBezTo>
                  <a:pt x="162" y="196"/>
                  <a:pt x="165" y="199"/>
                  <a:pt x="169" y="199"/>
                </a:cubicBezTo>
                <a:cubicBezTo>
                  <a:pt x="173" y="199"/>
                  <a:pt x="176" y="196"/>
                  <a:pt x="176" y="192"/>
                </a:cubicBezTo>
                <a:lnTo>
                  <a:pt x="176" y="149"/>
                </a:lnTo>
                <a:close/>
              </a:path>
            </a:pathLst>
          </a:cu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Freeform 9"/>
          <p:cNvSpPr/>
          <p:nvPr/>
        </p:nvSpPr>
        <p:spPr>
          <a:xfrm>
            <a:off x="10007353" y="2474023"/>
            <a:ext cx="330873" cy="229497"/>
          </a:xfrm>
          <a:custGeom>
            <a:gdLst>
              <a:gd name="T0" fmla="*/ 211 w 225"/>
              <a:gd name="T1" fmla="*/ 0 h 156"/>
              <a:gd name="T2" fmla="*/ 169 w 225"/>
              <a:gd name="T3" fmla="*/ 0 h 156"/>
              <a:gd name="T4" fmla="*/ 155 w 225"/>
              <a:gd name="T5" fmla="*/ 15 h 156"/>
              <a:gd name="T6" fmla="*/ 42 w 225"/>
              <a:gd name="T7" fmla="*/ 15 h 156"/>
              <a:gd name="T8" fmla="*/ 42 w 225"/>
              <a:gd name="T9" fmla="*/ 29 h 156"/>
              <a:gd name="T10" fmla="*/ 208 w 225"/>
              <a:gd name="T11" fmla="*/ 29 h 156"/>
              <a:gd name="T12" fmla="*/ 189 w 225"/>
              <a:gd name="T13" fmla="*/ 124 h 156"/>
              <a:gd name="T14" fmla="*/ 169 w 225"/>
              <a:gd name="T15" fmla="*/ 43 h 156"/>
              <a:gd name="T16" fmla="*/ 0 w 225"/>
              <a:gd name="T17" fmla="*/ 43 h 156"/>
              <a:gd name="T18" fmla="*/ 28 w 225"/>
              <a:gd name="T19" fmla="*/ 156 h 156"/>
              <a:gd name="T20" fmla="*/ 197 w 225"/>
              <a:gd name="T21" fmla="*/ 156 h 156"/>
              <a:gd name="T22" fmla="*/ 225 w 225"/>
              <a:gd name="T23" fmla="*/ 15 h 156"/>
              <a:gd name="T24" fmla="*/ 211 w 225"/>
              <a:gd name="T25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5" h="156">
                <a:moveTo>
                  <a:pt x="211" y="0"/>
                </a:moveTo>
                <a:cubicBezTo>
                  <a:pt x="169" y="0"/>
                  <a:pt x="169" y="0"/>
                  <a:pt x="169" y="0"/>
                </a:cubicBezTo>
                <a:cubicBezTo>
                  <a:pt x="161" y="0"/>
                  <a:pt x="155" y="7"/>
                  <a:pt x="155" y="15"/>
                </a:cubicBezTo>
                <a:cubicBezTo>
                  <a:pt x="42" y="15"/>
                  <a:pt x="42" y="15"/>
                  <a:pt x="42" y="15"/>
                </a:cubicBezTo>
                <a:cubicBezTo>
                  <a:pt x="42" y="29"/>
                  <a:pt x="42" y="29"/>
                  <a:pt x="42" y="29"/>
                </a:cubicBezTo>
                <a:cubicBezTo>
                  <a:pt x="208" y="29"/>
                  <a:pt x="208" y="29"/>
                  <a:pt x="208" y="29"/>
                </a:cubicBezTo>
                <a:cubicBezTo>
                  <a:pt x="189" y="124"/>
                  <a:pt x="189" y="124"/>
                  <a:pt x="189" y="124"/>
                </a:cubicBezTo>
                <a:cubicBezTo>
                  <a:pt x="169" y="43"/>
                  <a:pt x="169" y="43"/>
                  <a:pt x="169" y="43"/>
                </a:cubicBezTo>
                <a:cubicBezTo>
                  <a:pt x="0" y="43"/>
                  <a:pt x="0" y="43"/>
                  <a:pt x="0" y="43"/>
                </a:cubicBezTo>
                <a:cubicBezTo>
                  <a:pt x="28" y="156"/>
                  <a:pt x="28" y="156"/>
                  <a:pt x="28" y="156"/>
                </a:cubicBezTo>
                <a:cubicBezTo>
                  <a:pt x="197" y="156"/>
                  <a:pt x="197" y="156"/>
                  <a:pt x="197" y="156"/>
                </a:cubicBezTo>
                <a:cubicBezTo>
                  <a:pt x="225" y="15"/>
                  <a:pt x="225" y="15"/>
                  <a:pt x="225" y="15"/>
                </a:cubicBezTo>
                <a:cubicBezTo>
                  <a:pt x="225" y="7"/>
                  <a:pt x="219" y="0"/>
                  <a:pt x="211" y="0"/>
                </a:cubicBezTo>
                <a:close/>
              </a:path>
            </a:pathLst>
          </a:cu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TextBox 6"/>
          <p:cNvSpPr txBox="1"/>
          <p:nvPr/>
        </p:nvSpPr>
        <p:spPr>
          <a:xfrm>
            <a:off x="5956032" y="3336383"/>
            <a:ext cx="423514" cy="7325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chemeClr val="bg1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+</a:t>
            </a:r>
          </a:p>
        </p:txBody>
      </p:sp>
      <p:sp>
        <p:nvSpPr>
          <p:cNvPr id="93" name="文本框 92"/>
          <p:cNvSpPr txBox="1"/>
          <p:nvPr/>
        </p:nvSpPr>
        <p:spPr>
          <a:xfrm>
            <a:off x="2411532" y="4170387"/>
            <a:ext cx="2619991" cy="13653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1600">
                <a:solidFill>
                  <a:srgbClr val="686769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课程设置丰富多样，不仅有深厚的理论基础，还有广阔的应用实践</a:t>
            </a:r>
          </a:p>
        </p:txBody>
      </p:sp>
      <p:sp>
        <p:nvSpPr>
          <p:cNvPr id="94" name="文本框 93"/>
          <p:cNvSpPr txBox="1"/>
          <p:nvPr/>
        </p:nvSpPr>
        <p:spPr>
          <a:xfrm>
            <a:off x="7249747" y="1981231"/>
            <a:ext cx="2619991" cy="1365343"/>
          </a:xfrm>
          <a:prstGeom prst="rect">
            <a:avLst/>
          </a:prstGeom>
          <a:noFill/>
        </p:spPr>
        <p:txBody>
          <a:bodyPr wrap="square"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zh-CN" sz="1600">
                <a:solidFill>
                  <a:srgbClr val="686769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这里有着来自全球各地的优秀教师和研究者，他们不断推动着学术前沿，为学生提供深入而全面的教育</a:t>
            </a:r>
          </a:p>
        </p:txBody>
      </p:sp>
      <p:sp>
        <p:nvSpPr>
          <p:cNvPr id="95" name="文本框 94"/>
          <p:cNvSpPr txBox="1"/>
          <p:nvPr/>
        </p:nvSpPr>
        <p:spPr>
          <a:xfrm>
            <a:off x="7249747" y="4189139"/>
            <a:ext cx="2619991" cy="13653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zh-CN" sz="1600">
                <a:solidFill>
                  <a:srgbClr val="686769"/>
                </a:solidFill>
                <a:latin typeface="宋体"/>
                <a:ea typeface="方正黑体简体" panose="02010601030101010101" pitchFamily="2" charset="-122"/>
                <a:cs typeface="+mn-ea"/>
                <a:sym typeface="宋体"/>
              </a:rPr>
              <a:t>在这里，学生可以自由选择自己感兴趣的学科，追求自己的学术理想</a:t>
            </a:r>
          </a:p>
        </p:txBody>
      </p:sp>
    </p:spTree>
    <p:extLst>
      <p:ext uri="{BB962C8B-B14F-4D97-AF65-F5344CB8AC3E}">
        <p14:creationId xmlns:p14="http://schemas.microsoft.com/office/powerpoint/2010/main" val="2403177753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8" dur="3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3" presetClass="entr" presetSubtype="0" dur="500" fill="hold" grpId="4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3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38" presetID="2" presetClass="entr" presetSubtype="8" dur="30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43" presetID="2" presetClass="entr" presetSubtype="8" dur="300" fill="hold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48" presetID="2" presetClass="entr" presetSubtype="8" dur="300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4" presetClass="entr" presetSubtype="5" dur="500" fill="hold" grpId="6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 prLst="">
                                      <p:cBhvr>
                                        <p:cTn id="5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4" presetClass="entr" presetSubtype="5" dur="500" fill="hold" grpId="7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 prLst="">
                                      <p:cBhvr>
                                        <p:cTn id="5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5" dur="500" fill="hold" grpId="5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 prLst="">
                                      <p:cBhvr>
                                        <p:cTn id="6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5" dur="500" fill="hold" grpId="8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 prLst="">
                                      <p:cBhvr>
                                        <p:cTn id="6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1"/>
      <p:bldP spid="43" grpId="2"/>
      <p:bldP spid="44" grpId="3"/>
      <p:bldP spid="46" grpId="4"/>
      <p:bldP spid="88" grpId="5"/>
      <p:bldP spid="89" grpId="6"/>
      <p:bldP spid="90" grpId="7"/>
      <p:bldP spid="91" grpId="8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62"/>
        <p:cNvGrpSpPr/>
        <p:nvPr/>
      </p:nvGrpSpPr>
      <p:grpSpPr>
        <a:xfrm>
          <a:off x="0" y="0"/>
          <a:ext cx="0" cy="0"/>
        </a:xfrm>
      </p:grpSpPr>
      <p:sp>
        <p:nvSpPr>
          <p:cNvPr id="463" name="Google Shape;463;p49"/>
          <p:cNvSpPr txBox="1">
            <a:spLocks noGrp="1"/>
          </p:cNvSpPr>
          <p:nvPr>
            <p:ph type="title"/>
          </p:nvPr>
        </p:nvSpPr>
        <p:spPr>
          <a:xfrm>
            <a:off x="1045210" y="2896235"/>
            <a:ext cx="10124440" cy="112268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社会担当</a:t>
            </a:r>
          </a:p>
        </p:txBody>
      </p:sp>
      <p:sp>
        <p:nvSpPr>
          <p:cNvPr id="464" name="Google Shape;464;p49"/>
          <p:cNvSpPr txBox="1">
            <a:spLocks noGrp="1"/>
          </p:cNvSpPr>
          <p:nvPr>
            <p:ph type="title" idx="2"/>
          </p:nvPr>
        </p:nvSpPr>
        <p:spPr>
          <a:xfrm>
            <a:off x="4905400" y="1633499"/>
            <a:ext cx="2381200" cy="1262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zh-CN" altLang="en-GB">
                <a:latin typeface="宋体"/>
                <a:sym typeface="宋体"/>
              </a:rPr>
              <a:t>2</a:t>
            </a:r>
          </a:p>
        </p:txBody>
      </p:sp>
      <p:cxnSp>
        <p:nvCxnSpPr>
          <p:cNvPr id="466" name="Google Shape;466;p49"/>
          <p:cNvCxnSpPr/>
          <p:nvPr/>
        </p:nvCxnSpPr>
        <p:spPr>
          <a:xfrm>
            <a:off x="3047000" y="4151200"/>
            <a:ext cx="60980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  <a:ln>
            <a:noFill/>
          </a:ln>
        </p:spPr>
      </p:pic>
      <p:sp>
        <p:nvSpPr>
          <p:cNvPr id="49" name="Google Shape;478;p51"/>
          <p:cNvSpPr txBox="1">
            <a:spLocks noGrp="1"/>
          </p:cNvSpPr>
          <p:nvPr/>
        </p:nvSpPr>
        <p:spPr>
          <a:xfrm>
            <a:off x="839428" y="405407"/>
            <a:ext cx="10302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宋体"/>
                <a:sym typeface="宋体"/>
              </a:rPr>
              <a:t>社会担当</a:t>
            </a:r>
          </a:p>
        </p:txBody>
      </p:sp>
      <p:pic>
        <p:nvPicPr>
          <p:cNvPr id="50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906684" y="6021279"/>
            <a:ext cx="4653999" cy="2489269"/>
          </a:xfrm>
          <a:prstGeom prst="rect">
            <a:avLst/>
          </a:prstGeom>
          <a:ln>
            <a:noFill/>
          </a:ln>
        </p:spPr>
      </p:pic>
      <p:pic>
        <p:nvPicPr>
          <p:cNvPr id="51" name="New picture"/>
          <p:cNvPicPr/>
          <p:nvPr/>
        </p:nvPicPr>
        <p:blipFill>
          <a:blip r:embed="rId4"/>
          <a:stretch>
            <a:fillRect/>
          </a:stretch>
        </p:blipFill>
        <p:spPr>
          <a:xfrm rot="-3931055">
            <a:off x="10424939" y="-1746827"/>
            <a:ext cx="3160968" cy="3160985"/>
          </a:xfrm>
          <a:prstGeom prst="rect">
            <a:avLst/>
          </a:prstGeom>
          <a:ln>
            <a:noFill/>
          </a:ln>
        </p:spPr>
      </p:pic>
      <p:pic>
        <p:nvPicPr>
          <p:cNvPr id="52" name="New picture"/>
          <p:cNvPicPr/>
          <p:nvPr/>
        </p:nvPicPr>
        <p:blipFill>
          <a:blip r:embed="rId4"/>
          <a:stretch>
            <a:fillRect/>
          </a:stretch>
        </p:blipFill>
        <p:spPr>
          <a:xfrm rot="1805059">
            <a:off x="11039533" y="2735535"/>
            <a:ext cx="2613915" cy="2613928"/>
          </a:xfrm>
          <a:prstGeom prst="rect">
            <a:avLst/>
          </a:prstGeom>
          <a:ln>
            <a:noFill/>
          </a:ln>
        </p:spPr>
      </p:pic>
      <p:sp>
        <p:nvSpPr>
          <p:cNvPr id="3" name="椭圆 2"/>
          <p:cNvSpPr/>
          <p:nvPr>
            <p:custDataLst>
              <p:tags r:id="rId5"/>
            </p:custDataLst>
          </p:nvPr>
        </p:nvSpPr>
        <p:spPr>
          <a:xfrm>
            <a:off x="1220055" y="1553188"/>
            <a:ext cx="3973970" cy="3973970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椭圆 1"/>
          <p:cNvSpPr/>
          <p:nvPr>
            <p:custDataLst>
              <p:tags r:id="rId6"/>
            </p:custDataLst>
          </p:nvPr>
        </p:nvSpPr>
        <p:spPr>
          <a:xfrm>
            <a:off x="1536166" y="1869299"/>
            <a:ext cx="3341748" cy="3341748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904944" y="3071524"/>
            <a:ext cx="590225" cy="92333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/>
            <a:r>
              <a:rPr lang="zh-CN" altLang="zh-CN" sz="5400" b="1">
                <a:solidFill>
                  <a:srgbClr val="FFFFFF"/>
                </a:solidFill>
                <a:latin typeface="宋体"/>
                <a:ea typeface="等线 Light" panose="02010600030101010101" charset="-122"/>
                <a:cs typeface="+mn-ea"/>
                <a:sym typeface="宋体"/>
              </a:rPr>
              <a:t>x</a:t>
            </a:r>
            <a:endParaRPr lang="zh-CN" altLang="en-US" sz="5400" b="1">
              <a:solidFill>
                <a:srgbClr val="FFFFFF"/>
              </a:solidFill>
              <a:latin typeface="宋体"/>
              <a:ea typeface="等线 Light" panose="02010600030101010101" charset="-122"/>
              <a:cs typeface="+mn-ea"/>
              <a:sym typeface="宋体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5191125" y="1705610"/>
            <a:ext cx="423545" cy="423545"/>
            <a:chOff x="6486114" y="1863244"/>
            <a:chExt cx="388800" cy="388800"/>
          </a:xfrm>
        </p:grpSpPr>
        <p:sp>
          <p:nvSpPr>
            <p:cNvPr id="5" name="椭圆 4"/>
            <p:cNvSpPr/>
            <p:nvPr>
              <p:custDataLst>
                <p:tags r:id="rId8"/>
              </p:custDataLst>
            </p:nvPr>
          </p:nvSpPr>
          <p:spPr>
            <a:xfrm>
              <a:off x="6486114" y="1863244"/>
              <a:ext cx="388800" cy="388800"/>
            </a:xfrm>
            <a:prstGeom prst="ellipse">
              <a:avLst/>
            </a:prstGeom>
            <a:solidFill>
              <a:srgbClr val="892C97"/>
            </a:solidFill>
            <a:ln>
              <a:noFill/>
            </a:ln>
          </p:spPr>
          <p:style>
            <a:lnRef idx="2">
              <a:srgbClr val="3B7DEB">
                <a:shade val="50000"/>
              </a:srgbClr>
            </a:lnRef>
            <a:fillRef idx="1">
              <a:srgbClr val="3B7DEB"/>
            </a:fillRef>
            <a:effectRef idx="0">
              <a:srgbClr val="3B7DE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椭圆 5"/>
            <p:cNvSpPr/>
            <p:nvPr>
              <p:custDataLst>
                <p:tags r:id="rId9"/>
              </p:custDataLst>
            </p:nvPr>
          </p:nvSpPr>
          <p:spPr>
            <a:xfrm>
              <a:off x="6556314" y="1933444"/>
              <a:ext cx="248400" cy="248400"/>
            </a:xfrm>
            <a:prstGeom prst="ellipse">
              <a:avLst/>
            </a:prstGeom>
            <a:solidFill>
              <a:srgbClr val="892C97"/>
            </a:solidFill>
            <a:ln>
              <a:noFill/>
            </a:ln>
          </p:spPr>
          <p:style>
            <a:lnRef idx="2">
              <a:srgbClr val="3B7DEB">
                <a:shade val="50000"/>
              </a:srgbClr>
            </a:lnRef>
            <a:fillRef idx="1">
              <a:srgbClr val="3B7DEB"/>
            </a:fillRef>
            <a:effectRef idx="0">
              <a:srgbClr val="3B7DE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5613400" y="2733040"/>
            <a:ext cx="423545" cy="423545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5689600" y="2809240"/>
            <a:ext cx="270510" cy="270510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椭圆 18"/>
          <p:cNvSpPr/>
          <p:nvPr>
            <p:custDataLst>
              <p:tags r:id="rId12"/>
            </p:custDataLst>
          </p:nvPr>
        </p:nvSpPr>
        <p:spPr>
          <a:xfrm>
            <a:off x="5613400" y="3870960"/>
            <a:ext cx="423545" cy="423545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椭圆 19"/>
          <p:cNvSpPr/>
          <p:nvPr>
            <p:custDataLst>
              <p:tags r:id="rId13"/>
            </p:custDataLst>
          </p:nvPr>
        </p:nvSpPr>
        <p:spPr>
          <a:xfrm>
            <a:off x="5689600" y="3947795"/>
            <a:ext cx="270510" cy="270510"/>
          </a:xfrm>
          <a:prstGeom prst="ellipse">
            <a:avLst/>
          </a:prstGeom>
          <a:solidFill>
            <a:srgbClr val="892C97"/>
          </a:solidFill>
          <a:ln>
            <a:noFill/>
          </a:ln>
        </p:spPr>
        <p:style>
          <a:lnRef idx="2">
            <a:srgbClr val="3B7DEB">
              <a:shade val="50000"/>
            </a:srgbClr>
          </a:lnRef>
          <a:fillRef idx="1">
            <a:srgbClr val="3B7DEB"/>
          </a:fillRef>
          <a:effectRef idx="0">
            <a:srgbClr val="3B7DEB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组合 15"/>
          <p:cNvGrpSpPr/>
          <p:nvPr/>
        </p:nvGrpSpPr>
        <p:grpSpPr>
          <a:xfrm>
            <a:off x="5191125" y="4965065"/>
            <a:ext cx="423545" cy="423545"/>
            <a:chOff x="6506434" y="4854972"/>
            <a:chExt cx="388800" cy="388800"/>
          </a:xfrm>
        </p:grpSpPr>
        <p:sp>
          <p:nvSpPr>
            <p:cNvPr id="24" name="椭圆 23"/>
            <p:cNvSpPr/>
            <p:nvPr>
              <p:custDataLst>
                <p:tags r:id="rId14"/>
              </p:custDataLst>
            </p:nvPr>
          </p:nvSpPr>
          <p:spPr>
            <a:xfrm>
              <a:off x="6506434" y="4854972"/>
              <a:ext cx="388800" cy="388800"/>
            </a:xfrm>
            <a:prstGeom prst="ellipse">
              <a:avLst/>
            </a:prstGeom>
            <a:solidFill>
              <a:srgbClr val="892C97"/>
            </a:solidFill>
            <a:ln>
              <a:noFill/>
            </a:ln>
          </p:spPr>
          <p:style>
            <a:lnRef idx="2">
              <a:srgbClr val="3B7DEB">
                <a:shade val="50000"/>
              </a:srgbClr>
            </a:lnRef>
            <a:fillRef idx="1">
              <a:srgbClr val="3B7DEB"/>
            </a:fillRef>
            <a:effectRef idx="0">
              <a:srgbClr val="3B7DE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椭圆 24"/>
            <p:cNvSpPr/>
            <p:nvPr>
              <p:custDataLst>
                <p:tags r:id="rId15"/>
              </p:custDataLst>
            </p:nvPr>
          </p:nvSpPr>
          <p:spPr>
            <a:xfrm>
              <a:off x="6576634" y="4925172"/>
              <a:ext cx="248400" cy="248400"/>
            </a:xfrm>
            <a:prstGeom prst="ellipse">
              <a:avLst/>
            </a:prstGeom>
            <a:solidFill>
              <a:srgbClr val="892C97"/>
            </a:solidFill>
            <a:ln>
              <a:noFill/>
            </a:ln>
          </p:spPr>
          <p:style>
            <a:lnRef idx="2">
              <a:srgbClr val="3B7DEB">
                <a:shade val="50000"/>
              </a:srgbClr>
            </a:lnRef>
            <a:fillRef idx="1">
              <a:srgbClr val="3B7DEB"/>
            </a:fillRef>
            <a:effectRef idx="0">
              <a:srgbClr val="3B7DE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1" name="文本框 40"/>
          <p:cNvSpPr txBox="1"/>
          <p:nvPr>
            <p:custDataLst>
              <p:tags r:id="rId16"/>
            </p:custDataLst>
          </p:nvPr>
        </p:nvSpPr>
        <p:spPr>
          <a:xfrm>
            <a:off x="5614670" y="1690370"/>
            <a:ext cx="5824855" cy="88201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400">
                <a:latin typeface="宋体"/>
                <a:ea typeface="等线 Light" panose="02010600030101010101" charset="-122"/>
                <a:cs typeface="+mn-ea"/>
                <a:sym typeface="宋体"/>
              </a:rPr>
              <a:t>我心目中的大学不仅关注学术发展，还积极承担社会责任</a:t>
            </a:r>
          </a:p>
        </p:txBody>
      </p:sp>
      <p:sp>
        <p:nvSpPr>
          <p:cNvPr id="43" name="文本框 42"/>
          <p:cNvSpPr txBox="1"/>
          <p:nvPr>
            <p:custDataLst>
              <p:tags r:id="rId17"/>
            </p:custDataLst>
          </p:nvPr>
        </p:nvSpPr>
        <p:spPr>
          <a:xfrm>
            <a:off x="6075680" y="2780030"/>
            <a:ext cx="5831840" cy="93408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665">
                <a:latin typeface="宋体"/>
                <a:ea typeface="等线 Light" panose="02010600030101010101" charset="-122"/>
                <a:cs typeface="+mn-ea"/>
                <a:sym typeface="宋体"/>
              </a:rPr>
              <a:t>它鼓励学生关注社会问题，参与社会实践，通过自己的努力为社会做出贡献</a:t>
            </a:r>
          </a:p>
        </p:txBody>
      </p:sp>
      <p:sp>
        <p:nvSpPr>
          <p:cNvPr id="45" name="文本框 44"/>
          <p:cNvSpPr txBox="1"/>
          <p:nvPr>
            <p:custDataLst>
              <p:tags r:id="rId18"/>
            </p:custDataLst>
          </p:nvPr>
        </p:nvSpPr>
        <p:spPr>
          <a:xfrm>
            <a:off x="6075680" y="3918585"/>
            <a:ext cx="5831840" cy="86296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400">
                <a:latin typeface="宋体"/>
                <a:ea typeface="等线 Light" panose="02010600030101010101" charset="-122"/>
                <a:cs typeface="+mn-ea"/>
                <a:sym typeface="宋体"/>
              </a:rPr>
              <a:t>大学的研究成果不仅仅是为了个人成就，更是为了解决现实问题，推动社会进步</a:t>
            </a:r>
          </a:p>
        </p:txBody>
      </p:sp>
      <p:sp>
        <p:nvSpPr>
          <p:cNvPr id="47" name="文本框 46"/>
          <p:cNvSpPr txBox="1"/>
          <p:nvPr>
            <p:custDataLst>
              <p:tags r:id="rId19"/>
            </p:custDataLst>
          </p:nvPr>
        </p:nvSpPr>
        <p:spPr>
          <a:xfrm>
            <a:off x="5614670" y="4986020"/>
            <a:ext cx="5969635" cy="91059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400">
                <a:latin typeface="宋体"/>
                <a:ea typeface="等线 Light" panose="02010600030101010101" charset="-122"/>
                <a:cs typeface="+mn-ea"/>
                <a:sym typeface="宋体"/>
              </a:rPr>
              <a:t>同时，大学还通过对外开放和交流，成为连接社区和全球的桥梁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62"/>
        <p:cNvGrpSpPr/>
        <p:nvPr/>
      </p:nvGrpSpPr>
      <p:grpSpPr>
        <a:xfrm>
          <a:off x="0" y="0"/>
          <a:ext cx="0" cy="0"/>
        </a:xfrm>
      </p:grpSpPr>
      <p:sp>
        <p:nvSpPr>
          <p:cNvPr id="463" name="Google Shape;463;p49"/>
          <p:cNvSpPr txBox="1">
            <a:spLocks noGrp="1"/>
          </p:cNvSpPr>
          <p:nvPr>
            <p:ph type="title"/>
          </p:nvPr>
        </p:nvSpPr>
        <p:spPr>
          <a:xfrm>
            <a:off x="1045210" y="2896235"/>
            <a:ext cx="10124440" cy="112268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人文关怀</a:t>
            </a:r>
          </a:p>
        </p:txBody>
      </p:sp>
      <p:sp>
        <p:nvSpPr>
          <p:cNvPr id="464" name="Google Shape;464;p49"/>
          <p:cNvSpPr txBox="1">
            <a:spLocks noGrp="1"/>
          </p:cNvSpPr>
          <p:nvPr>
            <p:ph type="title" idx="2"/>
          </p:nvPr>
        </p:nvSpPr>
        <p:spPr>
          <a:xfrm>
            <a:off x="4905400" y="1633499"/>
            <a:ext cx="2381200" cy="1262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zh-CN" altLang="en-GB">
                <a:latin typeface="宋体"/>
                <a:sym typeface="宋体"/>
              </a:rPr>
              <a:t>3</a:t>
            </a:r>
          </a:p>
        </p:txBody>
      </p:sp>
      <p:cxnSp>
        <p:nvCxnSpPr>
          <p:cNvPr id="466" name="Google Shape;466;p49"/>
          <p:cNvCxnSpPr/>
          <p:nvPr/>
        </p:nvCxnSpPr>
        <p:spPr>
          <a:xfrm>
            <a:off x="3047000" y="4151200"/>
            <a:ext cx="60980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  <a:ln>
            <a:noFill/>
          </a:ln>
        </p:spPr>
      </p:pic>
      <p:sp>
        <p:nvSpPr>
          <p:cNvPr id="31" name="Google Shape;478;p51"/>
          <p:cNvSpPr txBox="1">
            <a:spLocks noGrp="1"/>
          </p:cNvSpPr>
          <p:nvPr/>
        </p:nvSpPr>
        <p:spPr>
          <a:xfrm>
            <a:off x="839428" y="405407"/>
            <a:ext cx="10302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宋体"/>
                <a:sym typeface="宋体"/>
              </a:rPr>
              <a:t>人文关怀</a:t>
            </a:r>
          </a:p>
        </p:txBody>
      </p:sp>
      <p:pic>
        <p:nvPicPr>
          <p:cNvPr id="32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906684" y="6021279"/>
            <a:ext cx="4653999" cy="2489269"/>
          </a:xfrm>
          <a:prstGeom prst="rect">
            <a:avLst/>
          </a:prstGeom>
          <a:ln>
            <a:noFill/>
          </a:ln>
        </p:spPr>
      </p:pic>
      <p:pic>
        <p:nvPicPr>
          <p:cNvPr id="33" name="New picture"/>
          <p:cNvPicPr/>
          <p:nvPr/>
        </p:nvPicPr>
        <p:blipFill>
          <a:blip r:embed="rId4"/>
          <a:stretch>
            <a:fillRect/>
          </a:stretch>
        </p:blipFill>
        <p:spPr>
          <a:xfrm rot="-3931055">
            <a:off x="10424939" y="-1746827"/>
            <a:ext cx="3160968" cy="3160985"/>
          </a:xfrm>
          <a:prstGeom prst="rect">
            <a:avLst/>
          </a:prstGeom>
          <a:ln>
            <a:noFill/>
          </a:ln>
        </p:spPr>
      </p:pic>
      <p:pic>
        <p:nvPicPr>
          <p:cNvPr id="34" name="New picture"/>
          <p:cNvPicPr/>
          <p:nvPr/>
        </p:nvPicPr>
        <p:blipFill>
          <a:blip r:embed="rId4"/>
          <a:stretch>
            <a:fillRect/>
          </a:stretch>
        </p:blipFill>
        <p:spPr>
          <a:xfrm rot="1805059">
            <a:off x="11039533" y="2735535"/>
            <a:ext cx="2613915" cy="2613928"/>
          </a:xfrm>
          <a:prstGeom prst="rect">
            <a:avLst/>
          </a:prstGeom>
          <a:ln>
            <a:noFill/>
          </a:ln>
        </p:spPr>
      </p:pic>
      <p:sp>
        <p:nvSpPr>
          <p:cNvPr id="4" name="任意多边形 3"/>
          <p:cNvSpPr/>
          <p:nvPr/>
        </p:nvSpPr>
        <p:spPr>
          <a:xfrm flipV="1">
            <a:off x="1247045" y="3012372"/>
            <a:ext cx="3985416" cy="43159"/>
          </a:xfrm>
          <a:custGeom>
            <a:gdLst>
              <a:gd name="connsiteX0" fmla="*/ 4406630 w 4406630"/>
              <a:gd name="connsiteY0" fmla="*/ 0 h 0"/>
              <a:gd name="connsiteX1" fmla="*/ 0 w 440663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06630">
                <a:moveTo>
                  <a:pt x="4406630" y="0"/>
                </a:moveTo>
                <a:lnTo>
                  <a:pt x="0" y="0"/>
                </a:lnTo>
              </a:path>
            </a:pathLst>
          </a:custGeom>
          <a:solidFill>
            <a:srgbClr val="333333"/>
          </a:solidFill>
          <a:ln w="12700">
            <a:solidFill>
              <a:srgbClr val="333333"/>
            </a:solidFill>
            <a:prstDash val="dash"/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任意多边形 4"/>
          <p:cNvSpPr/>
          <p:nvPr/>
        </p:nvSpPr>
        <p:spPr>
          <a:xfrm flipV="1">
            <a:off x="1235751" y="5371704"/>
            <a:ext cx="2793740" cy="101708"/>
          </a:xfrm>
          <a:custGeom>
            <a:gdLst>
              <a:gd name="connsiteX0" fmla="*/ 4406630 w 4406630"/>
              <a:gd name="connsiteY0" fmla="*/ 0 h 0"/>
              <a:gd name="connsiteX1" fmla="*/ 0 w 440663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06630">
                <a:moveTo>
                  <a:pt x="4406630" y="0"/>
                </a:moveTo>
                <a:lnTo>
                  <a:pt x="0" y="0"/>
                </a:lnTo>
              </a:path>
            </a:pathLst>
          </a:custGeom>
          <a:solidFill>
            <a:srgbClr val="333333"/>
          </a:solidFill>
          <a:ln w="12700">
            <a:solidFill>
              <a:srgbClr val="333333"/>
            </a:solidFill>
            <a:prstDash val="dash"/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任意多边形 5"/>
          <p:cNvSpPr/>
          <p:nvPr/>
        </p:nvSpPr>
        <p:spPr>
          <a:xfrm flipV="1">
            <a:off x="8165613" y="2710116"/>
            <a:ext cx="2793740" cy="101708"/>
          </a:xfrm>
          <a:custGeom>
            <a:gdLst>
              <a:gd name="connsiteX0" fmla="*/ 4406630 w 4406630"/>
              <a:gd name="connsiteY0" fmla="*/ 0 h 0"/>
              <a:gd name="connsiteX1" fmla="*/ 0 w 440663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06630">
                <a:moveTo>
                  <a:pt x="4406630" y="0"/>
                </a:moveTo>
                <a:lnTo>
                  <a:pt x="0" y="0"/>
                </a:lnTo>
              </a:path>
            </a:pathLst>
          </a:custGeom>
          <a:solidFill>
            <a:srgbClr val="333333"/>
          </a:solidFill>
          <a:ln w="12700">
            <a:solidFill>
              <a:srgbClr val="333333"/>
            </a:solidFill>
            <a:prstDash val="dash"/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任意多边形 6"/>
          <p:cNvSpPr/>
          <p:nvPr/>
        </p:nvSpPr>
        <p:spPr>
          <a:xfrm flipV="1">
            <a:off x="7087534" y="4487266"/>
            <a:ext cx="3871819" cy="103225"/>
          </a:xfrm>
          <a:custGeom>
            <a:gdLst>
              <a:gd name="connsiteX0" fmla="*/ 4406630 w 4406630"/>
              <a:gd name="connsiteY0" fmla="*/ 0 h 0"/>
              <a:gd name="connsiteX1" fmla="*/ 0 w 440663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06630">
                <a:moveTo>
                  <a:pt x="4406630" y="0"/>
                </a:moveTo>
                <a:lnTo>
                  <a:pt x="0" y="0"/>
                </a:lnTo>
              </a:path>
            </a:pathLst>
          </a:custGeom>
          <a:solidFill>
            <a:srgbClr val="333333"/>
          </a:solidFill>
          <a:ln w="12700">
            <a:solidFill>
              <a:srgbClr val="333333"/>
            </a:solidFill>
            <a:prstDash val="dash"/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biLevel thresh="75000"/>
          </a:blip>
          <a:srcRect t="76775"/>
          <a:stretch>
            <a:fillRect/>
          </a:stretch>
        </p:blipFill>
        <p:spPr>
          <a:xfrm rot="10800000" flipV="1">
            <a:off x="4126008" y="2295294"/>
            <a:ext cx="4990858" cy="110772"/>
          </a:xfrm>
          <a:prstGeom prst="rect">
            <a:avLst/>
          </a:prstGeom>
          <a:ln>
            <a:noFill/>
          </a:ln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biLevel thresh="75000"/>
          </a:blip>
          <a:srcRect t="76775"/>
          <a:stretch>
            <a:fillRect/>
          </a:stretch>
        </p:blipFill>
        <p:spPr>
          <a:xfrm flipV="1">
            <a:off x="3174755" y="5828316"/>
            <a:ext cx="4990858" cy="110772"/>
          </a:xfrm>
          <a:prstGeom prst="rect">
            <a:avLst/>
          </a:prstGeom>
          <a:ln>
            <a:noFill/>
          </a:ln>
        </p:spPr>
      </p:pic>
      <p:sp>
        <p:nvSpPr>
          <p:cNvPr id="11" name="平行四边形 10"/>
          <p:cNvSpPr/>
          <p:nvPr/>
        </p:nvSpPr>
        <p:spPr>
          <a:xfrm>
            <a:off x="5232463" y="2296100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平行四边形 11"/>
          <p:cNvSpPr/>
          <p:nvPr/>
        </p:nvSpPr>
        <p:spPr>
          <a:xfrm flipH="1">
            <a:off x="4523260" y="2296100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矩形 12"/>
          <p:cNvSpPr/>
          <p:nvPr/>
        </p:nvSpPr>
        <p:spPr>
          <a:xfrm>
            <a:off x="5053035" y="3584555"/>
            <a:ext cx="840654" cy="5232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01</a:t>
            </a:r>
            <a:endParaRPr lang="zh-CN" altLang="en-US" sz="2800" b="1">
              <a:solidFill>
                <a:schemeClr val="bg1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15" name="平行四边形 14"/>
          <p:cNvSpPr/>
          <p:nvPr/>
        </p:nvSpPr>
        <p:spPr>
          <a:xfrm>
            <a:off x="7337479" y="2295697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平行四边形 15"/>
          <p:cNvSpPr/>
          <p:nvPr/>
        </p:nvSpPr>
        <p:spPr>
          <a:xfrm flipH="1">
            <a:off x="6628276" y="2295697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矩形 16"/>
          <p:cNvSpPr/>
          <p:nvPr/>
        </p:nvSpPr>
        <p:spPr>
          <a:xfrm>
            <a:off x="7206196" y="3540548"/>
            <a:ext cx="840654" cy="5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grpFill/>
              </a14:hiddenFill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02</a:t>
            </a:r>
            <a:endParaRPr lang="zh-CN" altLang="en-US" sz="2800" b="1">
              <a:solidFill>
                <a:schemeClr val="bg1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19" name="平行四边形 18"/>
          <p:cNvSpPr/>
          <p:nvPr/>
        </p:nvSpPr>
        <p:spPr>
          <a:xfrm flipV="1">
            <a:off x="6379388" y="4184332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平行四边形 19"/>
          <p:cNvSpPr/>
          <p:nvPr/>
        </p:nvSpPr>
        <p:spPr>
          <a:xfrm flipH="1" flipV="1">
            <a:off x="5670185" y="4184332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矩形 20"/>
          <p:cNvSpPr/>
          <p:nvPr/>
        </p:nvSpPr>
        <p:spPr>
          <a:xfrm>
            <a:off x="6148992" y="4277377"/>
            <a:ext cx="840654" cy="5232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03</a:t>
            </a:r>
            <a:endParaRPr lang="zh-CN" altLang="en-US" sz="2800" b="1">
              <a:solidFill>
                <a:schemeClr val="bg1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23" name="平行四边形 22"/>
          <p:cNvSpPr/>
          <p:nvPr/>
        </p:nvSpPr>
        <p:spPr>
          <a:xfrm flipV="1">
            <a:off x="4274371" y="4184735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平行四边形 23"/>
          <p:cNvSpPr/>
          <p:nvPr/>
        </p:nvSpPr>
        <p:spPr>
          <a:xfrm flipH="1" flipV="1">
            <a:off x="3565168" y="4184735"/>
            <a:ext cx="1395813" cy="1753951"/>
          </a:xfrm>
          <a:prstGeom prst="parallelogram">
            <a:avLst>
              <a:gd name="adj" fmla="val 51231"/>
            </a:avLst>
          </a:prstGeom>
          <a:solidFill>
            <a:srgbClr val="333333"/>
          </a:solidFill>
          <a:ln w="12700" cap="flat" cmpd="sng" algn="ctr">
            <a:noFill/>
            <a:prstDash val="solid"/>
            <a:miter lim="800000"/>
          </a:ln>
          <a:effectLst>
            <a:outerShdw blurRad="1270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矩形 24"/>
          <p:cNvSpPr/>
          <p:nvPr/>
        </p:nvSpPr>
        <p:spPr>
          <a:xfrm>
            <a:off x="4079987" y="4277376"/>
            <a:ext cx="840654" cy="5232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04</a:t>
            </a:r>
            <a:endParaRPr lang="zh-CN" altLang="en-US" sz="2800" b="1">
              <a:solidFill>
                <a:schemeClr val="bg1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662067" y="2170942"/>
            <a:ext cx="2610908" cy="866140"/>
          </a:xfrm>
          <a:prstGeom prst="rect">
            <a:avLst/>
          </a:prstGeom>
          <a:noFill/>
          <a:effectLst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冬青黑体简体中文 W3" panose="020b0300000000000000" pitchFamily="34" charset="-122"/>
                <a:sym typeface="宋体"/>
              </a:rPr>
              <a:t>我心目中的大学充满人文关怀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1128875" y="4527471"/>
            <a:ext cx="2610908" cy="866140"/>
          </a:xfrm>
          <a:prstGeom prst="rect">
            <a:avLst/>
          </a:prstGeom>
          <a:noFill/>
          <a:effectLst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冬青黑体简体中文 W3" panose="020b0300000000000000" pitchFamily="34" charset="-122"/>
                <a:sym typeface="宋体"/>
              </a:rPr>
              <a:t>大学通过提供这样的环境，帮助学生建立自我认知，理解他人，更好地融入社会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8620252" y="2909606"/>
            <a:ext cx="2610908" cy="866140"/>
          </a:xfrm>
          <a:prstGeom prst="rect">
            <a:avLst/>
          </a:prstGeom>
          <a:noFill/>
          <a:effectLst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冬青黑体简体中文 W3" panose="020b0300000000000000" pitchFamily="34" charset="-122"/>
                <a:sym typeface="宋体"/>
              </a:rPr>
              <a:t>它尊重每个人的独特性和价值，提供一个充满包容和尊重的环境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7853893" y="4740762"/>
            <a:ext cx="2610908" cy="866140"/>
          </a:xfrm>
          <a:prstGeom prst="rect">
            <a:avLst/>
          </a:prstGeom>
          <a:noFill/>
          <a:effectLst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冬青黑体简体中文 W3" panose="020b0300000000000000" pitchFamily="34" charset="-122"/>
                <a:sym typeface="宋体"/>
              </a:rPr>
              <a:t>在这里，每个人都可以自由地表达自己的观点和想法，无论这些观点是多么与众不同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 prLst="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 prLst="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2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 prLst="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2" dur="5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 prLst="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3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4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6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5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500" fill="hold" grpId="7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dvAuto="0"/>
      <p:bldP spid="5" grpId="1" advAuto="0"/>
      <p:bldP spid="6" grpId="2" advAuto="0"/>
      <p:bldP spid="7" grpId="3" advAuto="0"/>
      <p:bldP spid="26" grpId="4" advAuto="0"/>
      <p:bldP spid="27" grpId="5" advAuto="0"/>
      <p:bldP spid="28" grpId="6" advAuto="0"/>
      <p:bldP spid="29" grpId="7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62"/>
        <p:cNvGrpSpPr/>
        <p:nvPr/>
      </p:nvGrpSpPr>
      <p:grpSpPr>
        <a:xfrm>
          <a:off x="0" y="0"/>
          <a:ext cx="0" cy="0"/>
        </a:xfrm>
      </p:grpSpPr>
      <p:sp>
        <p:nvSpPr>
          <p:cNvPr id="463" name="Google Shape;463;p49"/>
          <p:cNvSpPr txBox="1">
            <a:spLocks noGrp="1"/>
          </p:cNvSpPr>
          <p:nvPr>
            <p:ph type="title"/>
          </p:nvPr>
        </p:nvSpPr>
        <p:spPr>
          <a:xfrm>
            <a:off x="1045210" y="2896235"/>
            <a:ext cx="10124440" cy="112268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充满活力</a:t>
            </a:r>
          </a:p>
        </p:txBody>
      </p:sp>
      <p:sp>
        <p:nvSpPr>
          <p:cNvPr id="464" name="Google Shape;464;p49"/>
          <p:cNvSpPr txBox="1">
            <a:spLocks noGrp="1"/>
          </p:cNvSpPr>
          <p:nvPr>
            <p:ph type="title" idx="2"/>
          </p:nvPr>
        </p:nvSpPr>
        <p:spPr>
          <a:xfrm>
            <a:off x="4905400" y="1633499"/>
            <a:ext cx="2381200" cy="1262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zh-CN" altLang="en-GB">
                <a:latin typeface="宋体"/>
                <a:sym typeface="宋体"/>
              </a:rPr>
              <a:t>4</a:t>
            </a:r>
          </a:p>
        </p:txBody>
      </p:sp>
      <p:cxnSp>
        <p:nvCxnSpPr>
          <p:cNvPr id="466" name="Google Shape;466;p49"/>
          <p:cNvCxnSpPr/>
          <p:nvPr/>
        </p:nvCxnSpPr>
        <p:spPr>
          <a:xfrm>
            <a:off x="3047000" y="4151200"/>
            <a:ext cx="60980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https://d.book118.com/557061135163006052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i*1_1"/>
  <p:tag name="KSO_WM_UNIT_INDEX" val="1_1"/>
  <p:tag name="KSO_WM_UNIT_LAYERLEVEL" val="1_1"/>
  <p:tag name="KSO_WM_UNIT_TEXT_FILL_FORE_SCHEMECOLOR_INDEX" val="2"/>
  <p:tag name="KSO_WM_UNIT_TEXT_FILL_TYPE" val="1"/>
  <p:tag name="KSO_WM_UNIT_TYPE" val="l_i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i*1_2"/>
  <p:tag name="KSO_WM_UNIT_INDEX" val="1_2"/>
  <p:tag name="KSO_WM_UNIT_LAYERLEVEL" val="1_1"/>
  <p:tag name="KSO_WM_UNIT_TEXT_FILL_FORE_SCHEMECOLOR_INDEX" val="2"/>
  <p:tag name="KSO_WM_UNIT_TEXT_FILL_TYPE" val="1"/>
  <p:tag name="KSO_WM_UNIT_TYPE" val="l_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81268"/>
  <p:tag name="KSO_WM_UNIT_CLEAR" val="0"/>
  <p:tag name="KSO_WM_UNIT_COMPATIBLE" val="0"/>
  <p:tag name="KSO_WM_UNIT_HIGHLIGHT" val="0"/>
  <p:tag name="KSO_WM_UNIT_ID" val="diagram20181268_3*a*1"/>
  <p:tag name="KSO_WM_UNIT_INDEX" val="1"/>
  <p:tag name="KSO_WM_UNIT_ISCONTENTSTITLE" val="0"/>
  <p:tag name="KSO_WM_UNIT_LAYERLEVEL" val="1"/>
  <p:tag name="KSO_WM_UNIT_PRESET_TEXT" val="目录"/>
  <p:tag name="KSO_WM_UNIT_TYPE" val="a"/>
  <p:tag name="KSO_WM_UNIT_VALUE" val="2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FILL_FORE_SCHEMECOLOR_INDEX" val="5"/>
  <p:tag name="KSO_WM_UNIT_FILL_TYPE" val="1"/>
  <p:tag name="KSO_WM_UNIT_ID" val="diagram20181268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CLEAR" val="0"/>
  <p:tag name="KSO_WM_UNIT_COMPATIBLE" val="0"/>
  <p:tag name="KSO_WM_UNIT_HIGHLIGHT" val="0"/>
  <p:tag name="KSO_WM_UNIT_ID" val="diagram20181268_3*l_h_a*1_1_1"/>
  <p:tag name="KSO_WM_UNIT_INDEX" val="1_1_1"/>
  <p:tag name="KSO_WM_UNIT_LAYERLEVEL" val="1_1_1"/>
  <p:tag name="KSO_WM_UNIT_PRESET_TEXT" val="点击输入标题文本内容"/>
  <p:tag name="KSO_WM_UNIT_TEXT_FILL_FORE_SCHEMECOLOR_INDEX" val="13"/>
  <p:tag name="KSO_WM_UNIT_TEXT_FILL_TYPE" val="1"/>
  <p:tag name="KSO_WM_UNIT_TYPE" val="l_h_a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CLEAR" val="0"/>
  <p:tag name="KSO_WM_UNIT_COMPATIBLE" val="0"/>
  <p:tag name="KSO_WM_UNIT_HIGHLIGHT" val="0"/>
  <p:tag name="KSO_WM_UNIT_ID" val="diagram20181268_3*l_h_a*1_2_1"/>
  <p:tag name="KSO_WM_UNIT_INDEX" val="1_2_1"/>
  <p:tag name="KSO_WM_UNIT_LAYERLEVEL" val="1_1_1"/>
  <p:tag name="KSO_WM_UNIT_PRESET_TEXT" val="点击输入标题文本内容"/>
  <p:tag name="KSO_WM_UNIT_TEXT_FILL_FORE_SCHEMECOLOR_INDEX" val="13"/>
  <p:tag name="KSO_WM_UNIT_TEXT_FILL_TYPE" val="1"/>
  <p:tag name="KSO_WM_UNIT_TYPE" val="l_h_a"/>
  <p:tag name="KSO_WM_UNIT_VALUE" val="11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CLEAR" val="0"/>
  <p:tag name="KSO_WM_UNIT_COMPATIBLE" val="0"/>
  <p:tag name="KSO_WM_UNIT_HIGHLIGHT" val="0"/>
  <p:tag name="KSO_WM_UNIT_ID" val="diagram20181268_3*l_h_a*1_3_1"/>
  <p:tag name="KSO_WM_UNIT_INDEX" val="1_3_1"/>
  <p:tag name="KSO_WM_UNIT_LAYERLEVEL" val="1_1_1"/>
  <p:tag name="KSO_WM_UNIT_PRESET_TEXT" val="点击输入标题文本内容"/>
  <p:tag name="KSO_WM_UNIT_TEXT_FILL_FORE_SCHEMECOLOR_INDEX" val="13"/>
  <p:tag name="KSO_WM_UNIT_TEXT_FILL_TYPE" val="1"/>
  <p:tag name="KSO_WM_UNIT_TYPE" val="l_h_a"/>
  <p:tag name="KSO_WM_UNIT_VALUE" val="11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1268"/>
  <p:tag name="KSO_WM_UNIT_CLEAR" val="0"/>
  <p:tag name="KSO_WM_UNIT_COMPATIBLE" val="0"/>
  <p:tag name="KSO_WM_UNIT_HIGHLIGHT" val="0"/>
  <p:tag name="KSO_WM_UNIT_ID" val="diagram20181268_3*l_h_a*1_4_1"/>
  <p:tag name="KSO_WM_UNIT_INDEX" val="1_4_1"/>
  <p:tag name="KSO_WM_UNIT_LAYERLEVEL" val="1_1_1"/>
  <p:tag name="KSO_WM_UNIT_PRESET_TEXT" val="点击输入标题文本内容"/>
  <p:tag name="KSO_WM_UNIT_TEXT_FILL_FORE_SCHEMECOLOR_INDEX" val="13"/>
  <p:tag name="KSO_WM_UNIT_TEXT_FILL_TYPE" val="1"/>
  <p:tag name="KSO_WM_UNIT_TYPE" val="l_h_a"/>
  <p:tag name="KSO_WM_UNIT_VALUE" val="11"/>
</p:tagLst>
</file>

<file path=ppt/tags/tag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aget's Awareness Day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303030"/>
      </a:accent1>
      <a:accent2>
        <a:srgbClr val="892C97"/>
      </a:accent2>
      <a:accent3>
        <a:srgbClr val="FF8248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Arial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Philosopher</vt:lpstr>
      <vt:lpstr>Nanum Gothic</vt:lpstr>
      <vt:lpstr>宋体</vt:lpstr>
      <vt:lpstr>字魂35号-经典雅黑</vt:lpstr>
      <vt:lpstr>字魂100号-方方先锋体</vt:lpstr>
      <vt:lpstr>微软雅黑</vt:lpstr>
      <vt:lpstr>等线</vt:lpstr>
      <vt:lpstr>方正黑体简体</vt:lpstr>
      <vt:lpstr>等线 Light</vt:lpstr>
      <vt:lpstr>冬青黑体简体中文 W3</vt:lpstr>
      <vt:lpstr>Office Theme</vt:lpstr>
      <vt:lpstr>我心目中的大学</vt:lpstr>
      <vt:lpstr>PowerPoint Presentation</vt:lpstr>
      <vt:lpstr>PowerPoint Presentation</vt:lpstr>
      <vt:lpstr>学术繁荣</vt:lpstr>
      <vt:lpstr>PowerPoint Presentation</vt:lpstr>
      <vt:lpstr>社会担当</vt:lpstr>
      <vt:lpstr>PowerPoint Presentation</vt:lpstr>
      <vt:lpstr>人文关怀</vt:lpstr>
      <vt:lpstr>PowerPoint Presentation</vt:lpstr>
      <vt:lpstr>充满活力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2024-09-26T15:20:13.676</cp:lastPrinted>
  <dcterms:created xsi:type="dcterms:W3CDTF">2024-09-26T07:20:13Z</dcterms:created>
  <dcterms:modified xsi:type="dcterms:W3CDTF">2024-09-26T07:20:16Z</dcterms:modified>
</cp:coreProperties>
</file>