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C1012-B86A-4C7E-AC00-CFE2A5F75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7D292-3FEB-4B92-95D5-97E64685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78862-BE77-43F6-BC84-51ECF10E5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341B5-103D-4715-AD7F-090A14954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D239E1-CEEC-468C-B609-538CCD49D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92B8D-44EB-44C4-AA1D-C048877CE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9F657-51E3-4BE8-AA18-6492A0B5E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AA2B9-E21F-4EF2-80D1-1CDD14368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18A24-8351-44D9-9321-59141BA57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86198-2529-4EE5-932D-0AE6523F4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2B667-2D88-4DD4-8392-D7707404F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00757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0033C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33C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33CC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00757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0033C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33C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33CC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00757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33C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33CC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00757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33C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33CC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33C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33CC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5630" y="614838"/>
            <a:ext cx="28194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00757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02589" y="1443100"/>
            <a:ext cx="3752850" cy="25698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0033C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257916" y="6064751"/>
            <a:ext cx="628650" cy="2813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rgbClr val="0033C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515067" y="6064751"/>
            <a:ext cx="287020" cy="2813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rgbClr val="0033CC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hyperlink" Target="http://www.netterimages.com/image/99.htm" TargetMode="Ex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62142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75857" y="2389187"/>
            <a:ext cx="5105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10"/>
              <a:t>支气管扩张</a:t>
            </a:r>
            <a:endParaRPr sz="8000"/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04800" y="1981200"/>
            <a:ext cx="5130800" cy="4543425"/>
          </a:xfrm>
          <a:custGeom>
            <a:rect l="l" t="t" r="r" b="b"/>
            <a:pathLst>
              <a:path w="5130800" h="4543425">
                <a:moveTo>
                  <a:pt x="0" y="0"/>
                </a:moveTo>
                <a:lnTo>
                  <a:pt x="5130800" y="0"/>
                </a:lnTo>
                <a:lnTo>
                  <a:pt x="5130800" y="4543425"/>
                </a:lnTo>
                <a:lnTo>
                  <a:pt x="0" y="45434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3539" y="1898118"/>
            <a:ext cx="4635500" cy="3651885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3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直径大于</a:t>
            </a:r>
            <a:r>
              <a:rPr sz="2800" b="1" spc="-10">
                <a:solidFill>
                  <a:srgbClr val="0033CC"/>
                </a:solidFill>
                <a:latin typeface="Arial"/>
                <a:cs typeface="Arial"/>
              </a:rPr>
              <a:t>2mm</a:t>
            </a: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的支气管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83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管壁的肌肉和弹性组织破坏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慢性持久异常扩张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临床特点</a:t>
            </a:r>
            <a:endParaRPr sz="2800">
              <a:latin typeface="Microsoft JhengHei"/>
              <a:cs typeface="Microsoft JhengHei"/>
            </a:endParaRPr>
          </a:p>
          <a:p>
            <a:pPr marL="469900">
              <a:lnSpc>
                <a:spcPct val="100000"/>
              </a:lnSpc>
              <a:spcBef>
                <a:spcPts val="675"/>
              </a:spcBef>
            </a:pP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慢性咳嗽</a:t>
            </a:r>
            <a:endParaRPr sz="2800">
              <a:latin typeface="Microsoft JhengHei"/>
              <a:cs typeface="Microsoft JhengHei"/>
            </a:endParaRPr>
          </a:p>
          <a:p>
            <a:pPr marL="469900">
              <a:lnSpc>
                <a:spcPct val="100000"/>
              </a:lnSpc>
              <a:spcBef>
                <a:spcPts val="670"/>
              </a:spcBef>
            </a:pP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大量脓痰</a:t>
            </a:r>
            <a:endParaRPr sz="2800">
              <a:latin typeface="Microsoft JhengHei"/>
              <a:cs typeface="Microsoft JhengHei"/>
            </a:endParaRPr>
          </a:p>
          <a:p>
            <a:pPr marL="469900">
              <a:lnSpc>
                <a:spcPct val="100000"/>
              </a:lnSpc>
              <a:spcBef>
                <a:spcPts val="670"/>
              </a:spcBef>
            </a:pP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反复咯血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支气管扩张</a:t>
            </a: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4648200" y="2209800"/>
            <a:ext cx="4265612" cy="4265611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23850" y="1484312"/>
            <a:ext cx="4752975" cy="3886200"/>
          </a:xfrm>
          <a:custGeom>
            <a:rect l="l" t="t" r="r" b="b"/>
            <a:pathLst>
              <a:path w="4752975" h="3886200">
                <a:moveTo>
                  <a:pt x="0" y="0"/>
                </a:moveTo>
                <a:lnTo>
                  <a:pt x="4752975" y="0"/>
                </a:lnTo>
                <a:lnTo>
                  <a:pt x="4752975" y="3886200"/>
                </a:lnTo>
                <a:lnTo>
                  <a:pt x="0" y="38862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支气管扩张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7189" y="1399836"/>
            <a:ext cx="4302125" cy="3141345"/>
          </a:xfrm>
          <a:prstGeom prst="rect">
            <a:avLst/>
          </a:prstGeom>
        </p:spPr>
        <p:txBody>
          <a:bodyPr vert="horz" wrap="square" lIns="0" tIns="140970" rIns="0" bIns="0" rtlCol="0">
            <a:spAutoFit/>
          </a:bodyPr>
          <a:lstStyle/>
          <a:p>
            <a:pPr marL="381000" indent="-342900">
              <a:lnSpc>
                <a:spcPct val="100000"/>
              </a:lnSpc>
              <a:spcBef>
                <a:spcPts val="111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81000"/>
              </a:tabLst>
            </a:pP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病因与</a:t>
            </a:r>
            <a:r>
              <a:rPr sz="2800" b="1" u="heavy" spc="-15">
                <a:solidFill>
                  <a:srgbClr val="CC0066"/>
                </a:solidFill>
                <a:uFill>
                  <a:solidFill>
                    <a:srgbClr val="CC0066"/>
                  </a:solidFill>
                </a:uFill>
                <a:latin typeface="Microsoft JhengHei"/>
                <a:cs typeface="Microsoft JhengHei"/>
              </a:rPr>
              <a:t>发病机制</a:t>
            </a:r>
            <a:endParaRPr sz="2800">
              <a:latin typeface="Microsoft JhengHei"/>
              <a:cs typeface="Microsoft JhengHei"/>
            </a:endParaRPr>
          </a:p>
          <a:p>
            <a:pPr marL="381000" indent="-342900">
              <a:lnSpc>
                <a:spcPct val="100000"/>
              </a:lnSpc>
              <a:spcBef>
                <a:spcPts val="101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81000"/>
              </a:tabLst>
            </a:pPr>
            <a:r>
              <a:rPr sz="4200" b="1" spc="-3712" baseline="6944">
                <a:solidFill>
                  <a:srgbClr val="0033CC"/>
                </a:solidFill>
                <a:latin typeface="Microsoft JhengHei"/>
                <a:cs typeface="Microsoft JhengHei"/>
              </a:rPr>
              <a:t>临</a:t>
            </a: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2575">
                <a:solidFill>
                  <a:srgbClr val="CC0066"/>
                </a:solidFill>
                <a:latin typeface="Microsoft JhengHei"/>
                <a:cs typeface="Microsoft JhengHei"/>
              </a:rPr>
              <a:t>支</a:t>
            </a:r>
            <a:r>
              <a:rPr sz="4200" b="1" spc="-337" baseline="6944">
                <a:solidFill>
                  <a:srgbClr val="0033CC"/>
                </a:solidFill>
                <a:latin typeface="Microsoft JhengHei"/>
                <a:cs typeface="Microsoft JhengHei"/>
              </a:rPr>
              <a:t>床</a:t>
            </a:r>
            <a:r>
              <a:rPr sz="2800" b="1" spc="-2575">
                <a:solidFill>
                  <a:srgbClr val="CC0066"/>
                </a:solidFill>
                <a:latin typeface="Microsoft JhengHei"/>
                <a:cs typeface="Microsoft JhengHei"/>
              </a:rPr>
              <a:t>气</a:t>
            </a:r>
            <a:r>
              <a:rPr sz="4200" b="1" spc="-337" baseline="6944">
                <a:solidFill>
                  <a:srgbClr val="0033CC"/>
                </a:solidFill>
                <a:latin typeface="Microsoft JhengHei"/>
                <a:cs typeface="Microsoft JhengHei"/>
              </a:rPr>
              <a:t>表</a:t>
            </a:r>
            <a:r>
              <a:rPr sz="2800" b="1" spc="-2575">
                <a:solidFill>
                  <a:srgbClr val="CC0066"/>
                </a:solidFill>
                <a:latin typeface="Microsoft JhengHei"/>
                <a:cs typeface="Microsoft JhengHei"/>
              </a:rPr>
              <a:t>管</a:t>
            </a:r>
            <a:r>
              <a:rPr sz="4200" b="1" spc="-337" baseline="6944">
                <a:solidFill>
                  <a:srgbClr val="0033CC"/>
                </a:solidFill>
                <a:latin typeface="Microsoft JhengHei"/>
                <a:cs typeface="Microsoft JhengHei"/>
              </a:rPr>
              <a:t>现</a:t>
            </a:r>
            <a:r>
              <a:rPr sz="2800" b="1">
                <a:solidFill>
                  <a:srgbClr val="CC0066"/>
                </a:solidFill>
                <a:latin typeface="Arial"/>
                <a:cs typeface="Arial"/>
              </a:rPr>
              <a:t>-</a:t>
            </a:r>
            <a:r>
              <a:rPr sz="2800" b="1" spc="-10">
                <a:solidFill>
                  <a:srgbClr val="CC0066"/>
                </a:solidFill>
                <a:latin typeface="Microsoft JhengHei"/>
                <a:cs typeface="Microsoft JhengHei"/>
              </a:rPr>
              <a:t>肺组织感染</a:t>
            </a:r>
            <a:endParaRPr sz="2800">
              <a:latin typeface="Microsoft JhengHei"/>
              <a:cs typeface="Microsoft JhengHei"/>
            </a:endParaRPr>
          </a:p>
          <a:p>
            <a:pPr marL="381000" indent="-342900">
              <a:lnSpc>
                <a:spcPct val="100000"/>
              </a:lnSpc>
              <a:spcBef>
                <a:spcPts val="33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81000"/>
              </a:tabLst>
            </a:pPr>
            <a:r>
              <a:rPr sz="2800" b="1" spc="-2475">
                <a:solidFill>
                  <a:srgbClr val="0033CC"/>
                </a:solidFill>
                <a:latin typeface="Microsoft JhengHei"/>
                <a:cs typeface="Microsoft JhengHei"/>
              </a:rPr>
              <a:t>实</a:t>
            </a:r>
            <a:r>
              <a:rPr sz="3600" spc="-247" baseline="-11574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4200" b="1" spc="-3862" baseline="-9920">
                <a:solidFill>
                  <a:srgbClr val="0033CC"/>
                </a:solidFill>
                <a:latin typeface="Microsoft JhengHei"/>
                <a:cs typeface="Microsoft JhengHei"/>
              </a:rPr>
              <a:t>支</a:t>
            </a:r>
            <a:r>
              <a:rPr sz="2800" b="1" spc="-225">
                <a:solidFill>
                  <a:srgbClr val="0033CC"/>
                </a:solidFill>
                <a:latin typeface="Microsoft JhengHei"/>
                <a:cs typeface="Microsoft JhengHei"/>
              </a:rPr>
              <a:t>验</a:t>
            </a:r>
            <a:r>
              <a:rPr sz="4200" b="1" spc="-3862" baseline="-9920">
                <a:solidFill>
                  <a:srgbClr val="0033CC"/>
                </a:solidFill>
                <a:latin typeface="Microsoft JhengHei"/>
                <a:cs typeface="Microsoft JhengHei"/>
              </a:rPr>
              <a:t>气</a:t>
            </a:r>
            <a:r>
              <a:rPr sz="2800" b="1" spc="-225">
                <a:solidFill>
                  <a:srgbClr val="0033CC"/>
                </a:solidFill>
                <a:latin typeface="Microsoft JhengHei"/>
                <a:cs typeface="Microsoft JhengHei"/>
              </a:rPr>
              <a:t>室</a:t>
            </a:r>
            <a:r>
              <a:rPr sz="4200" b="1" spc="-3862" baseline="-9920">
                <a:solidFill>
                  <a:srgbClr val="0033CC"/>
                </a:solidFill>
                <a:latin typeface="Microsoft JhengHei"/>
                <a:cs typeface="Microsoft JhengHei"/>
              </a:rPr>
              <a:t>管</a:t>
            </a:r>
            <a:r>
              <a:rPr sz="2800" b="1" spc="-225">
                <a:solidFill>
                  <a:srgbClr val="0033CC"/>
                </a:solidFill>
                <a:latin typeface="Microsoft JhengHei"/>
                <a:cs typeface="Microsoft JhengHei"/>
              </a:rPr>
              <a:t>及</a:t>
            </a:r>
            <a:r>
              <a:rPr sz="4200" b="1" spc="-3862" baseline="-9920">
                <a:solidFill>
                  <a:srgbClr val="0033CC"/>
                </a:solidFill>
                <a:latin typeface="Microsoft JhengHei"/>
                <a:cs typeface="Microsoft JhengHei"/>
              </a:rPr>
              <a:t>阻</a:t>
            </a:r>
            <a:r>
              <a:rPr sz="2800" b="1" spc="-225">
                <a:solidFill>
                  <a:srgbClr val="0033CC"/>
                </a:solidFill>
                <a:latin typeface="Microsoft JhengHei"/>
                <a:cs typeface="Microsoft JhengHei"/>
              </a:rPr>
              <a:t>其</a:t>
            </a:r>
            <a:r>
              <a:rPr sz="4200" b="1" spc="-3862" baseline="-9920">
                <a:solidFill>
                  <a:srgbClr val="0033CC"/>
                </a:solidFill>
                <a:latin typeface="Microsoft JhengHei"/>
                <a:cs typeface="Microsoft JhengHei"/>
              </a:rPr>
              <a:t>塞</a:t>
            </a:r>
            <a:r>
              <a:rPr sz="2800" b="1" spc="-20">
                <a:solidFill>
                  <a:srgbClr val="0033CC"/>
                </a:solidFill>
                <a:latin typeface="Microsoft JhengHei"/>
                <a:cs typeface="Microsoft JhengHei"/>
              </a:rPr>
              <a:t>他检查</a:t>
            </a:r>
            <a:endParaRPr sz="2800">
              <a:latin typeface="Microsoft JhengHei"/>
              <a:cs typeface="Microsoft JhengHei"/>
            </a:endParaRPr>
          </a:p>
          <a:p>
            <a:pPr marL="381000" indent="-342900">
              <a:lnSpc>
                <a:spcPct val="100000"/>
              </a:lnSpc>
              <a:spcBef>
                <a:spcPts val="118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81000"/>
              </a:tabLst>
            </a:pPr>
            <a:r>
              <a:rPr sz="4200" b="1" spc="-3712" baseline="9920">
                <a:solidFill>
                  <a:srgbClr val="0033CC"/>
                </a:solidFill>
                <a:latin typeface="Microsoft JhengHei"/>
                <a:cs typeface="Microsoft JhengHei"/>
              </a:rPr>
              <a:t>诊</a:t>
            </a: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2575">
                <a:solidFill>
                  <a:srgbClr val="0033CC"/>
                </a:solidFill>
                <a:latin typeface="Microsoft JhengHei"/>
                <a:cs typeface="Microsoft JhengHei"/>
              </a:rPr>
              <a:t>支</a:t>
            </a:r>
            <a:r>
              <a:rPr sz="4200" b="1" spc="-337" baseline="9920">
                <a:solidFill>
                  <a:srgbClr val="0033CC"/>
                </a:solidFill>
                <a:latin typeface="Microsoft JhengHei"/>
                <a:cs typeface="Microsoft JhengHei"/>
              </a:rPr>
              <a:t>断</a:t>
            </a:r>
            <a:r>
              <a:rPr sz="2800" b="1" spc="-2575">
                <a:solidFill>
                  <a:srgbClr val="0033CC"/>
                </a:solidFill>
                <a:latin typeface="Microsoft JhengHei"/>
                <a:cs typeface="Microsoft JhengHei"/>
              </a:rPr>
              <a:t>气</a:t>
            </a:r>
            <a:r>
              <a:rPr sz="4200" b="1" spc="-337" baseline="9920">
                <a:solidFill>
                  <a:srgbClr val="0033CC"/>
                </a:solidFill>
                <a:latin typeface="Microsoft JhengHei"/>
                <a:cs typeface="Microsoft JhengHei"/>
              </a:rPr>
              <a:t>要</a:t>
            </a:r>
            <a:r>
              <a:rPr sz="2800" b="1" spc="-2575">
                <a:solidFill>
                  <a:srgbClr val="0033CC"/>
                </a:solidFill>
                <a:latin typeface="Microsoft JhengHei"/>
                <a:cs typeface="Microsoft JhengHei"/>
              </a:rPr>
              <a:t>管</a:t>
            </a:r>
            <a:r>
              <a:rPr sz="4200" b="1" spc="-337" baseline="9920">
                <a:solidFill>
                  <a:srgbClr val="0033CC"/>
                </a:solidFill>
                <a:latin typeface="Microsoft JhengHei"/>
                <a:cs typeface="Microsoft JhengHei"/>
              </a:rPr>
              <a:t>点</a:t>
            </a: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先天性发育障碍</a:t>
            </a:r>
            <a:endParaRPr sz="2800">
              <a:latin typeface="Microsoft JhengHei"/>
              <a:cs typeface="Microsoft JhengHei"/>
            </a:endParaRPr>
          </a:p>
          <a:p>
            <a:pPr marL="3810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81000"/>
              </a:tabLst>
            </a:pPr>
            <a:r>
              <a:rPr sz="4200" b="1" spc="-3712" baseline="9920">
                <a:solidFill>
                  <a:srgbClr val="0033CC"/>
                </a:solidFill>
                <a:latin typeface="Microsoft JhengHei"/>
                <a:cs typeface="Microsoft JhengHei"/>
              </a:rPr>
              <a:t>治</a:t>
            </a: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2575">
                <a:solidFill>
                  <a:srgbClr val="0033CC"/>
                </a:solidFill>
                <a:latin typeface="Microsoft JhengHei"/>
                <a:cs typeface="Microsoft JhengHei"/>
              </a:rPr>
              <a:t>全</a:t>
            </a:r>
            <a:r>
              <a:rPr sz="4200" b="1" spc="-337" baseline="9920">
                <a:solidFill>
                  <a:srgbClr val="0033CC"/>
                </a:solidFill>
                <a:latin typeface="Microsoft JhengHei"/>
                <a:cs typeface="Microsoft JhengHei"/>
              </a:rPr>
              <a:t>疗</a:t>
            </a:r>
            <a:r>
              <a:rPr sz="2800" b="1" spc="-2575">
                <a:solidFill>
                  <a:srgbClr val="0033CC"/>
                </a:solidFill>
                <a:latin typeface="Microsoft JhengHei"/>
                <a:cs typeface="Microsoft JhengHei"/>
              </a:rPr>
              <a:t>身</a:t>
            </a:r>
            <a:r>
              <a:rPr sz="4200" b="1" spc="-337" baseline="9920">
                <a:solidFill>
                  <a:srgbClr val="0033CC"/>
                </a:solidFill>
                <a:latin typeface="Microsoft JhengHei"/>
                <a:cs typeface="Microsoft JhengHei"/>
              </a:rPr>
              <a:t>要</a:t>
            </a:r>
            <a:r>
              <a:rPr sz="2800" b="1" spc="-2575">
                <a:solidFill>
                  <a:srgbClr val="0033CC"/>
                </a:solidFill>
                <a:latin typeface="Microsoft JhengHei"/>
                <a:cs typeface="Microsoft JhengHei"/>
              </a:rPr>
              <a:t>性</a:t>
            </a:r>
            <a:r>
              <a:rPr sz="4200" b="1" spc="-337" baseline="9920">
                <a:solidFill>
                  <a:srgbClr val="0033CC"/>
                </a:solidFill>
                <a:latin typeface="Microsoft JhengHei"/>
                <a:cs typeface="Microsoft JhengHei"/>
              </a:rPr>
              <a:t>点</a:t>
            </a: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疾病</a:t>
            </a:r>
            <a:endParaRPr sz="2800">
              <a:latin typeface="Microsoft JhengHei"/>
              <a:cs typeface="Microsoft JhengHei"/>
            </a:endParaRPr>
          </a:p>
          <a:p>
            <a:pPr marL="381000" indent="-342900">
              <a:lnSpc>
                <a:spcPct val="100000"/>
              </a:lnSpc>
              <a:spcBef>
                <a:spcPts val="16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81000"/>
              </a:tabLst>
            </a:pP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护理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4279900" y="1917700"/>
            <a:ext cx="4679950" cy="467995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支气管扩张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843211" y="2490788"/>
            <a:ext cx="2520950" cy="650875"/>
          </a:xfrm>
          <a:prstGeom prst="rect">
            <a:avLst/>
          </a:prstGeom>
          <a:solidFill>
            <a:srgbClr val="FF99CC">
              <a:alpha val="12940"/>
            </a:srgbClr>
          </a:solidFill>
          <a:ln w="9525">
            <a:solidFill>
              <a:srgbClr val="FF99CC"/>
            </a:solidFill>
          </a:ln>
        </p:spPr>
        <p:txBody>
          <a:bodyPr vert="horz" wrap="square" lIns="0" tIns="5969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70"/>
              </a:spcBef>
            </a:pPr>
            <a:r>
              <a:rPr sz="3600" b="1" spc="-10">
                <a:latin typeface="Microsoft JhengHei"/>
                <a:cs typeface="Microsoft JhengHei"/>
              </a:rPr>
              <a:t>支气管扩张</a:t>
            </a:r>
            <a:endParaRPr sz="36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364162" y="2343149"/>
            <a:ext cx="3101975" cy="946150"/>
            <a:chOff x="5364162" y="2343149"/>
            <a:chExt cx="3101975" cy="946150"/>
          </a:xfrm>
        </p:grpSpPr>
        <p:sp>
          <p:nvSpPr>
            <p:cNvPr id="5" name="object 5"/>
            <p:cNvSpPr/>
            <p:nvPr/>
          </p:nvSpPr>
          <p:spPr>
            <a:xfrm>
              <a:off x="5364162" y="2808287"/>
              <a:ext cx="2016125" cy="85725"/>
            </a:xfrm>
            <a:custGeom>
              <a:rect l="l" t="t" r="r" b="b"/>
              <a:pathLst>
                <a:path w="2016125" h="85725">
                  <a:moveTo>
                    <a:pt x="1930398" y="85725"/>
                  </a:moveTo>
                  <a:lnTo>
                    <a:pt x="1930398" y="0"/>
                  </a:lnTo>
                  <a:lnTo>
                    <a:pt x="1987549" y="28575"/>
                  </a:lnTo>
                  <a:lnTo>
                    <a:pt x="1938975" y="28575"/>
                  </a:lnTo>
                  <a:lnTo>
                    <a:pt x="1938975" y="57150"/>
                  </a:lnTo>
                  <a:lnTo>
                    <a:pt x="1987549" y="57150"/>
                  </a:lnTo>
                  <a:lnTo>
                    <a:pt x="1930398" y="85725"/>
                  </a:lnTo>
                  <a:close/>
                </a:path>
                <a:path w="2016125" h="85725">
                  <a:moveTo>
                    <a:pt x="1930398" y="57150"/>
                  </a:moveTo>
                  <a:lnTo>
                    <a:pt x="0" y="57150"/>
                  </a:lnTo>
                  <a:lnTo>
                    <a:pt x="0" y="28575"/>
                  </a:lnTo>
                  <a:lnTo>
                    <a:pt x="1930398" y="28575"/>
                  </a:lnTo>
                  <a:lnTo>
                    <a:pt x="1930398" y="57150"/>
                  </a:lnTo>
                  <a:close/>
                </a:path>
                <a:path w="2016125" h="85725">
                  <a:moveTo>
                    <a:pt x="1987549" y="57150"/>
                  </a:moveTo>
                  <a:lnTo>
                    <a:pt x="1938975" y="57150"/>
                  </a:lnTo>
                  <a:lnTo>
                    <a:pt x="1938975" y="28575"/>
                  </a:lnTo>
                  <a:lnTo>
                    <a:pt x="1987549" y="28575"/>
                  </a:lnTo>
                  <a:lnTo>
                    <a:pt x="2016124" y="42862"/>
                  </a:lnTo>
                  <a:lnTo>
                    <a:pt x="1987549" y="57150"/>
                  </a:lnTo>
                  <a:close/>
                </a:path>
              </a:pathLst>
            </a:custGeom>
            <a:solidFill>
              <a:srgbClr val="0033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380286" y="2347911"/>
              <a:ext cx="1081405" cy="936625"/>
            </a:xfrm>
            <a:custGeom>
              <a:rect l="l" t="t" r="r" b="b"/>
              <a:pathLst>
                <a:path w="1081404" h="936625">
                  <a:moveTo>
                    <a:pt x="540544" y="0"/>
                  </a:moveTo>
                  <a:close/>
                </a:path>
                <a:path w="1081404" h="936625">
                  <a:moveTo>
                    <a:pt x="1081088" y="468312"/>
                  </a:moveTo>
                  <a:lnTo>
                    <a:pt x="0" y="468312"/>
                  </a:lnTo>
                  <a:lnTo>
                    <a:pt x="2475" y="423210"/>
                  </a:lnTo>
                  <a:lnTo>
                    <a:pt x="9747" y="379321"/>
                  </a:lnTo>
                  <a:lnTo>
                    <a:pt x="21591" y="336842"/>
                  </a:lnTo>
                  <a:lnTo>
                    <a:pt x="37780" y="295968"/>
                  </a:lnTo>
                  <a:lnTo>
                    <a:pt x="58087" y="256896"/>
                  </a:lnTo>
                  <a:lnTo>
                    <a:pt x="82285" y="219821"/>
                  </a:lnTo>
                  <a:lnTo>
                    <a:pt x="110150" y="184941"/>
                  </a:lnTo>
                  <a:lnTo>
                    <a:pt x="141452" y="152452"/>
                  </a:lnTo>
                  <a:lnTo>
                    <a:pt x="175967" y="122549"/>
                  </a:lnTo>
                  <a:lnTo>
                    <a:pt x="213468" y="95429"/>
                  </a:lnTo>
                  <a:lnTo>
                    <a:pt x="253728" y="71289"/>
                  </a:lnTo>
                  <a:lnTo>
                    <a:pt x="296521" y="50323"/>
                  </a:lnTo>
                  <a:lnTo>
                    <a:pt x="341620" y="32730"/>
                  </a:lnTo>
                  <a:lnTo>
                    <a:pt x="388798" y="18705"/>
                  </a:lnTo>
                  <a:lnTo>
                    <a:pt x="437830" y="8444"/>
                  </a:lnTo>
                  <a:lnTo>
                    <a:pt x="488488" y="2143"/>
                  </a:lnTo>
                  <a:lnTo>
                    <a:pt x="540544" y="0"/>
                  </a:lnTo>
                  <a:lnTo>
                    <a:pt x="592602" y="2143"/>
                  </a:lnTo>
                  <a:lnTo>
                    <a:pt x="643260" y="8444"/>
                  </a:lnTo>
                  <a:lnTo>
                    <a:pt x="692292" y="18705"/>
                  </a:lnTo>
                  <a:lnTo>
                    <a:pt x="739470" y="32731"/>
                  </a:lnTo>
                  <a:lnTo>
                    <a:pt x="784569" y="50324"/>
                  </a:lnTo>
                  <a:lnTo>
                    <a:pt x="827361" y="71289"/>
                  </a:lnTo>
                  <a:lnTo>
                    <a:pt x="867621" y="95430"/>
                  </a:lnTo>
                  <a:lnTo>
                    <a:pt x="905122" y="122550"/>
                  </a:lnTo>
                  <a:lnTo>
                    <a:pt x="939636" y="152452"/>
                  </a:lnTo>
                  <a:lnTo>
                    <a:pt x="970939" y="184942"/>
                  </a:lnTo>
                  <a:lnTo>
                    <a:pt x="998803" y="219822"/>
                  </a:lnTo>
                  <a:lnTo>
                    <a:pt x="1023002" y="256896"/>
                  </a:lnTo>
                  <a:lnTo>
                    <a:pt x="1043309" y="295969"/>
                  </a:lnTo>
                  <a:lnTo>
                    <a:pt x="1059497" y="336843"/>
                  </a:lnTo>
                  <a:lnTo>
                    <a:pt x="1071341" y="379322"/>
                  </a:lnTo>
                  <a:lnTo>
                    <a:pt x="1078613" y="423211"/>
                  </a:lnTo>
                  <a:lnTo>
                    <a:pt x="1081088" y="468312"/>
                  </a:lnTo>
                  <a:close/>
                </a:path>
                <a:path w="1081404" h="936625">
                  <a:moveTo>
                    <a:pt x="540544" y="936624"/>
                  </a:moveTo>
                  <a:lnTo>
                    <a:pt x="488486" y="934480"/>
                  </a:lnTo>
                  <a:lnTo>
                    <a:pt x="437828" y="928179"/>
                  </a:lnTo>
                  <a:lnTo>
                    <a:pt x="388797" y="917918"/>
                  </a:lnTo>
                  <a:lnTo>
                    <a:pt x="341618" y="903893"/>
                  </a:lnTo>
                  <a:lnTo>
                    <a:pt x="296519" y="886300"/>
                  </a:lnTo>
                  <a:lnTo>
                    <a:pt x="253727" y="865335"/>
                  </a:lnTo>
                  <a:lnTo>
                    <a:pt x="213467" y="841194"/>
                  </a:lnTo>
                  <a:lnTo>
                    <a:pt x="175966" y="814074"/>
                  </a:lnTo>
                  <a:lnTo>
                    <a:pt x="141451" y="784172"/>
                  </a:lnTo>
                  <a:lnTo>
                    <a:pt x="110148" y="751682"/>
                  </a:lnTo>
                  <a:lnTo>
                    <a:pt x="82284" y="716802"/>
                  </a:lnTo>
                  <a:lnTo>
                    <a:pt x="58086" y="679728"/>
                  </a:lnTo>
                  <a:lnTo>
                    <a:pt x="37779" y="640655"/>
                  </a:lnTo>
                  <a:lnTo>
                    <a:pt x="21590" y="599781"/>
                  </a:lnTo>
                  <a:lnTo>
                    <a:pt x="9746" y="557302"/>
                  </a:lnTo>
                  <a:lnTo>
                    <a:pt x="2474" y="513413"/>
                  </a:lnTo>
                  <a:lnTo>
                    <a:pt x="0" y="468311"/>
                  </a:lnTo>
                  <a:lnTo>
                    <a:pt x="1081088" y="468312"/>
                  </a:lnTo>
                  <a:lnTo>
                    <a:pt x="1078613" y="513413"/>
                  </a:lnTo>
                  <a:lnTo>
                    <a:pt x="1071341" y="557302"/>
                  </a:lnTo>
                  <a:lnTo>
                    <a:pt x="1059497" y="599781"/>
                  </a:lnTo>
                  <a:lnTo>
                    <a:pt x="1043309" y="640655"/>
                  </a:lnTo>
                  <a:lnTo>
                    <a:pt x="1023002" y="679728"/>
                  </a:lnTo>
                  <a:lnTo>
                    <a:pt x="998803" y="716802"/>
                  </a:lnTo>
                  <a:lnTo>
                    <a:pt x="970939" y="751682"/>
                  </a:lnTo>
                  <a:lnTo>
                    <a:pt x="939636" y="784172"/>
                  </a:lnTo>
                  <a:lnTo>
                    <a:pt x="905121" y="814074"/>
                  </a:lnTo>
                  <a:lnTo>
                    <a:pt x="867620" y="841194"/>
                  </a:lnTo>
                  <a:lnTo>
                    <a:pt x="827361" y="865335"/>
                  </a:lnTo>
                  <a:lnTo>
                    <a:pt x="784568" y="886300"/>
                  </a:lnTo>
                  <a:lnTo>
                    <a:pt x="739469" y="903893"/>
                  </a:lnTo>
                  <a:lnTo>
                    <a:pt x="692291" y="917919"/>
                  </a:lnTo>
                  <a:lnTo>
                    <a:pt x="643260" y="928180"/>
                  </a:lnTo>
                  <a:lnTo>
                    <a:pt x="592602" y="934480"/>
                  </a:lnTo>
                  <a:lnTo>
                    <a:pt x="540544" y="936624"/>
                  </a:lnTo>
                  <a:close/>
                </a:path>
              </a:pathLst>
            </a:custGeom>
            <a:solidFill>
              <a:srgbClr val="CCEC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7380286" y="2347911"/>
              <a:ext cx="1081405" cy="936625"/>
            </a:xfrm>
            <a:custGeom>
              <a:rect l="l" t="t" r="r" b="b"/>
              <a:pathLst>
                <a:path w="1081404" h="936625">
                  <a:moveTo>
                    <a:pt x="0" y="468312"/>
                  </a:moveTo>
                  <a:lnTo>
                    <a:pt x="2475" y="423211"/>
                  </a:lnTo>
                  <a:lnTo>
                    <a:pt x="9747" y="379322"/>
                  </a:lnTo>
                  <a:lnTo>
                    <a:pt x="21591" y="336843"/>
                  </a:lnTo>
                  <a:lnTo>
                    <a:pt x="37779" y="295969"/>
                  </a:lnTo>
                  <a:lnTo>
                    <a:pt x="58086" y="256896"/>
                  </a:lnTo>
                  <a:lnTo>
                    <a:pt x="82285" y="219822"/>
                  </a:lnTo>
                  <a:lnTo>
                    <a:pt x="110149" y="184942"/>
                  </a:lnTo>
                  <a:lnTo>
                    <a:pt x="141452" y="152452"/>
                  </a:lnTo>
                  <a:lnTo>
                    <a:pt x="175967" y="122550"/>
                  </a:lnTo>
                  <a:lnTo>
                    <a:pt x="213467" y="95430"/>
                  </a:lnTo>
                  <a:lnTo>
                    <a:pt x="253727" y="71289"/>
                  </a:lnTo>
                  <a:lnTo>
                    <a:pt x="296520" y="50324"/>
                  </a:lnTo>
                  <a:lnTo>
                    <a:pt x="341618" y="32731"/>
                  </a:lnTo>
                  <a:lnTo>
                    <a:pt x="388797" y="18705"/>
                  </a:lnTo>
                  <a:lnTo>
                    <a:pt x="437828" y="8444"/>
                  </a:lnTo>
                  <a:lnTo>
                    <a:pt x="488486" y="2143"/>
                  </a:lnTo>
                  <a:lnTo>
                    <a:pt x="540544" y="0"/>
                  </a:lnTo>
                  <a:lnTo>
                    <a:pt x="592601" y="2143"/>
                  </a:lnTo>
                  <a:lnTo>
                    <a:pt x="643259" y="8444"/>
                  </a:lnTo>
                  <a:lnTo>
                    <a:pt x="692291" y="18705"/>
                  </a:lnTo>
                  <a:lnTo>
                    <a:pt x="739469" y="32730"/>
                  </a:lnTo>
                  <a:lnTo>
                    <a:pt x="784568" y="50323"/>
                  </a:lnTo>
                  <a:lnTo>
                    <a:pt x="827360" y="71289"/>
                  </a:lnTo>
                  <a:lnTo>
                    <a:pt x="867620" y="95429"/>
                  </a:lnTo>
                  <a:lnTo>
                    <a:pt x="905121" y="122549"/>
                  </a:lnTo>
                  <a:lnTo>
                    <a:pt x="939636" y="152452"/>
                  </a:lnTo>
                  <a:lnTo>
                    <a:pt x="970939" y="184941"/>
                  </a:lnTo>
                  <a:lnTo>
                    <a:pt x="998803" y="219821"/>
                  </a:lnTo>
                  <a:lnTo>
                    <a:pt x="1023001" y="256896"/>
                  </a:lnTo>
                  <a:lnTo>
                    <a:pt x="1043308" y="295968"/>
                  </a:lnTo>
                  <a:lnTo>
                    <a:pt x="1059497" y="336842"/>
                  </a:lnTo>
                  <a:lnTo>
                    <a:pt x="1071341" y="379321"/>
                  </a:lnTo>
                  <a:lnTo>
                    <a:pt x="1078613" y="423210"/>
                  </a:lnTo>
                  <a:lnTo>
                    <a:pt x="1081088" y="468312"/>
                  </a:lnTo>
                  <a:lnTo>
                    <a:pt x="1078613" y="513413"/>
                  </a:lnTo>
                  <a:lnTo>
                    <a:pt x="1071341" y="557302"/>
                  </a:lnTo>
                  <a:lnTo>
                    <a:pt x="1059497" y="599781"/>
                  </a:lnTo>
                  <a:lnTo>
                    <a:pt x="1043309" y="640655"/>
                  </a:lnTo>
                  <a:lnTo>
                    <a:pt x="1023002" y="679728"/>
                  </a:lnTo>
                  <a:lnTo>
                    <a:pt x="998803" y="716802"/>
                  </a:lnTo>
                  <a:lnTo>
                    <a:pt x="970939" y="751682"/>
                  </a:lnTo>
                  <a:lnTo>
                    <a:pt x="939636" y="784172"/>
                  </a:lnTo>
                  <a:lnTo>
                    <a:pt x="905121" y="814074"/>
                  </a:lnTo>
                  <a:lnTo>
                    <a:pt x="867620" y="841194"/>
                  </a:lnTo>
                  <a:lnTo>
                    <a:pt x="827361" y="865335"/>
                  </a:lnTo>
                  <a:lnTo>
                    <a:pt x="784568" y="886300"/>
                  </a:lnTo>
                  <a:lnTo>
                    <a:pt x="739469" y="903893"/>
                  </a:lnTo>
                  <a:lnTo>
                    <a:pt x="692291" y="917919"/>
                  </a:lnTo>
                  <a:lnTo>
                    <a:pt x="643260" y="928180"/>
                  </a:lnTo>
                  <a:lnTo>
                    <a:pt x="592602" y="934480"/>
                  </a:lnTo>
                  <a:lnTo>
                    <a:pt x="540544" y="936624"/>
                  </a:lnTo>
                  <a:lnTo>
                    <a:pt x="488486" y="934480"/>
                  </a:lnTo>
                  <a:lnTo>
                    <a:pt x="437828" y="928179"/>
                  </a:lnTo>
                  <a:lnTo>
                    <a:pt x="388797" y="917918"/>
                  </a:lnTo>
                  <a:lnTo>
                    <a:pt x="341618" y="903893"/>
                  </a:lnTo>
                  <a:lnTo>
                    <a:pt x="296519" y="886300"/>
                  </a:lnTo>
                  <a:lnTo>
                    <a:pt x="253727" y="865335"/>
                  </a:lnTo>
                  <a:lnTo>
                    <a:pt x="213467" y="841194"/>
                  </a:lnTo>
                  <a:lnTo>
                    <a:pt x="175966" y="814074"/>
                  </a:lnTo>
                  <a:lnTo>
                    <a:pt x="141451" y="784172"/>
                  </a:lnTo>
                  <a:lnTo>
                    <a:pt x="110148" y="751682"/>
                  </a:lnTo>
                  <a:lnTo>
                    <a:pt x="82284" y="716802"/>
                  </a:lnTo>
                  <a:lnTo>
                    <a:pt x="58086" y="679728"/>
                  </a:lnTo>
                  <a:lnTo>
                    <a:pt x="37779" y="640655"/>
                  </a:lnTo>
                  <a:lnTo>
                    <a:pt x="21590" y="599781"/>
                  </a:lnTo>
                  <a:lnTo>
                    <a:pt x="9746" y="557302"/>
                  </a:lnTo>
                  <a:lnTo>
                    <a:pt x="2474" y="513413"/>
                  </a:lnTo>
                  <a:lnTo>
                    <a:pt x="0" y="468312"/>
                  </a:lnTo>
                  <a:close/>
                </a:path>
              </a:pathLst>
            </a:custGeom>
            <a:ln w="9525">
              <a:solidFill>
                <a:srgbClr val="0033C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7501732" y="2572384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CC0066"/>
                </a:solidFill>
                <a:latin typeface="Microsoft JhengHei"/>
                <a:cs typeface="Microsoft JhengHei"/>
              </a:rPr>
              <a:t>咯血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658802" y="2319020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血管扩张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327148" y="1552575"/>
            <a:ext cx="1525270" cy="951230"/>
            <a:chOff x="1327148" y="1552575"/>
            <a:chExt cx="1525270" cy="951230"/>
          </a:xfrm>
        </p:grpSpPr>
        <p:sp>
          <p:nvSpPr>
            <p:cNvPr id="11" name="object 11"/>
            <p:cNvSpPr/>
            <p:nvPr/>
          </p:nvSpPr>
          <p:spPr>
            <a:xfrm>
              <a:off x="2411411" y="2133600"/>
              <a:ext cx="441325" cy="370205"/>
            </a:xfrm>
            <a:custGeom>
              <a:rect l="l" t="t" r="r" b="b"/>
              <a:pathLst>
                <a:path w="441325" h="370205">
                  <a:moveTo>
                    <a:pt x="75065" y="43795"/>
                  </a:moveTo>
                  <a:lnTo>
                    <a:pt x="440930" y="347785"/>
                  </a:lnTo>
                  <a:lnTo>
                    <a:pt x="422669" y="369764"/>
                  </a:lnTo>
                  <a:lnTo>
                    <a:pt x="56804" y="65773"/>
                  </a:lnTo>
                  <a:lnTo>
                    <a:pt x="75065" y="43795"/>
                  </a:lnTo>
                  <a:close/>
                </a:path>
                <a:path w="441325" h="370205">
                  <a:moveTo>
                    <a:pt x="16829" y="38316"/>
                  </a:moveTo>
                  <a:lnTo>
                    <a:pt x="68472" y="38316"/>
                  </a:lnTo>
                  <a:lnTo>
                    <a:pt x="50210" y="60295"/>
                  </a:lnTo>
                  <a:lnTo>
                    <a:pt x="56804" y="65773"/>
                  </a:lnTo>
                  <a:lnTo>
                    <a:pt x="38542" y="87752"/>
                  </a:lnTo>
                  <a:lnTo>
                    <a:pt x="16829" y="38316"/>
                  </a:lnTo>
                  <a:close/>
                </a:path>
                <a:path w="441325" h="370205">
                  <a:moveTo>
                    <a:pt x="68472" y="38316"/>
                  </a:moveTo>
                  <a:lnTo>
                    <a:pt x="75065" y="43795"/>
                  </a:lnTo>
                  <a:lnTo>
                    <a:pt x="56804" y="65773"/>
                  </a:lnTo>
                  <a:lnTo>
                    <a:pt x="50210" y="60295"/>
                  </a:lnTo>
                  <a:lnTo>
                    <a:pt x="68472" y="38316"/>
                  </a:lnTo>
                  <a:close/>
                </a:path>
                <a:path w="441325" h="370205">
                  <a:moveTo>
                    <a:pt x="0" y="0"/>
                  </a:moveTo>
                  <a:lnTo>
                    <a:pt x="93327" y="21816"/>
                  </a:lnTo>
                  <a:lnTo>
                    <a:pt x="75065" y="43795"/>
                  </a:lnTo>
                  <a:lnTo>
                    <a:pt x="68472" y="38316"/>
                  </a:lnTo>
                  <a:lnTo>
                    <a:pt x="16829" y="383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33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331911" y="1557337"/>
              <a:ext cx="1081405" cy="936625"/>
            </a:xfrm>
            <a:custGeom>
              <a:rect l="l" t="t" r="r" b="b"/>
              <a:pathLst>
                <a:path w="1081405" h="936625">
                  <a:moveTo>
                    <a:pt x="1081087" y="468312"/>
                  </a:moveTo>
                  <a:lnTo>
                    <a:pt x="0" y="468312"/>
                  </a:lnTo>
                  <a:lnTo>
                    <a:pt x="2475" y="423210"/>
                  </a:lnTo>
                  <a:lnTo>
                    <a:pt x="9747" y="379322"/>
                  </a:lnTo>
                  <a:lnTo>
                    <a:pt x="21591" y="336842"/>
                  </a:lnTo>
                  <a:lnTo>
                    <a:pt x="37779" y="295968"/>
                  </a:lnTo>
                  <a:lnTo>
                    <a:pt x="58086" y="256896"/>
                  </a:lnTo>
                  <a:lnTo>
                    <a:pt x="82285" y="219822"/>
                  </a:lnTo>
                  <a:lnTo>
                    <a:pt x="110149" y="184941"/>
                  </a:lnTo>
                  <a:lnTo>
                    <a:pt x="141452" y="152452"/>
                  </a:lnTo>
                  <a:lnTo>
                    <a:pt x="175967" y="122549"/>
                  </a:lnTo>
                  <a:lnTo>
                    <a:pt x="213468" y="95429"/>
                  </a:lnTo>
                  <a:lnTo>
                    <a:pt x="253728" y="71289"/>
                  </a:lnTo>
                  <a:lnTo>
                    <a:pt x="296520" y="50324"/>
                  </a:lnTo>
                  <a:lnTo>
                    <a:pt x="341619" y="32730"/>
                  </a:lnTo>
                  <a:lnTo>
                    <a:pt x="388797" y="18705"/>
                  </a:lnTo>
                  <a:lnTo>
                    <a:pt x="437828" y="8444"/>
                  </a:lnTo>
                  <a:lnTo>
                    <a:pt x="488486" y="2143"/>
                  </a:lnTo>
                  <a:lnTo>
                    <a:pt x="540544" y="0"/>
                  </a:lnTo>
                  <a:lnTo>
                    <a:pt x="592601" y="2143"/>
                  </a:lnTo>
                  <a:lnTo>
                    <a:pt x="643259" y="8444"/>
                  </a:lnTo>
                  <a:lnTo>
                    <a:pt x="692291" y="18705"/>
                  </a:lnTo>
                  <a:lnTo>
                    <a:pt x="739469" y="32730"/>
                  </a:lnTo>
                  <a:lnTo>
                    <a:pt x="784568" y="50324"/>
                  </a:lnTo>
                  <a:lnTo>
                    <a:pt x="827361" y="71289"/>
                  </a:lnTo>
                  <a:lnTo>
                    <a:pt x="867620" y="95430"/>
                  </a:lnTo>
                  <a:lnTo>
                    <a:pt x="905121" y="122550"/>
                  </a:lnTo>
                  <a:lnTo>
                    <a:pt x="939636" y="152452"/>
                  </a:lnTo>
                  <a:lnTo>
                    <a:pt x="970939" y="184942"/>
                  </a:lnTo>
                  <a:lnTo>
                    <a:pt x="998803" y="219822"/>
                  </a:lnTo>
                  <a:lnTo>
                    <a:pt x="1023001" y="256896"/>
                  </a:lnTo>
                  <a:lnTo>
                    <a:pt x="1043308" y="295969"/>
                  </a:lnTo>
                  <a:lnTo>
                    <a:pt x="1059497" y="336843"/>
                  </a:lnTo>
                  <a:lnTo>
                    <a:pt x="1071341" y="379322"/>
                  </a:lnTo>
                  <a:lnTo>
                    <a:pt x="1078613" y="423211"/>
                  </a:lnTo>
                  <a:lnTo>
                    <a:pt x="1081087" y="468312"/>
                  </a:lnTo>
                  <a:close/>
                </a:path>
                <a:path w="1081405" h="936625">
                  <a:moveTo>
                    <a:pt x="540544" y="936624"/>
                  </a:moveTo>
                  <a:lnTo>
                    <a:pt x="488486" y="934480"/>
                  </a:lnTo>
                  <a:lnTo>
                    <a:pt x="437828" y="928180"/>
                  </a:lnTo>
                  <a:lnTo>
                    <a:pt x="388796" y="917919"/>
                  </a:lnTo>
                  <a:lnTo>
                    <a:pt x="341618" y="903894"/>
                  </a:lnTo>
                  <a:lnTo>
                    <a:pt x="296519" y="886300"/>
                  </a:lnTo>
                  <a:lnTo>
                    <a:pt x="253727" y="865335"/>
                  </a:lnTo>
                  <a:lnTo>
                    <a:pt x="213467" y="841194"/>
                  </a:lnTo>
                  <a:lnTo>
                    <a:pt x="175966" y="814075"/>
                  </a:lnTo>
                  <a:lnTo>
                    <a:pt x="141451" y="784172"/>
                  </a:lnTo>
                  <a:lnTo>
                    <a:pt x="110148" y="751682"/>
                  </a:lnTo>
                  <a:lnTo>
                    <a:pt x="82284" y="716802"/>
                  </a:lnTo>
                  <a:lnTo>
                    <a:pt x="58086" y="679728"/>
                  </a:lnTo>
                  <a:lnTo>
                    <a:pt x="37779" y="640656"/>
                  </a:lnTo>
                  <a:lnTo>
                    <a:pt x="21590" y="599782"/>
                  </a:lnTo>
                  <a:lnTo>
                    <a:pt x="9746" y="557302"/>
                  </a:lnTo>
                  <a:lnTo>
                    <a:pt x="2474" y="513414"/>
                  </a:lnTo>
                  <a:lnTo>
                    <a:pt x="0" y="468312"/>
                  </a:lnTo>
                  <a:lnTo>
                    <a:pt x="1081087" y="468312"/>
                  </a:lnTo>
                  <a:lnTo>
                    <a:pt x="1078613" y="513414"/>
                  </a:lnTo>
                  <a:lnTo>
                    <a:pt x="1071340" y="557302"/>
                  </a:lnTo>
                  <a:lnTo>
                    <a:pt x="1059497" y="599782"/>
                  </a:lnTo>
                  <a:lnTo>
                    <a:pt x="1043308" y="640656"/>
                  </a:lnTo>
                  <a:lnTo>
                    <a:pt x="1023001" y="679728"/>
                  </a:lnTo>
                  <a:lnTo>
                    <a:pt x="998802" y="716802"/>
                  </a:lnTo>
                  <a:lnTo>
                    <a:pt x="970938" y="751682"/>
                  </a:lnTo>
                  <a:lnTo>
                    <a:pt x="939636" y="784172"/>
                  </a:lnTo>
                  <a:lnTo>
                    <a:pt x="905121" y="814075"/>
                  </a:lnTo>
                  <a:lnTo>
                    <a:pt x="867620" y="841195"/>
                  </a:lnTo>
                  <a:lnTo>
                    <a:pt x="827360" y="865335"/>
                  </a:lnTo>
                  <a:lnTo>
                    <a:pt x="784568" y="886300"/>
                  </a:lnTo>
                  <a:lnTo>
                    <a:pt x="739469" y="903894"/>
                  </a:lnTo>
                  <a:lnTo>
                    <a:pt x="692291" y="917919"/>
                  </a:lnTo>
                  <a:lnTo>
                    <a:pt x="643259" y="928180"/>
                  </a:lnTo>
                  <a:lnTo>
                    <a:pt x="592602" y="934481"/>
                  </a:lnTo>
                  <a:lnTo>
                    <a:pt x="540544" y="936624"/>
                  </a:lnTo>
                  <a:close/>
                </a:path>
              </a:pathLst>
            </a:custGeom>
            <a:solidFill>
              <a:srgbClr val="CCEC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331911" y="1557337"/>
              <a:ext cx="1081405" cy="936625"/>
            </a:xfrm>
            <a:custGeom>
              <a:rect l="l" t="t" r="r" b="b"/>
              <a:pathLst>
                <a:path w="1081405" h="936625">
                  <a:moveTo>
                    <a:pt x="0" y="468312"/>
                  </a:moveTo>
                  <a:lnTo>
                    <a:pt x="2474" y="423211"/>
                  </a:lnTo>
                  <a:lnTo>
                    <a:pt x="9747" y="379322"/>
                  </a:lnTo>
                  <a:lnTo>
                    <a:pt x="21590" y="336843"/>
                  </a:lnTo>
                  <a:lnTo>
                    <a:pt x="37779" y="295969"/>
                  </a:lnTo>
                  <a:lnTo>
                    <a:pt x="58086" y="256896"/>
                  </a:lnTo>
                  <a:lnTo>
                    <a:pt x="82285" y="219822"/>
                  </a:lnTo>
                  <a:lnTo>
                    <a:pt x="110149" y="184942"/>
                  </a:lnTo>
                  <a:lnTo>
                    <a:pt x="141451" y="152452"/>
                  </a:lnTo>
                  <a:lnTo>
                    <a:pt x="175966" y="122550"/>
                  </a:lnTo>
                  <a:lnTo>
                    <a:pt x="213467" y="95430"/>
                  </a:lnTo>
                  <a:lnTo>
                    <a:pt x="253727" y="71289"/>
                  </a:lnTo>
                  <a:lnTo>
                    <a:pt x="296519" y="50324"/>
                  </a:lnTo>
                  <a:lnTo>
                    <a:pt x="341618" y="32730"/>
                  </a:lnTo>
                  <a:lnTo>
                    <a:pt x="388796" y="18705"/>
                  </a:lnTo>
                  <a:lnTo>
                    <a:pt x="437828" y="8444"/>
                  </a:lnTo>
                  <a:lnTo>
                    <a:pt x="488486" y="2143"/>
                  </a:lnTo>
                  <a:lnTo>
                    <a:pt x="540544" y="0"/>
                  </a:lnTo>
                  <a:lnTo>
                    <a:pt x="592601" y="2143"/>
                  </a:lnTo>
                  <a:lnTo>
                    <a:pt x="643259" y="8444"/>
                  </a:lnTo>
                  <a:lnTo>
                    <a:pt x="692290" y="18705"/>
                  </a:lnTo>
                  <a:lnTo>
                    <a:pt x="739469" y="32730"/>
                  </a:lnTo>
                  <a:lnTo>
                    <a:pt x="784567" y="50324"/>
                  </a:lnTo>
                  <a:lnTo>
                    <a:pt x="827360" y="71289"/>
                  </a:lnTo>
                  <a:lnTo>
                    <a:pt x="867620" y="95429"/>
                  </a:lnTo>
                  <a:lnTo>
                    <a:pt x="905121" y="122549"/>
                  </a:lnTo>
                  <a:lnTo>
                    <a:pt x="939636" y="152452"/>
                  </a:lnTo>
                  <a:lnTo>
                    <a:pt x="970938" y="184941"/>
                  </a:lnTo>
                  <a:lnTo>
                    <a:pt x="998802" y="219822"/>
                  </a:lnTo>
                  <a:lnTo>
                    <a:pt x="1023001" y="256896"/>
                  </a:lnTo>
                  <a:lnTo>
                    <a:pt x="1043308" y="295968"/>
                  </a:lnTo>
                  <a:lnTo>
                    <a:pt x="1059497" y="336842"/>
                  </a:lnTo>
                  <a:lnTo>
                    <a:pt x="1071341" y="379322"/>
                  </a:lnTo>
                  <a:lnTo>
                    <a:pt x="1078613" y="423210"/>
                  </a:lnTo>
                  <a:lnTo>
                    <a:pt x="1081087" y="468312"/>
                  </a:lnTo>
                  <a:lnTo>
                    <a:pt x="1078613" y="513414"/>
                  </a:lnTo>
                  <a:lnTo>
                    <a:pt x="1071340" y="557302"/>
                  </a:lnTo>
                  <a:lnTo>
                    <a:pt x="1059497" y="599782"/>
                  </a:lnTo>
                  <a:lnTo>
                    <a:pt x="1043308" y="640656"/>
                  </a:lnTo>
                  <a:lnTo>
                    <a:pt x="1023001" y="679728"/>
                  </a:lnTo>
                  <a:lnTo>
                    <a:pt x="998803" y="716802"/>
                  </a:lnTo>
                  <a:lnTo>
                    <a:pt x="970939" y="751682"/>
                  </a:lnTo>
                  <a:lnTo>
                    <a:pt x="939636" y="784172"/>
                  </a:lnTo>
                  <a:lnTo>
                    <a:pt x="905121" y="814075"/>
                  </a:lnTo>
                  <a:lnTo>
                    <a:pt x="867620" y="841194"/>
                  </a:lnTo>
                  <a:lnTo>
                    <a:pt x="827360" y="865335"/>
                  </a:lnTo>
                  <a:lnTo>
                    <a:pt x="784568" y="886300"/>
                  </a:lnTo>
                  <a:lnTo>
                    <a:pt x="739469" y="903894"/>
                  </a:lnTo>
                  <a:lnTo>
                    <a:pt x="692291" y="917919"/>
                  </a:lnTo>
                  <a:lnTo>
                    <a:pt x="643259" y="928180"/>
                  </a:lnTo>
                  <a:lnTo>
                    <a:pt x="592602" y="934481"/>
                  </a:lnTo>
                  <a:lnTo>
                    <a:pt x="540544" y="936624"/>
                  </a:lnTo>
                  <a:lnTo>
                    <a:pt x="488486" y="934480"/>
                  </a:lnTo>
                  <a:lnTo>
                    <a:pt x="437828" y="928180"/>
                  </a:lnTo>
                  <a:lnTo>
                    <a:pt x="388796" y="917919"/>
                  </a:lnTo>
                  <a:lnTo>
                    <a:pt x="341618" y="903894"/>
                  </a:lnTo>
                  <a:lnTo>
                    <a:pt x="296519" y="886300"/>
                  </a:lnTo>
                  <a:lnTo>
                    <a:pt x="253727" y="865335"/>
                  </a:lnTo>
                  <a:lnTo>
                    <a:pt x="213467" y="841195"/>
                  </a:lnTo>
                  <a:lnTo>
                    <a:pt x="175966" y="814075"/>
                  </a:lnTo>
                  <a:lnTo>
                    <a:pt x="141451" y="784172"/>
                  </a:lnTo>
                  <a:lnTo>
                    <a:pt x="110149" y="751682"/>
                  </a:lnTo>
                  <a:lnTo>
                    <a:pt x="82284" y="716802"/>
                  </a:lnTo>
                  <a:lnTo>
                    <a:pt x="58086" y="679728"/>
                  </a:lnTo>
                  <a:lnTo>
                    <a:pt x="37779" y="640656"/>
                  </a:lnTo>
                  <a:lnTo>
                    <a:pt x="21590" y="599782"/>
                  </a:lnTo>
                  <a:lnTo>
                    <a:pt x="9746" y="557302"/>
                  </a:lnTo>
                  <a:lnTo>
                    <a:pt x="2474" y="513414"/>
                  </a:lnTo>
                  <a:lnTo>
                    <a:pt x="0" y="468312"/>
                  </a:lnTo>
                  <a:close/>
                </a:path>
              </a:pathLst>
            </a:custGeom>
            <a:ln w="9525">
              <a:solidFill>
                <a:srgbClr val="0033C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1453356" y="1781810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CC0066"/>
                </a:solidFill>
                <a:latin typeface="Microsoft JhengHei"/>
                <a:cs typeface="Microsoft JhengHei"/>
              </a:rPr>
              <a:t>咳嗽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90524" y="2560637"/>
            <a:ext cx="2453005" cy="946150"/>
            <a:chOff x="390524" y="2560637"/>
            <a:chExt cx="2453005" cy="946150"/>
          </a:xfrm>
        </p:grpSpPr>
        <p:sp>
          <p:nvSpPr>
            <p:cNvPr id="16" name="object 16"/>
            <p:cNvSpPr/>
            <p:nvPr/>
          </p:nvSpPr>
          <p:spPr>
            <a:xfrm>
              <a:off x="1476374" y="3098799"/>
              <a:ext cx="1367155" cy="85725"/>
            </a:xfrm>
            <a:custGeom>
              <a:rect l="l" t="t" r="r" b="b"/>
              <a:pathLst>
                <a:path w="1367155" h="85725">
                  <a:moveTo>
                    <a:pt x="85725" y="85725"/>
                  </a:moveTo>
                  <a:lnTo>
                    <a:pt x="85725" y="0"/>
                  </a:lnTo>
                  <a:lnTo>
                    <a:pt x="28575" y="28575"/>
                  </a:lnTo>
                  <a:lnTo>
                    <a:pt x="77152" y="28575"/>
                  </a:lnTo>
                  <a:lnTo>
                    <a:pt x="77152" y="57150"/>
                  </a:lnTo>
                  <a:lnTo>
                    <a:pt x="28575" y="57150"/>
                  </a:lnTo>
                  <a:lnTo>
                    <a:pt x="85725" y="85725"/>
                  </a:lnTo>
                  <a:close/>
                </a:path>
                <a:path w="1367155" h="85725">
                  <a:moveTo>
                    <a:pt x="85725" y="57150"/>
                  </a:moveTo>
                  <a:lnTo>
                    <a:pt x="1366838" y="57150"/>
                  </a:lnTo>
                  <a:lnTo>
                    <a:pt x="1366838" y="28575"/>
                  </a:lnTo>
                  <a:lnTo>
                    <a:pt x="85725" y="28575"/>
                  </a:lnTo>
                  <a:lnTo>
                    <a:pt x="85725" y="57150"/>
                  </a:lnTo>
                  <a:close/>
                </a:path>
                <a:path w="1367155" h="85725">
                  <a:moveTo>
                    <a:pt x="28575" y="57150"/>
                  </a:moveTo>
                  <a:lnTo>
                    <a:pt x="77152" y="57150"/>
                  </a:lnTo>
                  <a:lnTo>
                    <a:pt x="77152" y="28575"/>
                  </a:lnTo>
                  <a:lnTo>
                    <a:pt x="28575" y="28575"/>
                  </a:lnTo>
                  <a:lnTo>
                    <a:pt x="0" y="42862"/>
                  </a:lnTo>
                  <a:lnTo>
                    <a:pt x="28575" y="57150"/>
                  </a:lnTo>
                  <a:close/>
                </a:path>
              </a:pathLst>
            </a:custGeom>
            <a:solidFill>
              <a:srgbClr val="0033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95287" y="2565399"/>
              <a:ext cx="1081405" cy="936625"/>
            </a:xfrm>
            <a:custGeom>
              <a:rect l="l" t="t" r="r" b="b"/>
              <a:pathLst>
                <a:path w="1081405" h="936625">
                  <a:moveTo>
                    <a:pt x="540543" y="0"/>
                  </a:moveTo>
                  <a:close/>
                </a:path>
                <a:path w="1081405" h="936625">
                  <a:moveTo>
                    <a:pt x="1081088" y="468312"/>
                  </a:moveTo>
                  <a:lnTo>
                    <a:pt x="0" y="468312"/>
                  </a:lnTo>
                  <a:lnTo>
                    <a:pt x="2475" y="423210"/>
                  </a:lnTo>
                  <a:lnTo>
                    <a:pt x="9747" y="379321"/>
                  </a:lnTo>
                  <a:lnTo>
                    <a:pt x="21591" y="336842"/>
                  </a:lnTo>
                  <a:lnTo>
                    <a:pt x="37779" y="295968"/>
                  </a:lnTo>
                  <a:lnTo>
                    <a:pt x="58086" y="256896"/>
                  </a:lnTo>
                  <a:lnTo>
                    <a:pt x="82285" y="219821"/>
                  </a:lnTo>
                  <a:lnTo>
                    <a:pt x="110149" y="184941"/>
                  </a:lnTo>
                  <a:lnTo>
                    <a:pt x="141452" y="152452"/>
                  </a:lnTo>
                  <a:lnTo>
                    <a:pt x="175967" y="122549"/>
                  </a:lnTo>
                  <a:lnTo>
                    <a:pt x="213468" y="95429"/>
                  </a:lnTo>
                  <a:lnTo>
                    <a:pt x="253728" y="71289"/>
                  </a:lnTo>
                  <a:lnTo>
                    <a:pt x="296520" y="50323"/>
                  </a:lnTo>
                  <a:lnTo>
                    <a:pt x="341619" y="32730"/>
                  </a:lnTo>
                  <a:lnTo>
                    <a:pt x="388798" y="18705"/>
                  </a:lnTo>
                  <a:lnTo>
                    <a:pt x="437829" y="8444"/>
                  </a:lnTo>
                  <a:lnTo>
                    <a:pt x="488488" y="2143"/>
                  </a:lnTo>
                  <a:lnTo>
                    <a:pt x="540543" y="0"/>
                  </a:lnTo>
                  <a:lnTo>
                    <a:pt x="592602" y="2143"/>
                  </a:lnTo>
                  <a:lnTo>
                    <a:pt x="643260" y="8444"/>
                  </a:lnTo>
                  <a:lnTo>
                    <a:pt x="692291" y="18705"/>
                  </a:lnTo>
                  <a:lnTo>
                    <a:pt x="739470" y="32731"/>
                  </a:lnTo>
                  <a:lnTo>
                    <a:pt x="784568" y="50324"/>
                  </a:lnTo>
                  <a:lnTo>
                    <a:pt x="827361" y="71289"/>
                  </a:lnTo>
                  <a:lnTo>
                    <a:pt x="867621" y="95430"/>
                  </a:lnTo>
                  <a:lnTo>
                    <a:pt x="905121" y="122550"/>
                  </a:lnTo>
                  <a:lnTo>
                    <a:pt x="939636" y="152452"/>
                  </a:lnTo>
                  <a:lnTo>
                    <a:pt x="970939" y="184942"/>
                  </a:lnTo>
                  <a:lnTo>
                    <a:pt x="998803" y="219822"/>
                  </a:lnTo>
                  <a:lnTo>
                    <a:pt x="1023002" y="256896"/>
                  </a:lnTo>
                  <a:lnTo>
                    <a:pt x="1043309" y="295969"/>
                  </a:lnTo>
                  <a:lnTo>
                    <a:pt x="1059497" y="336843"/>
                  </a:lnTo>
                  <a:lnTo>
                    <a:pt x="1071341" y="379322"/>
                  </a:lnTo>
                  <a:lnTo>
                    <a:pt x="1078613" y="423211"/>
                  </a:lnTo>
                  <a:lnTo>
                    <a:pt x="1081088" y="468312"/>
                  </a:lnTo>
                  <a:close/>
                </a:path>
                <a:path w="1081405" h="936625">
                  <a:moveTo>
                    <a:pt x="540543" y="936624"/>
                  </a:moveTo>
                  <a:lnTo>
                    <a:pt x="488486" y="934480"/>
                  </a:lnTo>
                  <a:lnTo>
                    <a:pt x="437828" y="928180"/>
                  </a:lnTo>
                  <a:lnTo>
                    <a:pt x="388796" y="917919"/>
                  </a:lnTo>
                  <a:lnTo>
                    <a:pt x="341618" y="903893"/>
                  </a:lnTo>
                  <a:lnTo>
                    <a:pt x="296519" y="886300"/>
                  </a:lnTo>
                  <a:lnTo>
                    <a:pt x="253727" y="865335"/>
                  </a:lnTo>
                  <a:lnTo>
                    <a:pt x="213467" y="841194"/>
                  </a:lnTo>
                  <a:lnTo>
                    <a:pt x="175966" y="814074"/>
                  </a:lnTo>
                  <a:lnTo>
                    <a:pt x="141451" y="784172"/>
                  </a:lnTo>
                  <a:lnTo>
                    <a:pt x="110148" y="751682"/>
                  </a:lnTo>
                  <a:lnTo>
                    <a:pt x="82284" y="716802"/>
                  </a:lnTo>
                  <a:lnTo>
                    <a:pt x="58086" y="679728"/>
                  </a:lnTo>
                  <a:lnTo>
                    <a:pt x="37779" y="640655"/>
                  </a:lnTo>
                  <a:lnTo>
                    <a:pt x="21590" y="599781"/>
                  </a:lnTo>
                  <a:lnTo>
                    <a:pt x="9746" y="557302"/>
                  </a:lnTo>
                  <a:lnTo>
                    <a:pt x="2474" y="513413"/>
                  </a:lnTo>
                  <a:lnTo>
                    <a:pt x="0" y="468312"/>
                  </a:lnTo>
                  <a:lnTo>
                    <a:pt x="1081088" y="468312"/>
                  </a:lnTo>
                  <a:lnTo>
                    <a:pt x="1078613" y="513413"/>
                  </a:lnTo>
                  <a:lnTo>
                    <a:pt x="1071340" y="557302"/>
                  </a:lnTo>
                  <a:lnTo>
                    <a:pt x="1059497" y="599782"/>
                  </a:lnTo>
                  <a:lnTo>
                    <a:pt x="1043308" y="640656"/>
                  </a:lnTo>
                  <a:lnTo>
                    <a:pt x="1023001" y="679728"/>
                  </a:lnTo>
                  <a:lnTo>
                    <a:pt x="998802" y="716802"/>
                  </a:lnTo>
                  <a:lnTo>
                    <a:pt x="970938" y="751682"/>
                  </a:lnTo>
                  <a:lnTo>
                    <a:pt x="939636" y="784172"/>
                  </a:lnTo>
                  <a:lnTo>
                    <a:pt x="905121" y="814075"/>
                  </a:lnTo>
                  <a:lnTo>
                    <a:pt x="867620" y="841194"/>
                  </a:lnTo>
                  <a:lnTo>
                    <a:pt x="827360" y="865335"/>
                  </a:lnTo>
                  <a:lnTo>
                    <a:pt x="784568" y="886300"/>
                  </a:lnTo>
                  <a:lnTo>
                    <a:pt x="739469" y="903893"/>
                  </a:lnTo>
                  <a:lnTo>
                    <a:pt x="692291" y="917919"/>
                  </a:lnTo>
                  <a:lnTo>
                    <a:pt x="643259" y="928180"/>
                  </a:lnTo>
                  <a:lnTo>
                    <a:pt x="592601" y="934481"/>
                  </a:lnTo>
                  <a:lnTo>
                    <a:pt x="540543" y="936624"/>
                  </a:lnTo>
                  <a:close/>
                </a:path>
              </a:pathLst>
            </a:custGeom>
            <a:solidFill>
              <a:srgbClr val="CCEC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95287" y="2565399"/>
              <a:ext cx="1081405" cy="936625"/>
            </a:xfrm>
            <a:custGeom>
              <a:rect l="l" t="t" r="r" b="b"/>
              <a:pathLst>
                <a:path w="1081405" h="936625">
                  <a:moveTo>
                    <a:pt x="0" y="468312"/>
                  </a:moveTo>
                  <a:lnTo>
                    <a:pt x="2474" y="423211"/>
                  </a:lnTo>
                  <a:lnTo>
                    <a:pt x="9747" y="379322"/>
                  </a:lnTo>
                  <a:lnTo>
                    <a:pt x="21590" y="336843"/>
                  </a:lnTo>
                  <a:lnTo>
                    <a:pt x="37779" y="295969"/>
                  </a:lnTo>
                  <a:lnTo>
                    <a:pt x="58086" y="256896"/>
                  </a:lnTo>
                  <a:lnTo>
                    <a:pt x="82285" y="219822"/>
                  </a:lnTo>
                  <a:lnTo>
                    <a:pt x="110149" y="184942"/>
                  </a:lnTo>
                  <a:lnTo>
                    <a:pt x="141451" y="152452"/>
                  </a:lnTo>
                  <a:lnTo>
                    <a:pt x="175966" y="122550"/>
                  </a:lnTo>
                  <a:lnTo>
                    <a:pt x="213467" y="95430"/>
                  </a:lnTo>
                  <a:lnTo>
                    <a:pt x="253727" y="71289"/>
                  </a:lnTo>
                  <a:lnTo>
                    <a:pt x="296519" y="50324"/>
                  </a:lnTo>
                  <a:lnTo>
                    <a:pt x="341618" y="32731"/>
                  </a:lnTo>
                  <a:lnTo>
                    <a:pt x="388796" y="18705"/>
                  </a:lnTo>
                  <a:lnTo>
                    <a:pt x="437828" y="8444"/>
                  </a:lnTo>
                  <a:lnTo>
                    <a:pt x="488486" y="2143"/>
                  </a:lnTo>
                  <a:lnTo>
                    <a:pt x="540544" y="0"/>
                  </a:lnTo>
                  <a:lnTo>
                    <a:pt x="592601" y="2143"/>
                  </a:lnTo>
                  <a:lnTo>
                    <a:pt x="643259" y="8444"/>
                  </a:lnTo>
                  <a:lnTo>
                    <a:pt x="692290" y="18705"/>
                  </a:lnTo>
                  <a:lnTo>
                    <a:pt x="739469" y="32730"/>
                  </a:lnTo>
                  <a:lnTo>
                    <a:pt x="784567" y="50323"/>
                  </a:lnTo>
                  <a:lnTo>
                    <a:pt x="827360" y="71289"/>
                  </a:lnTo>
                  <a:lnTo>
                    <a:pt x="867620" y="95429"/>
                  </a:lnTo>
                  <a:lnTo>
                    <a:pt x="905121" y="122549"/>
                  </a:lnTo>
                  <a:lnTo>
                    <a:pt x="939636" y="152452"/>
                  </a:lnTo>
                  <a:lnTo>
                    <a:pt x="970938" y="184941"/>
                  </a:lnTo>
                  <a:lnTo>
                    <a:pt x="998802" y="219821"/>
                  </a:lnTo>
                  <a:lnTo>
                    <a:pt x="1023001" y="256896"/>
                  </a:lnTo>
                  <a:lnTo>
                    <a:pt x="1043308" y="295968"/>
                  </a:lnTo>
                  <a:lnTo>
                    <a:pt x="1059497" y="336842"/>
                  </a:lnTo>
                  <a:lnTo>
                    <a:pt x="1071341" y="379321"/>
                  </a:lnTo>
                  <a:lnTo>
                    <a:pt x="1078613" y="423210"/>
                  </a:lnTo>
                  <a:lnTo>
                    <a:pt x="1081088" y="468312"/>
                  </a:lnTo>
                  <a:lnTo>
                    <a:pt x="1078613" y="513413"/>
                  </a:lnTo>
                  <a:lnTo>
                    <a:pt x="1071341" y="557302"/>
                  </a:lnTo>
                  <a:lnTo>
                    <a:pt x="1059497" y="599781"/>
                  </a:lnTo>
                  <a:lnTo>
                    <a:pt x="1043308" y="640655"/>
                  </a:lnTo>
                  <a:lnTo>
                    <a:pt x="1023001" y="679728"/>
                  </a:lnTo>
                  <a:lnTo>
                    <a:pt x="998803" y="716802"/>
                  </a:lnTo>
                  <a:lnTo>
                    <a:pt x="970939" y="751682"/>
                  </a:lnTo>
                  <a:lnTo>
                    <a:pt x="939636" y="784172"/>
                  </a:lnTo>
                  <a:lnTo>
                    <a:pt x="905121" y="814074"/>
                  </a:lnTo>
                  <a:lnTo>
                    <a:pt x="867620" y="841194"/>
                  </a:lnTo>
                  <a:lnTo>
                    <a:pt x="827360" y="865335"/>
                  </a:lnTo>
                  <a:lnTo>
                    <a:pt x="784568" y="886300"/>
                  </a:lnTo>
                  <a:lnTo>
                    <a:pt x="739469" y="903893"/>
                  </a:lnTo>
                  <a:lnTo>
                    <a:pt x="692291" y="917919"/>
                  </a:lnTo>
                  <a:lnTo>
                    <a:pt x="643259" y="928180"/>
                  </a:lnTo>
                  <a:lnTo>
                    <a:pt x="592601" y="934481"/>
                  </a:lnTo>
                  <a:lnTo>
                    <a:pt x="540543" y="936624"/>
                  </a:lnTo>
                  <a:lnTo>
                    <a:pt x="488486" y="934480"/>
                  </a:lnTo>
                  <a:lnTo>
                    <a:pt x="437828" y="928180"/>
                  </a:lnTo>
                  <a:lnTo>
                    <a:pt x="388796" y="917919"/>
                  </a:lnTo>
                  <a:lnTo>
                    <a:pt x="341618" y="903893"/>
                  </a:lnTo>
                  <a:lnTo>
                    <a:pt x="296519" y="886300"/>
                  </a:lnTo>
                  <a:lnTo>
                    <a:pt x="253727" y="865335"/>
                  </a:lnTo>
                  <a:lnTo>
                    <a:pt x="213467" y="841194"/>
                  </a:lnTo>
                  <a:lnTo>
                    <a:pt x="175966" y="814075"/>
                  </a:lnTo>
                  <a:lnTo>
                    <a:pt x="141451" y="784172"/>
                  </a:lnTo>
                  <a:lnTo>
                    <a:pt x="110149" y="751682"/>
                  </a:lnTo>
                  <a:lnTo>
                    <a:pt x="82284" y="716802"/>
                  </a:lnTo>
                  <a:lnTo>
                    <a:pt x="58086" y="679728"/>
                  </a:lnTo>
                  <a:lnTo>
                    <a:pt x="37779" y="640656"/>
                  </a:lnTo>
                  <a:lnTo>
                    <a:pt x="21590" y="599782"/>
                  </a:lnTo>
                  <a:lnTo>
                    <a:pt x="9746" y="557302"/>
                  </a:lnTo>
                  <a:lnTo>
                    <a:pt x="2474" y="513413"/>
                  </a:lnTo>
                  <a:lnTo>
                    <a:pt x="0" y="468312"/>
                  </a:lnTo>
                  <a:close/>
                </a:path>
              </a:pathLst>
            </a:custGeom>
            <a:ln w="9524">
              <a:solidFill>
                <a:srgbClr val="0033C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516732" y="2789872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CC0066"/>
                </a:solidFill>
                <a:latin typeface="Microsoft JhengHei"/>
                <a:cs typeface="Microsoft JhengHei"/>
              </a:rPr>
              <a:t>脓痰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4097337" y="3140075"/>
            <a:ext cx="85725" cy="504825"/>
          </a:xfrm>
          <a:custGeom>
            <a:rect l="l" t="t" r="r" b="b"/>
            <a:pathLst>
              <a:path w="85725" h="504825">
                <a:moveTo>
                  <a:pt x="28575" y="427672"/>
                </a:moveTo>
                <a:lnTo>
                  <a:pt x="57150" y="427672"/>
                </a:lnTo>
                <a:lnTo>
                  <a:pt x="57150" y="0"/>
                </a:lnTo>
                <a:lnTo>
                  <a:pt x="28575" y="0"/>
                </a:lnTo>
                <a:lnTo>
                  <a:pt x="28575" y="427672"/>
                </a:lnTo>
                <a:close/>
              </a:path>
              <a:path w="85725" h="504825">
                <a:moveTo>
                  <a:pt x="42862" y="504825"/>
                </a:moveTo>
                <a:lnTo>
                  <a:pt x="85725" y="419099"/>
                </a:lnTo>
                <a:lnTo>
                  <a:pt x="57150" y="419099"/>
                </a:lnTo>
                <a:lnTo>
                  <a:pt x="57150" y="427672"/>
                </a:lnTo>
                <a:lnTo>
                  <a:pt x="4286" y="427672"/>
                </a:lnTo>
                <a:lnTo>
                  <a:pt x="42862" y="504825"/>
                </a:lnTo>
                <a:close/>
              </a:path>
              <a:path w="85725" h="504825">
                <a:moveTo>
                  <a:pt x="4286" y="427672"/>
                </a:moveTo>
                <a:lnTo>
                  <a:pt x="28575" y="427672"/>
                </a:lnTo>
                <a:lnTo>
                  <a:pt x="28575" y="419099"/>
                </a:lnTo>
                <a:lnTo>
                  <a:pt x="0" y="419099"/>
                </a:lnTo>
                <a:lnTo>
                  <a:pt x="4286" y="427672"/>
                </a:lnTo>
                <a:close/>
              </a:path>
            </a:pathLst>
          </a:custGeom>
          <a:solidFill>
            <a:srgbClr val="0033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2916238" y="3644900"/>
            <a:ext cx="2376805" cy="650875"/>
          </a:xfrm>
          <a:prstGeom prst="rect">
            <a:avLst/>
          </a:prstGeom>
          <a:ln w="9525">
            <a:solidFill>
              <a:srgbClr val="FFCC99"/>
            </a:solidFill>
          </a:ln>
        </p:spPr>
        <p:txBody>
          <a:bodyPr vert="horz" wrap="square" lIns="0" tIns="3302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60"/>
              </a:spcBef>
            </a:pPr>
            <a:r>
              <a:rPr sz="3600" b="1" spc="-10">
                <a:solidFill>
                  <a:srgbClr val="0033CC"/>
                </a:solidFill>
                <a:latin typeface="Arial"/>
                <a:cs typeface="Arial"/>
              </a:rPr>
              <a:t>V/Q</a:t>
            </a:r>
            <a:r>
              <a:rPr sz="3600" b="1" spc="-20">
                <a:solidFill>
                  <a:srgbClr val="0033CC"/>
                </a:solidFill>
                <a:latin typeface="Microsoft JhengHei"/>
                <a:cs typeface="Microsoft JhengHei"/>
              </a:rPr>
              <a:t>比值↓</a:t>
            </a:r>
            <a:endParaRPr sz="3600">
              <a:latin typeface="Microsoft JhengHei"/>
              <a:cs typeface="Microsoft JhengHei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5364162" y="3495675"/>
            <a:ext cx="1949450" cy="946150"/>
            <a:chOff x="5364162" y="3495675"/>
            <a:chExt cx="1949450" cy="946150"/>
          </a:xfrm>
        </p:grpSpPr>
        <p:sp>
          <p:nvSpPr>
            <p:cNvPr id="23" name="object 23"/>
            <p:cNvSpPr/>
            <p:nvPr/>
          </p:nvSpPr>
          <p:spPr>
            <a:xfrm>
              <a:off x="5364162" y="3962399"/>
              <a:ext cx="863600" cy="85725"/>
            </a:xfrm>
            <a:custGeom>
              <a:rect l="l" t="t" r="r" b="b"/>
              <a:pathLst>
                <a:path w="863600" h="85725">
                  <a:moveTo>
                    <a:pt x="777874" y="85725"/>
                  </a:moveTo>
                  <a:lnTo>
                    <a:pt x="777874" y="0"/>
                  </a:lnTo>
                  <a:lnTo>
                    <a:pt x="835024" y="28575"/>
                  </a:lnTo>
                  <a:lnTo>
                    <a:pt x="786448" y="28575"/>
                  </a:lnTo>
                  <a:lnTo>
                    <a:pt x="786448" y="57150"/>
                  </a:lnTo>
                  <a:lnTo>
                    <a:pt x="835024" y="57150"/>
                  </a:lnTo>
                  <a:lnTo>
                    <a:pt x="777874" y="85725"/>
                  </a:lnTo>
                  <a:close/>
                </a:path>
                <a:path w="863600" h="85725">
                  <a:moveTo>
                    <a:pt x="777874" y="57150"/>
                  </a:moveTo>
                  <a:lnTo>
                    <a:pt x="0" y="57150"/>
                  </a:lnTo>
                  <a:lnTo>
                    <a:pt x="0" y="28575"/>
                  </a:lnTo>
                  <a:lnTo>
                    <a:pt x="777874" y="28575"/>
                  </a:lnTo>
                  <a:lnTo>
                    <a:pt x="777874" y="57150"/>
                  </a:lnTo>
                  <a:close/>
                </a:path>
                <a:path w="863600" h="85725">
                  <a:moveTo>
                    <a:pt x="835024" y="57150"/>
                  </a:moveTo>
                  <a:lnTo>
                    <a:pt x="786448" y="57150"/>
                  </a:lnTo>
                  <a:lnTo>
                    <a:pt x="786448" y="28575"/>
                  </a:lnTo>
                  <a:lnTo>
                    <a:pt x="835024" y="28575"/>
                  </a:lnTo>
                  <a:lnTo>
                    <a:pt x="863600" y="42862"/>
                  </a:lnTo>
                  <a:lnTo>
                    <a:pt x="835024" y="57150"/>
                  </a:lnTo>
                  <a:close/>
                </a:path>
              </a:pathLst>
            </a:custGeom>
            <a:solidFill>
              <a:srgbClr val="0033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6227758" y="3500437"/>
              <a:ext cx="1081405" cy="936625"/>
            </a:xfrm>
            <a:custGeom>
              <a:rect l="l" t="t" r="r" b="b"/>
              <a:pathLst>
                <a:path w="1081404" h="936625">
                  <a:moveTo>
                    <a:pt x="540545" y="0"/>
                  </a:moveTo>
                  <a:close/>
                </a:path>
                <a:path w="1081404" h="936625">
                  <a:moveTo>
                    <a:pt x="1081089" y="468312"/>
                  </a:moveTo>
                  <a:lnTo>
                    <a:pt x="3" y="468312"/>
                  </a:lnTo>
                  <a:lnTo>
                    <a:pt x="2477" y="423210"/>
                  </a:lnTo>
                  <a:lnTo>
                    <a:pt x="9750" y="379321"/>
                  </a:lnTo>
                  <a:lnTo>
                    <a:pt x="21593" y="336842"/>
                  </a:lnTo>
                  <a:lnTo>
                    <a:pt x="37782" y="295968"/>
                  </a:lnTo>
                  <a:lnTo>
                    <a:pt x="58089" y="256896"/>
                  </a:lnTo>
                  <a:lnTo>
                    <a:pt x="82288" y="219821"/>
                  </a:lnTo>
                  <a:lnTo>
                    <a:pt x="110152" y="184941"/>
                  </a:lnTo>
                  <a:lnTo>
                    <a:pt x="141455" y="152452"/>
                  </a:lnTo>
                  <a:lnTo>
                    <a:pt x="175970" y="122549"/>
                  </a:lnTo>
                  <a:lnTo>
                    <a:pt x="213471" y="95429"/>
                  </a:lnTo>
                  <a:lnTo>
                    <a:pt x="253731" y="71288"/>
                  </a:lnTo>
                  <a:lnTo>
                    <a:pt x="296523" y="50323"/>
                  </a:lnTo>
                  <a:lnTo>
                    <a:pt x="341622" y="32730"/>
                  </a:lnTo>
                  <a:lnTo>
                    <a:pt x="388800" y="18705"/>
                  </a:lnTo>
                  <a:lnTo>
                    <a:pt x="437832" y="8444"/>
                  </a:lnTo>
                  <a:lnTo>
                    <a:pt x="488491" y="2143"/>
                  </a:lnTo>
                  <a:lnTo>
                    <a:pt x="540545" y="0"/>
                  </a:lnTo>
                  <a:lnTo>
                    <a:pt x="592604" y="2143"/>
                  </a:lnTo>
                  <a:lnTo>
                    <a:pt x="643262" y="8444"/>
                  </a:lnTo>
                  <a:lnTo>
                    <a:pt x="692293" y="18705"/>
                  </a:lnTo>
                  <a:lnTo>
                    <a:pt x="739471" y="32731"/>
                  </a:lnTo>
                  <a:lnTo>
                    <a:pt x="784570" y="50324"/>
                  </a:lnTo>
                  <a:lnTo>
                    <a:pt x="827362" y="71289"/>
                  </a:lnTo>
                  <a:lnTo>
                    <a:pt x="867622" y="95430"/>
                  </a:lnTo>
                  <a:lnTo>
                    <a:pt x="905123" y="122550"/>
                  </a:lnTo>
                  <a:lnTo>
                    <a:pt x="939638" y="152453"/>
                  </a:lnTo>
                  <a:lnTo>
                    <a:pt x="970940" y="184942"/>
                  </a:lnTo>
                  <a:lnTo>
                    <a:pt x="998804" y="219822"/>
                  </a:lnTo>
                  <a:lnTo>
                    <a:pt x="1023003" y="256897"/>
                  </a:lnTo>
                  <a:lnTo>
                    <a:pt x="1043310" y="295969"/>
                  </a:lnTo>
                  <a:lnTo>
                    <a:pt x="1059498" y="336843"/>
                  </a:lnTo>
                  <a:lnTo>
                    <a:pt x="1071342" y="379322"/>
                  </a:lnTo>
                  <a:lnTo>
                    <a:pt x="1078614" y="423211"/>
                  </a:lnTo>
                  <a:lnTo>
                    <a:pt x="1081089" y="468312"/>
                  </a:lnTo>
                  <a:close/>
                </a:path>
                <a:path w="1081404" h="936625">
                  <a:moveTo>
                    <a:pt x="540544" y="936624"/>
                  </a:moveTo>
                  <a:lnTo>
                    <a:pt x="488486" y="934480"/>
                  </a:lnTo>
                  <a:lnTo>
                    <a:pt x="437828" y="928179"/>
                  </a:lnTo>
                  <a:lnTo>
                    <a:pt x="388796" y="917918"/>
                  </a:lnTo>
                  <a:lnTo>
                    <a:pt x="341618" y="903893"/>
                  </a:lnTo>
                  <a:lnTo>
                    <a:pt x="296519" y="886300"/>
                  </a:lnTo>
                  <a:lnTo>
                    <a:pt x="253727" y="865335"/>
                  </a:lnTo>
                  <a:lnTo>
                    <a:pt x="213467" y="841194"/>
                  </a:lnTo>
                  <a:lnTo>
                    <a:pt x="175966" y="814074"/>
                  </a:lnTo>
                  <a:lnTo>
                    <a:pt x="141451" y="784172"/>
                  </a:lnTo>
                  <a:lnTo>
                    <a:pt x="110148" y="751682"/>
                  </a:lnTo>
                  <a:lnTo>
                    <a:pt x="82284" y="716802"/>
                  </a:lnTo>
                  <a:lnTo>
                    <a:pt x="58086" y="679728"/>
                  </a:lnTo>
                  <a:lnTo>
                    <a:pt x="37779" y="640655"/>
                  </a:lnTo>
                  <a:lnTo>
                    <a:pt x="21590" y="599781"/>
                  </a:lnTo>
                  <a:lnTo>
                    <a:pt x="9746" y="557302"/>
                  </a:lnTo>
                  <a:lnTo>
                    <a:pt x="2474" y="513413"/>
                  </a:lnTo>
                  <a:lnTo>
                    <a:pt x="0" y="468311"/>
                  </a:lnTo>
                  <a:lnTo>
                    <a:pt x="1081089" y="468312"/>
                  </a:lnTo>
                  <a:lnTo>
                    <a:pt x="1078614" y="513413"/>
                  </a:lnTo>
                  <a:lnTo>
                    <a:pt x="1071341" y="557302"/>
                  </a:lnTo>
                  <a:lnTo>
                    <a:pt x="1059498" y="599781"/>
                  </a:lnTo>
                  <a:lnTo>
                    <a:pt x="1043309" y="640655"/>
                  </a:lnTo>
                  <a:lnTo>
                    <a:pt x="1023002" y="679728"/>
                  </a:lnTo>
                  <a:lnTo>
                    <a:pt x="998803" y="716802"/>
                  </a:lnTo>
                  <a:lnTo>
                    <a:pt x="970939" y="751682"/>
                  </a:lnTo>
                  <a:lnTo>
                    <a:pt x="939637" y="784172"/>
                  </a:lnTo>
                  <a:lnTo>
                    <a:pt x="905122" y="814074"/>
                  </a:lnTo>
                  <a:lnTo>
                    <a:pt x="867621" y="841194"/>
                  </a:lnTo>
                  <a:lnTo>
                    <a:pt x="827361" y="865335"/>
                  </a:lnTo>
                  <a:lnTo>
                    <a:pt x="784568" y="886300"/>
                  </a:lnTo>
                  <a:lnTo>
                    <a:pt x="739470" y="903893"/>
                  </a:lnTo>
                  <a:lnTo>
                    <a:pt x="692292" y="917919"/>
                  </a:lnTo>
                  <a:lnTo>
                    <a:pt x="643260" y="928180"/>
                  </a:lnTo>
                  <a:lnTo>
                    <a:pt x="592602" y="934480"/>
                  </a:lnTo>
                  <a:lnTo>
                    <a:pt x="540544" y="936624"/>
                  </a:lnTo>
                  <a:close/>
                </a:path>
              </a:pathLst>
            </a:custGeom>
            <a:solidFill>
              <a:srgbClr val="CCEC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6227758" y="3500437"/>
              <a:ext cx="1081405" cy="936625"/>
            </a:xfrm>
            <a:custGeom>
              <a:rect l="l" t="t" r="r" b="b"/>
              <a:pathLst>
                <a:path w="1081404" h="936625">
                  <a:moveTo>
                    <a:pt x="3" y="468312"/>
                  </a:moveTo>
                  <a:lnTo>
                    <a:pt x="2477" y="423211"/>
                  </a:lnTo>
                  <a:lnTo>
                    <a:pt x="9749" y="379322"/>
                  </a:lnTo>
                  <a:lnTo>
                    <a:pt x="21593" y="336843"/>
                  </a:lnTo>
                  <a:lnTo>
                    <a:pt x="37782" y="295969"/>
                  </a:lnTo>
                  <a:lnTo>
                    <a:pt x="58088" y="256897"/>
                  </a:lnTo>
                  <a:lnTo>
                    <a:pt x="82287" y="219822"/>
                  </a:lnTo>
                  <a:lnTo>
                    <a:pt x="110151" y="184942"/>
                  </a:lnTo>
                  <a:lnTo>
                    <a:pt x="141454" y="152453"/>
                  </a:lnTo>
                  <a:lnTo>
                    <a:pt x="175969" y="122550"/>
                  </a:lnTo>
                  <a:lnTo>
                    <a:pt x="213469" y="95430"/>
                  </a:lnTo>
                  <a:lnTo>
                    <a:pt x="253729" y="71289"/>
                  </a:lnTo>
                  <a:lnTo>
                    <a:pt x="296522" y="50324"/>
                  </a:lnTo>
                  <a:lnTo>
                    <a:pt x="341620" y="32731"/>
                  </a:lnTo>
                  <a:lnTo>
                    <a:pt x="388799" y="18705"/>
                  </a:lnTo>
                  <a:lnTo>
                    <a:pt x="437830" y="8444"/>
                  </a:lnTo>
                  <a:lnTo>
                    <a:pt x="488488" y="2143"/>
                  </a:lnTo>
                  <a:lnTo>
                    <a:pt x="540546" y="0"/>
                  </a:lnTo>
                  <a:lnTo>
                    <a:pt x="592602" y="2143"/>
                  </a:lnTo>
                  <a:lnTo>
                    <a:pt x="643260" y="8444"/>
                  </a:lnTo>
                  <a:lnTo>
                    <a:pt x="692292" y="18705"/>
                  </a:lnTo>
                  <a:lnTo>
                    <a:pt x="739470" y="32730"/>
                  </a:lnTo>
                  <a:lnTo>
                    <a:pt x="784569" y="50323"/>
                  </a:lnTo>
                  <a:lnTo>
                    <a:pt x="827361" y="71288"/>
                  </a:lnTo>
                  <a:lnTo>
                    <a:pt x="867621" y="95429"/>
                  </a:lnTo>
                  <a:lnTo>
                    <a:pt x="905122" y="122549"/>
                  </a:lnTo>
                  <a:lnTo>
                    <a:pt x="939637" y="152452"/>
                  </a:lnTo>
                  <a:lnTo>
                    <a:pt x="970940" y="184941"/>
                  </a:lnTo>
                  <a:lnTo>
                    <a:pt x="998804" y="219821"/>
                  </a:lnTo>
                  <a:lnTo>
                    <a:pt x="1023002" y="256896"/>
                  </a:lnTo>
                  <a:lnTo>
                    <a:pt x="1043309" y="295968"/>
                  </a:lnTo>
                  <a:lnTo>
                    <a:pt x="1059498" y="336842"/>
                  </a:lnTo>
                  <a:lnTo>
                    <a:pt x="1071342" y="379321"/>
                  </a:lnTo>
                  <a:lnTo>
                    <a:pt x="1078614" y="423210"/>
                  </a:lnTo>
                  <a:lnTo>
                    <a:pt x="1081089" y="468312"/>
                  </a:lnTo>
                  <a:lnTo>
                    <a:pt x="1078614" y="513413"/>
                  </a:lnTo>
                  <a:lnTo>
                    <a:pt x="1071341" y="557302"/>
                  </a:lnTo>
                  <a:lnTo>
                    <a:pt x="1059498" y="599781"/>
                  </a:lnTo>
                  <a:lnTo>
                    <a:pt x="1043309" y="640655"/>
                  </a:lnTo>
                  <a:lnTo>
                    <a:pt x="1023002" y="679728"/>
                  </a:lnTo>
                  <a:lnTo>
                    <a:pt x="998803" y="716802"/>
                  </a:lnTo>
                  <a:lnTo>
                    <a:pt x="970939" y="751682"/>
                  </a:lnTo>
                  <a:lnTo>
                    <a:pt x="939637" y="784172"/>
                  </a:lnTo>
                  <a:lnTo>
                    <a:pt x="905122" y="814074"/>
                  </a:lnTo>
                  <a:lnTo>
                    <a:pt x="867621" y="841194"/>
                  </a:lnTo>
                  <a:lnTo>
                    <a:pt x="827361" y="865335"/>
                  </a:lnTo>
                  <a:lnTo>
                    <a:pt x="784568" y="886300"/>
                  </a:lnTo>
                  <a:lnTo>
                    <a:pt x="739470" y="903893"/>
                  </a:lnTo>
                  <a:lnTo>
                    <a:pt x="692292" y="917919"/>
                  </a:lnTo>
                  <a:lnTo>
                    <a:pt x="643260" y="928180"/>
                  </a:lnTo>
                  <a:lnTo>
                    <a:pt x="592602" y="934480"/>
                  </a:lnTo>
                  <a:lnTo>
                    <a:pt x="540544" y="936624"/>
                  </a:lnTo>
                  <a:lnTo>
                    <a:pt x="488486" y="934480"/>
                  </a:lnTo>
                  <a:lnTo>
                    <a:pt x="437828" y="928179"/>
                  </a:lnTo>
                  <a:lnTo>
                    <a:pt x="388796" y="917918"/>
                  </a:lnTo>
                  <a:lnTo>
                    <a:pt x="341618" y="903893"/>
                  </a:lnTo>
                  <a:lnTo>
                    <a:pt x="296519" y="886300"/>
                  </a:lnTo>
                  <a:lnTo>
                    <a:pt x="253727" y="865335"/>
                  </a:lnTo>
                  <a:lnTo>
                    <a:pt x="213467" y="841194"/>
                  </a:lnTo>
                  <a:lnTo>
                    <a:pt x="175966" y="814074"/>
                  </a:lnTo>
                  <a:lnTo>
                    <a:pt x="141451" y="784172"/>
                  </a:lnTo>
                  <a:lnTo>
                    <a:pt x="110148" y="751682"/>
                  </a:lnTo>
                  <a:lnTo>
                    <a:pt x="82284" y="716802"/>
                  </a:lnTo>
                  <a:lnTo>
                    <a:pt x="58086" y="679728"/>
                  </a:lnTo>
                  <a:lnTo>
                    <a:pt x="37779" y="640655"/>
                  </a:lnTo>
                  <a:lnTo>
                    <a:pt x="21590" y="599781"/>
                  </a:lnTo>
                  <a:lnTo>
                    <a:pt x="9746" y="557302"/>
                  </a:lnTo>
                  <a:lnTo>
                    <a:pt x="2474" y="513413"/>
                  </a:lnTo>
                  <a:lnTo>
                    <a:pt x="0" y="468312"/>
                  </a:lnTo>
                  <a:close/>
                </a:path>
              </a:pathLst>
            </a:custGeom>
            <a:ln w="9525">
              <a:solidFill>
                <a:srgbClr val="0033C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6349206" y="3724910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CC0066"/>
                </a:solidFill>
                <a:latin typeface="Microsoft JhengHei"/>
                <a:cs typeface="Microsoft JhengHei"/>
              </a:rPr>
              <a:t>缺氧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697989" y="2680970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感染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6689725" y="4437062"/>
            <a:ext cx="85725" cy="792480"/>
          </a:xfrm>
          <a:custGeom>
            <a:rect l="l" t="t" r="r" b="b"/>
            <a:pathLst>
              <a:path w="85725" h="792479">
                <a:moveTo>
                  <a:pt x="28575" y="715009"/>
                </a:moveTo>
                <a:lnTo>
                  <a:pt x="57150" y="715009"/>
                </a:lnTo>
                <a:lnTo>
                  <a:pt x="57150" y="0"/>
                </a:lnTo>
                <a:lnTo>
                  <a:pt x="28575" y="0"/>
                </a:lnTo>
                <a:lnTo>
                  <a:pt x="28575" y="715009"/>
                </a:lnTo>
                <a:close/>
              </a:path>
              <a:path w="85725" h="792479">
                <a:moveTo>
                  <a:pt x="42862" y="792161"/>
                </a:moveTo>
                <a:lnTo>
                  <a:pt x="85725" y="706436"/>
                </a:lnTo>
                <a:lnTo>
                  <a:pt x="57150" y="706436"/>
                </a:lnTo>
                <a:lnTo>
                  <a:pt x="57150" y="715009"/>
                </a:lnTo>
                <a:lnTo>
                  <a:pt x="4286" y="715009"/>
                </a:lnTo>
                <a:lnTo>
                  <a:pt x="42862" y="792161"/>
                </a:lnTo>
                <a:close/>
              </a:path>
              <a:path w="85725" h="792479">
                <a:moveTo>
                  <a:pt x="4286" y="715009"/>
                </a:moveTo>
                <a:lnTo>
                  <a:pt x="28575" y="715009"/>
                </a:lnTo>
                <a:lnTo>
                  <a:pt x="28575" y="706436"/>
                </a:lnTo>
                <a:lnTo>
                  <a:pt x="0" y="706436"/>
                </a:lnTo>
                <a:lnTo>
                  <a:pt x="4286" y="715009"/>
                </a:lnTo>
                <a:close/>
              </a:path>
            </a:pathLst>
          </a:custGeom>
          <a:solidFill>
            <a:srgbClr val="0033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5508624" y="5229225"/>
            <a:ext cx="2592705" cy="650875"/>
          </a:xfrm>
          <a:prstGeom prst="rect">
            <a:avLst/>
          </a:prstGeom>
          <a:ln w="9525">
            <a:solidFill>
              <a:srgbClr val="FFCC99"/>
            </a:solidFill>
          </a:ln>
        </p:spPr>
        <p:txBody>
          <a:bodyPr vert="horz" wrap="square" lIns="0" tIns="5969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70"/>
              </a:spcBef>
            </a:pPr>
            <a:r>
              <a:rPr sz="3600" b="1" spc="-10">
                <a:solidFill>
                  <a:srgbClr val="0033CC"/>
                </a:solidFill>
                <a:latin typeface="Microsoft JhengHei"/>
                <a:cs typeface="Microsoft JhengHei"/>
              </a:rPr>
              <a:t>肺动脉高压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4427537" y="5546725"/>
            <a:ext cx="1079500" cy="85725"/>
          </a:xfrm>
          <a:custGeom>
            <a:rect l="l" t="t" r="r" b="b"/>
            <a:pathLst>
              <a:path w="1079500" h="85725">
                <a:moveTo>
                  <a:pt x="85725" y="85725"/>
                </a:moveTo>
                <a:lnTo>
                  <a:pt x="85725" y="0"/>
                </a:lnTo>
                <a:lnTo>
                  <a:pt x="28575" y="28575"/>
                </a:lnTo>
                <a:lnTo>
                  <a:pt x="77151" y="28575"/>
                </a:lnTo>
                <a:lnTo>
                  <a:pt x="77151" y="57150"/>
                </a:lnTo>
                <a:lnTo>
                  <a:pt x="28575" y="57150"/>
                </a:lnTo>
                <a:lnTo>
                  <a:pt x="85725" y="85725"/>
                </a:lnTo>
                <a:close/>
              </a:path>
              <a:path w="1079500" h="85725">
                <a:moveTo>
                  <a:pt x="85725" y="57150"/>
                </a:moveTo>
                <a:lnTo>
                  <a:pt x="1079500" y="57150"/>
                </a:lnTo>
                <a:lnTo>
                  <a:pt x="1079500" y="28575"/>
                </a:lnTo>
                <a:lnTo>
                  <a:pt x="85725" y="28575"/>
                </a:lnTo>
                <a:lnTo>
                  <a:pt x="85725" y="57150"/>
                </a:lnTo>
                <a:close/>
              </a:path>
              <a:path w="1079500" h="85725">
                <a:moveTo>
                  <a:pt x="28575" y="57150"/>
                </a:moveTo>
                <a:lnTo>
                  <a:pt x="77151" y="57150"/>
                </a:lnTo>
                <a:lnTo>
                  <a:pt x="77151" y="28575"/>
                </a:lnTo>
                <a:lnTo>
                  <a:pt x="28575" y="28575"/>
                </a:lnTo>
                <a:lnTo>
                  <a:pt x="0" y="42862"/>
                </a:lnTo>
                <a:lnTo>
                  <a:pt x="28575" y="57150"/>
                </a:lnTo>
                <a:close/>
              </a:path>
            </a:pathLst>
          </a:custGeom>
          <a:solidFill>
            <a:srgbClr val="0033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539750" y="5229225"/>
            <a:ext cx="3889375" cy="650875"/>
          </a:xfrm>
          <a:prstGeom prst="rect">
            <a:avLst/>
          </a:prstGeom>
          <a:solidFill>
            <a:srgbClr val="FF99CC">
              <a:alpha val="12940"/>
            </a:srgbClr>
          </a:solidFill>
          <a:ln w="9525">
            <a:solidFill>
              <a:srgbClr val="FF99CC"/>
            </a:solidFill>
          </a:ln>
        </p:spPr>
        <p:txBody>
          <a:bodyPr vert="horz" wrap="square" lIns="0" tIns="33020" rIns="0" bIns="0" rtlCol="0">
            <a:spAutoFit/>
          </a:bodyPr>
          <a:lstStyle/>
          <a:p>
            <a:pPr marL="345440">
              <a:lnSpc>
                <a:spcPct val="100000"/>
              </a:lnSpc>
              <a:spcBef>
                <a:spcPts val="260"/>
              </a:spcBef>
            </a:pPr>
            <a:r>
              <a:rPr sz="3600" b="1" spc="-10">
                <a:latin typeface="Microsoft JhengHei"/>
                <a:cs typeface="Microsoft JhengHei"/>
              </a:rPr>
              <a:t>肺心病、右心衰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2" name="object 3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33" name="object 3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23850" y="1484312"/>
            <a:ext cx="7056755" cy="1368425"/>
          </a:xfrm>
          <a:custGeom>
            <a:rect l="l" t="t" r="r" b="b"/>
            <a:pathLst>
              <a:path w="7056755" h="1368425">
                <a:moveTo>
                  <a:pt x="0" y="0"/>
                </a:moveTo>
                <a:lnTo>
                  <a:pt x="7056438" y="0"/>
                </a:lnTo>
                <a:lnTo>
                  <a:pt x="7056438" y="1368425"/>
                </a:lnTo>
                <a:lnTo>
                  <a:pt x="0" y="13684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支气管扩张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2590" y="1443100"/>
            <a:ext cx="2857500" cy="154559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病因与发病机制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临床表现</a:t>
            </a:r>
            <a:endParaRPr sz="2800">
              <a:latin typeface="Microsoft JhengHei"/>
              <a:cs typeface="Microsoft JhengHei"/>
            </a:endParaRPr>
          </a:p>
          <a:p>
            <a:pPr marL="325120">
              <a:lnSpc>
                <a:spcPct val="100000"/>
              </a:lnSpc>
              <a:spcBef>
                <a:spcPts val="545"/>
              </a:spcBef>
            </a:pP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症状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15328" y="3048571"/>
            <a:ext cx="102235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体征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444621" y="1054100"/>
            <a:ext cx="6861175" cy="4535805"/>
            <a:chOff x="1444621" y="1054100"/>
            <a:chExt cx="6861175" cy="4535805"/>
          </a:xfrm>
        </p:grpSpPr>
        <p:sp>
          <p:nvSpPr>
            <p:cNvPr id="7" name="object 7"/>
            <p:cNvSpPr/>
            <p:nvPr/>
          </p:nvSpPr>
          <p:spPr>
            <a:xfrm>
              <a:off x="1738240" y="2786092"/>
              <a:ext cx="1462405" cy="2803525"/>
            </a:xfrm>
            <a:custGeom>
              <a:rect l="l" t="t" r="r" b="b"/>
              <a:pathLst>
                <a:path w="1462405" h="2803525">
                  <a:moveTo>
                    <a:pt x="1462120" y="427007"/>
                  </a:moveTo>
                  <a:lnTo>
                    <a:pt x="1462120" y="2803495"/>
                  </a:lnTo>
                </a:path>
                <a:path w="1462405" h="2803525">
                  <a:moveTo>
                    <a:pt x="1462120" y="541316"/>
                  </a:moveTo>
                  <a:lnTo>
                    <a:pt x="346030" y="541316"/>
                  </a:lnTo>
                  <a:lnTo>
                    <a:pt x="0" y="0"/>
                  </a:lnTo>
                </a:path>
              </a:pathLst>
            </a:custGeom>
            <a:ln w="9525">
              <a:solidFill>
                <a:srgbClr val="333399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>
              <a:hlinkClick r:id="rId3"/>
            </p:cNvPr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819900" y="1054100"/>
              <a:ext cx="1485900" cy="2017711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449384" y="3578204"/>
              <a:ext cx="147955" cy="1194435"/>
            </a:xfrm>
            <a:custGeom>
              <a:rect l="l" t="t" r="r" b="b"/>
              <a:pathLst>
                <a:path w="147955" h="1194435">
                  <a:moveTo>
                    <a:pt x="147656" y="41295"/>
                  </a:moveTo>
                  <a:lnTo>
                    <a:pt x="147656" y="1193820"/>
                  </a:lnTo>
                </a:path>
                <a:path w="147955" h="1194435">
                  <a:moveTo>
                    <a:pt x="147656" y="155590"/>
                  </a:moveTo>
                  <a:lnTo>
                    <a:pt x="34926" y="155590"/>
                  </a:lnTo>
                  <a:lnTo>
                    <a:pt x="0" y="0"/>
                  </a:lnTo>
                </a:path>
              </a:pathLst>
            </a:custGeom>
            <a:ln w="9525">
              <a:solidFill>
                <a:srgbClr val="333399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276600" y="3213100"/>
            <a:ext cx="5327650" cy="2376805"/>
          </a:xfrm>
          <a:prstGeom prst="rect">
            <a:avLst/>
          </a:prstGeom>
          <a:solidFill>
            <a:srgbClr val="CCFFCC">
              <a:alpha val="25881"/>
            </a:srgbClr>
          </a:solidFill>
          <a:ln w="9525">
            <a:solidFill>
              <a:srgbClr val="333399"/>
            </a:solidFill>
          </a:ln>
        </p:spPr>
        <p:txBody>
          <a:bodyPr vert="horz" wrap="square" lIns="0" tIns="20320" rIns="0" bIns="0" rtlCol="0">
            <a:spAutoFit/>
          </a:bodyPr>
          <a:lstStyle/>
          <a:p>
            <a:pPr marL="91440" marR="250825">
              <a:lnSpc>
                <a:spcPct val="120000"/>
              </a:lnSpc>
              <a:spcBef>
                <a:spcPts val="160"/>
              </a:spcBef>
            </a:pPr>
            <a:r>
              <a:rPr sz="2800" b="1" spc="-5">
                <a:solidFill>
                  <a:srgbClr val="CC0066"/>
                </a:solidFill>
                <a:latin typeface="Microsoft JhengHei"/>
                <a:cs typeface="Microsoft JhengHei"/>
              </a:rPr>
              <a:t>慢性咳嗽、大量脓痰：体位有关</a:t>
            </a:r>
            <a:r>
              <a:rPr sz="2800" b="1" spc="-15">
                <a:latin typeface="Microsoft JhengHei"/>
                <a:cs typeface="Microsoft JhengHei"/>
              </a:rPr>
              <a:t>反复咯血</a:t>
            </a:r>
            <a:endParaRPr sz="2800">
              <a:latin typeface="Microsoft JhengHei"/>
              <a:cs typeface="Microsoft JhengHei"/>
            </a:endParaRPr>
          </a:p>
          <a:p>
            <a:pPr marL="91440">
              <a:lnSpc>
                <a:spcPct val="100000"/>
              </a:lnSpc>
              <a:spcBef>
                <a:spcPts val="670"/>
              </a:spcBef>
            </a:pPr>
            <a:r>
              <a:rPr sz="2800" b="1" spc="-15">
                <a:latin typeface="Microsoft JhengHei"/>
                <a:cs typeface="Microsoft JhengHei"/>
              </a:rPr>
              <a:t>反复感染</a:t>
            </a:r>
            <a:endParaRPr sz="2800">
              <a:latin typeface="Microsoft JhengHei"/>
              <a:cs typeface="Microsoft JhengHei"/>
            </a:endParaRPr>
          </a:p>
          <a:p>
            <a:pPr marL="91440">
              <a:lnSpc>
                <a:spcPct val="100000"/>
              </a:lnSpc>
              <a:spcBef>
                <a:spcPts val="675"/>
              </a:spcBef>
            </a:pPr>
            <a:r>
              <a:rPr sz="2800" b="1" spc="-10">
                <a:latin typeface="Microsoft JhengHei"/>
                <a:cs typeface="Microsoft JhengHei"/>
              </a:rPr>
              <a:t>慢性感染中毒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5</a:t>
            </a:fld>
          </a:p>
        </p:txBody>
      </p:sp>
      <p:sp>
        <p:nvSpPr>
          <p:cNvPr id="11" name="object 11"/>
          <p:cNvSpPr txBox="1"/>
          <p:nvPr/>
        </p:nvSpPr>
        <p:spPr>
          <a:xfrm>
            <a:off x="1673225" y="3619500"/>
            <a:ext cx="1459230" cy="1152525"/>
          </a:xfrm>
          <a:prstGeom prst="rect">
            <a:avLst/>
          </a:prstGeom>
          <a:solidFill>
            <a:srgbClr val="CCFFCC">
              <a:alpha val="25881"/>
            </a:srgbClr>
          </a:solidFill>
          <a:ln w="9525">
            <a:solidFill>
              <a:srgbClr val="333399"/>
            </a:solidFill>
          </a:ln>
        </p:spPr>
        <p:txBody>
          <a:bodyPr vert="horz" wrap="square" lIns="0" tIns="20320" rIns="0" bIns="0" rtlCol="0">
            <a:spAutoFit/>
          </a:bodyPr>
          <a:lstStyle/>
          <a:p>
            <a:pPr marL="90805" marR="292735">
              <a:lnSpc>
                <a:spcPct val="120000"/>
              </a:lnSpc>
              <a:spcBef>
                <a:spcPts val="160"/>
              </a:spcBef>
            </a:pPr>
            <a:r>
              <a:rPr sz="2800" b="1" spc="-20">
                <a:latin typeface="Microsoft JhengHei"/>
                <a:cs typeface="Microsoft JhengHei"/>
              </a:rPr>
              <a:t>湿罗音杵状指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23850" y="1484312"/>
            <a:ext cx="7056755" cy="2016125"/>
          </a:xfrm>
          <a:custGeom>
            <a:rect l="l" t="t" r="r" b="b"/>
            <a:pathLst>
              <a:path w="7056755" h="2016125">
                <a:moveTo>
                  <a:pt x="0" y="0"/>
                </a:moveTo>
                <a:lnTo>
                  <a:pt x="7056438" y="0"/>
                </a:lnTo>
                <a:lnTo>
                  <a:pt x="7056438" y="2016125"/>
                </a:lnTo>
                <a:lnTo>
                  <a:pt x="0" y="20161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支气管扩张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2590" y="1443100"/>
            <a:ext cx="3213100" cy="263398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病因与发病机制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临床表现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实验室及其他检查</a:t>
            </a:r>
            <a:endParaRPr sz="2800">
              <a:latin typeface="Microsoft JhengHei"/>
              <a:cs typeface="Microsoft JhengHei"/>
            </a:endParaRPr>
          </a:p>
          <a:p>
            <a:pPr marL="469265">
              <a:lnSpc>
                <a:spcPct val="100000"/>
              </a:lnSpc>
              <a:spcBef>
                <a:spcPts val="1050"/>
              </a:spcBef>
            </a:pP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10">
                <a:solidFill>
                  <a:srgbClr val="CC0066"/>
                </a:solidFill>
                <a:latin typeface="Microsoft JhengHei"/>
                <a:cs typeface="Microsoft JhengHei"/>
              </a:rPr>
              <a:t>影像学检查</a:t>
            </a:r>
            <a:endParaRPr sz="2800">
              <a:latin typeface="Microsoft JhengHei"/>
              <a:cs typeface="Microsoft JhengHei"/>
            </a:endParaRPr>
          </a:p>
          <a:p>
            <a:pPr marL="469265">
              <a:lnSpc>
                <a:spcPct val="100000"/>
              </a:lnSpc>
              <a:spcBef>
                <a:spcPts val="675"/>
              </a:spcBef>
            </a:pP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支气管镜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200400" y="762000"/>
            <a:ext cx="5688330" cy="5853430"/>
            <a:chOff x="3200400" y="762000"/>
            <a:chExt cx="5688330" cy="5853430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419600" y="1625600"/>
              <a:ext cx="4413250" cy="482282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279900" y="762000"/>
              <a:ext cx="4548188" cy="57610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200400" y="3022600"/>
              <a:ext cx="5570537" cy="3592511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632200" y="2133600"/>
              <a:ext cx="5256211" cy="4205287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23850" y="1484312"/>
            <a:ext cx="7056755" cy="2808605"/>
          </a:xfrm>
          <a:custGeom>
            <a:rect l="l" t="t" r="r" b="b"/>
            <a:pathLst>
              <a:path w="7056755" h="2808604">
                <a:moveTo>
                  <a:pt x="0" y="0"/>
                </a:moveTo>
                <a:lnTo>
                  <a:pt x="7056438" y="0"/>
                </a:lnTo>
                <a:lnTo>
                  <a:pt x="7056438" y="2808287"/>
                </a:lnTo>
                <a:lnTo>
                  <a:pt x="0" y="2808287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支气管扩张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2590" y="1443100"/>
            <a:ext cx="3213100" cy="355727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病因与发病机制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临床表现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实验室及其他检查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20">
                <a:solidFill>
                  <a:srgbClr val="0033CC"/>
                </a:solidFill>
                <a:latin typeface="Microsoft JhengHei"/>
                <a:cs typeface="Microsoft JhengHei"/>
              </a:rPr>
              <a:t>诊断：</a:t>
            </a:r>
            <a:endParaRPr sz="2800">
              <a:latin typeface="Microsoft JhengHei"/>
              <a:cs typeface="Microsoft JhengHei"/>
            </a:endParaRPr>
          </a:p>
          <a:p>
            <a:pPr marL="756920">
              <a:lnSpc>
                <a:spcPct val="100000"/>
              </a:lnSpc>
              <a:spcBef>
                <a:spcPts val="420"/>
              </a:spcBef>
            </a:pP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病史</a:t>
            </a:r>
            <a:endParaRPr sz="2800">
              <a:latin typeface="Microsoft JhengHei"/>
              <a:cs typeface="Microsoft JhengHei"/>
            </a:endParaRPr>
          </a:p>
          <a:p>
            <a:pPr marL="756920">
              <a:lnSpc>
                <a:spcPct val="100000"/>
              </a:lnSpc>
              <a:spcBef>
                <a:spcPts val="675"/>
              </a:spcBef>
            </a:pP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体征</a:t>
            </a:r>
            <a:endParaRPr sz="2800">
              <a:latin typeface="Microsoft JhengHei"/>
              <a:cs typeface="Microsoft JhengHei"/>
            </a:endParaRPr>
          </a:p>
          <a:p>
            <a:pPr marL="756920">
              <a:lnSpc>
                <a:spcPct val="100000"/>
              </a:lnSpc>
              <a:spcBef>
                <a:spcPts val="505"/>
              </a:spcBef>
            </a:pPr>
            <a:r>
              <a:rPr sz="2400" spc="-2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25">
                <a:solidFill>
                  <a:srgbClr val="0033CC"/>
                </a:solidFill>
                <a:latin typeface="Arial"/>
                <a:cs typeface="Arial"/>
              </a:rPr>
              <a:t>CT</a:t>
            </a:r>
            <a:endParaRPr sz="28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4140200" y="1993900"/>
            <a:ext cx="4464050" cy="446405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23850" y="1484312"/>
            <a:ext cx="7056755" cy="2808605"/>
          </a:xfrm>
          <a:custGeom>
            <a:rect l="l" t="t" r="r" b="b"/>
            <a:pathLst>
              <a:path w="7056755" h="2808604">
                <a:moveTo>
                  <a:pt x="0" y="0"/>
                </a:moveTo>
                <a:lnTo>
                  <a:pt x="7056438" y="0"/>
                </a:lnTo>
                <a:lnTo>
                  <a:pt x="7056438" y="2808287"/>
                </a:lnTo>
                <a:lnTo>
                  <a:pt x="0" y="2808287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支气管扩张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2590" y="1443100"/>
            <a:ext cx="3213100" cy="312991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病因与发病机制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临床表现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实验室及其他检查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诊断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CC0066"/>
              </a:buClr>
              <a:buSzPct val="71428"/>
              <a:buFont typeface="Wingdings"/>
              <a:buChar char=""/>
              <a:tabLst>
                <a:tab pos="355600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治疗及护理</a:t>
            </a:r>
            <a:endParaRPr sz="2800">
              <a:latin typeface="Microsoft JhengHei"/>
              <a:cs typeface="Microsoft JhengHei"/>
            </a:endParaRPr>
          </a:p>
          <a:p>
            <a:pPr marL="901065">
              <a:lnSpc>
                <a:spcPct val="100000"/>
              </a:lnSpc>
              <a:spcBef>
                <a:spcPts val="925"/>
              </a:spcBef>
            </a:pP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病史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91589" y="4568487"/>
            <a:ext cx="1022350" cy="1007744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05"/>
              </a:spcBef>
            </a:pPr>
            <a:r>
              <a:rPr sz="2400" spc="-16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体征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sz="2400" spc="-25">
                <a:solidFill>
                  <a:srgbClr val="3399FF"/>
                </a:solidFill>
                <a:latin typeface="Wingdings"/>
                <a:cs typeface="Wingdings"/>
              </a:rPr>
              <a:t></a:t>
            </a:r>
            <a:r>
              <a:rPr sz="2800" b="1" spc="-25">
                <a:solidFill>
                  <a:srgbClr val="0033CC"/>
                </a:solidFill>
                <a:latin typeface="Arial"/>
                <a:cs typeface="Arial"/>
              </a:rPr>
              <a:t>CT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676589" y="3708305"/>
            <a:ext cx="6151245" cy="2757805"/>
            <a:chOff x="2676589" y="3708305"/>
            <a:chExt cx="6151245" cy="2757805"/>
          </a:xfrm>
        </p:grpSpPr>
        <p:sp>
          <p:nvSpPr>
            <p:cNvPr id="7" name="object 7"/>
            <p:cNvSpPr/>
            <p:nvPr/>
          </p:nvSpPr>
          <p:spPr>
            <a:xfrm>
              <a:off x="3199216" y="4228373"/>
              <a:ext cx="5623560" cy="2222500"/>
            </a:xfrm>
            <a:custGeom>
              <a:rect l="l" t="t" r="r" b="b"/>
              <a:pathLst>
                <a:path w="5623559" h="2222500">
                  <a:moveTo>
                    <a:pt x="4911818" y="165100"/>
                  </a:moveTo>
                  <a:lnTo>
                    <a:pt x="2923935" y="165099"/>
                  </a:lnTo>
                  <a:lnTo>
                    <a:pt x="2950656" y="139700"/>
                  </a:lnTo>
                  <a:lnTo>
                    <a:pt x="2981229" y="114299"/>
                  </a:lnTo>
                  <a:lnTo>
                    <a:pt x="3015334" y="88900"/>
                  </a:lnTo>
                  <a:lnTo>
                    <a:pt x="3052652" y="76200"/>
                  </a:lnTo>
                  <a:lnTo>
                    <a:pt x="3092866" y="50800"/>
                  </a:lnTo>
                  <a:lnTo>
                    <a:pt x="3135654" y="38100"/>
                  </a:lnTo>
                  <a:lnTo>
                    <a:pt x="3180700" y="25400"/>
                  </a:lnTo>
                  <a:lnTo>
                    <a:pt x="3276284" y="0"/>
                  </a:lnTo>
                  <a:lnTo>
                    <a:pt x="3584021" y="0"/>
                  </a:lnTo>
                  <a:lnTo>
                    <a:pt x="3685088" y="25400"/>
                  </a:lnTo>
                  <a:lnTo>
                    <a:pt x="3741369" y="38100"/>
                  </a:lnTo>
                  <a:lnTo>
                    <a:pt x="3793445" y="63500"/>
                  </a:lnTo>
                  <a:lnTo>
                    <a:pt x="3840829" y="88900"/>
                  </a:lnTo>
                  <a:lnTo>
                    <a:pt x="3883033" y="114299"/>
                  </a:lnTo>
                  <a:lnTo>
                    <a:pt x="4849048" y="114300"/>
                  </a:lnTo>
                  <a:lnTo>
                    <a:pt x="4872236" y="127000"/>
                  </a:lnTo>
                  <a:lnTo>
                    <a:pt x="4911818" y="165100"/>
                  </a:lnTo>
                  <a:close/>
                </a:path>
                <a:path w="5623559" h="2222500">
                  <a:moveTo>
                    <a:pt x="4541070" y="12700"/>
                  </a:moveTo>
                  <a:lnTo>
                    <a:pt x="4187434" y="12700"/>
                  </a:lnTo>
                  <a:lnTo>
                    <a:pt x="4237076" y="0"/>
                  </a:lnTo>
                  <a:lnTo>
                    <a:pt x="4491009" y="0"/>
                  </a:lnTo>
                  <a:lnTo>
                    <a:pt x="4541070" y="12700"/>
                  </a:lnTo>
                  <a:close/>
                </a:path>
                <a:path w="5623559" h="2222500">
                  <a:moveTo>
                    <a:pt x="4849048" y="114300"/>
                  </a:moveTo>
                  <a:lnTo>
                    <a:pt x="3883033" y="114299"/>
                  </a:lnTo>
                  <a:lnTo>
                    <a:pt x="3920031" y="88900"/>
                  </a:lnTo>
                  <a:lnTo>
                    <a:pt x="3959637" y="76200"/>
                  </a:lnTo>
                  <a:lnTo>
                    <a:pt x="4001584" y="50800"/>
                  </a:lnTo>
                  <a:lnTo>
                    <a:pt x="4045604" y="38100"/>
                  </a:lnTo>
                  <a:lnTo>
                    <a:pt x="4138796" y="12700"/>
                  </a:lnTo>
                  <a:lnTo>
                    <a:pt x="4590265" y="12700"/>
                  </a:lnTo>
                  <a:lnTo>
                    <a:pt x="4684991" y="38100"/>
                  </a:lnTo>
                  <a:lnTo>
                    <a:pt x="4729988" y="50800"/>
                  </a:lnTo>
                  <a:lnTo>
                    <a:pt x="4773050" y="76200"/>
                  </a:lnTo>
                  <a:lnTo>
                    <a:pt x="4825860" y="101600"/>
                  </a:lnTo>
                  <a:lnTo>
                    <a:pt x="4849048" y="114300"/>
                  </a:lnTo>
                  <a:close/>
                </a:path>
                <a:path w="5623559" h="2222500">
                  <a:moveTo>
                    <a:pt x="2498897" y="63500"/>
                  </a:moveTo>
                  <a:lnTo>
                    <a:pt x="2338412" y="63500"/>
                  </a:lnTo>
                  <a:lnTo>
                    <a:pt x="2391522" y="50800"/>
                  </a:lnTo>
                  <a:lnTo>
                    <a:pt x="2445098" y="50800"/>
                  </a:lnTo>
                  <a:lnTo>
                    <a:pt x="2498897" y="63500"/>
                  </a:lnTo>
                  <a:close/>
                </a:path>
                <a:path w="5623559" h="2222500">
                  <a:moveTo>
                    <a:pt x="4974848" y="254000"/>
                  </a:moveTo>
                  <a:lnTo>
                    <a:pt x="1825209" y="253999"/>
                  </a:lnTo>
                  <a:lnTo>
                    <a:pt x="1853915" y="228600"/>
                  </a:lnTo>
                  <a:lnTo>
                    <a:pt x="1885983" y="203200"/>
                  </a:lnTo>
                  <a:lnTo>
                    <a:pt x="1921169" y="177800"/>
                  </a:lnTo>
                  <a:lnTo>
                    <a:pt x="1959235" y="165099"/>
                  </a:lnTo>
                  <a:lnTo>
                    <a:pt x="1999936" y="139700"/>
                  </a:lnTo>
                  <a:lnTo>
                    <a:pt x="2043033" y="127000"/>
                  </a:lnTo>
                  <a:lnTo>
                    <a:pt x="2088285" y="101600"/>
                  </a:lnTo>
                  <a:lnTo>
                    <a:pt x="2184286" y="76200"/>
                  </a:lnTo>
                  <a:lnTo>
                    <a:pt x="2234553" y="76200"/>
                  </a:lnTo>
                  <a:lnTo>
                    <a:pt x="2286009" y="63500"/>
                  </a:lnTo>
                  <a:lnTo>
                    <a:pt x="2606202" y="63500"/>
                  </a:lnTo>
                  <a:lnTo>
                    <a:pt x="2762806" y="101600"/>
                  </a:lnTo>
                  <a:lnTo>
                    <a:pt x="2806219" y="114300"/>
                  </a:lnTo>
                  <a:lnTo>
                    <a:pt x="2847651" y="127000"/>
                  </a:lnTo>
                  <a:lnTo>
                    <a:pt x="2886942" y="139700"/>
                  </a:lnTo>
                  <a:lnTo>
                    <a:pt x="2923935" y="165099"/>
                  </a:lnTo>
                  <a:lnTo>
                    <a:pt x="4911818" y="165100"/>
                  </a:lnTo>
                  <a:lnTo>
                    <a:pt x="4944248" y="203200"/>
                  </a:lnTo>
                  <a:lnTo>
                    <a:pt x="4969166" y="241300"/>
                  </a:lnTo>
                  <a:lnTo>
                    <a:pt x="4974848" y="254000"/>
                  </a:lnTo>
                  <a:close/>
                </a:path>
                <a:path w="5623559" h="2222500">
                  <a:moveTo>
                    <a:pt x="1848768" y="2082800"/>
                  </a:moveTo>
                  <a:lnTo>
                    <a:pt x="1387293" y="2082800"/>
                  </a:lnTo>
                  <a:lnTo>
                    <a:pt x="1241057" y="2044700"/>
                  </a:lnTo>
                  <a:lnTo>
                    <a:pt x="1194066" y="2044700"/>
                  </a:lnTo>
                  <a:lnTo>
                    <a:pt x="1148126" y="2032000"/>
                  </a:lnTo>
                  <a:lnTo>
                    <a:pt x="1103343" y="2006600"/>
                  </a:lnTo>
                  <a:lnTo>
                    <a:pt x="1017667" y="1981200"/>
                  </a:lnTo>
                  <a:lnTo>
                    <a:pt x="976985" y="1955800"/>
                  </a:lnTo>
                  <a:lnTo>
                    <a:pt x="937879" y="1943100"/>
                  </a:lnTo>
                  <a:lnTo>
                    <a:pt x="900456" y="1917700"/>
                  </a:lnTo>
                  <a:lnTo>
                    <a:pt x="864819" y="1905000"/>
                  </a:lnTo>
                  <a:lnTo>
                    <a:pt x="831075" y="1879600"/>
                  </a:lnTo>
                  <a:lnTo>
                    <a:pt x="799328" y="1854200"/>
                  </a:lnTo>
                  <a:lnTo>
                    <a:pt x="769682" y="1828800"/>
                  </a:lnTo>
                  <a:lnTo>
                    <a:pt x="766083" y="1828800"/>
                  </a:lnTo>
                  <a:lnTo>
                    <a:pt x="762546" y="1816100"/>
                  </a:lnTo>
                  <a:lnTo>
                    <a:pt x="588685" y="1816100"/>
                  </a:lnTo>
                  <a:lnTo>
                    <a:pt x="534738" y="1803400"/>
                  </a:lnTo>
                  <a:lnTo>
                    <a:pt x="482742" y="1803400"/>
                  </a:lnTo>
                  <a:lnTo>
                    <a:pt x="433013" y="1790700"/>
                  </a:lnTo>
                  <a:lnTo>
                    <a:pt x="385868" y="1778000"/>
                  </a:lnTo>
                  <a:lnTo>
                    <a:pt x="341623" y="1752600"/>
                  </a:lnTo>
                  <a:lnTo>
                    <a:pt x="300593" y="1739900"/>
                  </a:lnTo>
                  <a:lnTo>
                    <a:pt x="263097" y="1714500"/>
                  </a:lnTo>
                  <a:lnTo>
                    <a:pt x="229448" y="1689100"/>
                  </a:lnTo>
                  <a:lnTo>
                    <a:pt x="199964" y="1663700"/>
                  </a:lnTo>
                  <a:lnTo>
                    <a:pt x="154756" y="1612900"/>
                  </a:lnTo>
                  <a:lnTo>
                    <a:pt x="130001" y="1549400"/>
                  </a:lnTo>
                  <a:lnTo>
                    <a:pt x="126375" y="1511300"/>
                  </a:lnTo>
                  <a:lnTo>
                    <a:pt x="134681" y="1460500"/>
                  </a:lnTo>
                  <a:lnTo>
                    <a:pt x="154515" y="1422400"/>
                  </a:lnTo>
                  <a:lnTo>
                    <a:pt x="185472" y="1384300"/>
                  </a:lnTo>
                  <a:lnTo>
                    <a:pt x="227149" y="1346200"/>
                  </a:lnTo>
                  <a:lnTo>
                    <a:pt x="279141" y="1308100"/>
                  </a:lnTo>
                  <a:lnTo>
                    <a:pt x="224213" y="1282700"/>
                  </a:lnTo>
                  <a:lnTo>
                    <a:pt x="174909" y="1270000"/>
                  </a:lnTo>
                  <a:lnTo>
                    <a:pt x="131381" y="1244600"/>
                  </a:lnTo>
                  <a:lnTo>
                    <a:pt x="93781" y="1206500"/>
                  </a:lnTo>
                  <a:lnTo>
                    <a:pt x="62260" y="1181100"/>
                  </a:lnTo>
                  <a:lnTo>
                    <a:pt x="36969" y="1155700"/>
                  </a:lnTo>
                  <a:lnTo>
                    <a:pt x="18062" y="1117600"/>
                  </a:lnTo>
                  <a:lnTo>
                    <a:pt x="5688" y="1092200"/>
                  </a:lnTo>
                  <a:lnTo>
                    <a:pt x="0" y="1054100"/>
                  </a:lnTo>
                  <a:lnTo>
                    <a:pt x="1148" y="1016000"/>
                  </a:lnTo>
                  <a:lnTo>
                    <a:pt x="24563" y="952500"/>
                  </a:lnTo>
                  <a:lnTo>
                    <a:pt x="47132" y="914400"/>
                  </a:lnTo>
                  <a:lnTo>
                    <a:pt x="77145" y="889000"/>
                  </a:lnTo>
                  <a:lnTo>
                    <a:pt x="109936" y="863600"/>
                  </a:lnTo>
                  <a:lnTo>
                    <a:pt x="147403" y="838200"/>
                  </a:lnTo>
                  <a:lnTo>
                    <a:pt x="189142" y="812800"/>
                  </a:lnTo>
                  <a:lnTo>
                    <a:pt x="234749" y="787400"/>
                  </a:lnTo>
                  <a:lnTo>
                    <a:pt x="283820" y="774700"/>
                  </a:lnTo>
                  <a:lnTo>
                    <a:pt x="335952" y="762000"/>
                  </a:lnTo>
                  <a:lnTo>
                    <a:pt x="447782" y="736600"/>
                  </a:lnTo>
                  <a:lnTo>
                    <a:pt x="506673" y="736600"/>
                  </a:lnTo>
                  <a:lnTo>
                    <a:pt x="511410" y="723900"/>
                  </a:lnTo>
                  <a:lnTo>
                    <a:pt x="505143" y="698500"/>
                  </a:lnTo>
                  <a:lnTo>
                    <a:pt x="503307" y="660400"/>
                  </a:lnTo>
                  <a:lnTo>
                    <a:pt x="505775" y="635000"/>
                  </a:lnTo>
                  <a:lnTo>
                    <a:pt x="512419" y="596900"/>
                  </a:lnTo>
                  <a:lnTo>
                    <a:pt x="523113" y="558800"/>
                  </a:lnTo>
                  <a:lnTo>
                    <a:pt x="537728" y="533400"/>
                  </a:lnTo>
                  <a:lnTo>
                    <a:pt x="556139" y="508000"/>
                  </a:lnTo>
                  <a:lnTo>
                    <a:pt x="578218" y="469900"/>
                  </a:lnTo>
                  <a:lnTo>
                    <a:pt x="632869" y="419100"/>
                  </a:lnTo>
                  <a:lnTo>
                    <a:pt x="665188" y="393700"/>
                  </a:lnTo>
                  <a:lnTo>
                    <a:pt x="700666" y="368300"/>
                  </a:lnTo>
                  <a:lnTo>
                    <a:pt x="739175" y="342900"/>
                  </a:lnTo>
                  <a:lnTo>
                    <a:pt x="780590" y="317500"/>
                  </a:lnTo>
                  <a:lnTo>
                    <a:pt x="824781" y="292100"/>
                  </a:lnTo>
                  <a:lnTo>
                    <a:pt x="871623" y="279400"/>
                  </a:lnTo>
                  <a:lnTo>
                    <a:pt x="920988" y="266700"/>
                  </a:lnTo>
                  <a:lnTo>
                    <a:pt x="972749" y="241300"/>
                  </a:lnTo>
                  <a:lnTo>
                    <a:pt x="1026779" y="228600"/>
                  </a:lnTo>
                  <a:lnTo>
                    <a:pt x="1141135" y="203200"/>
                  </a:lnTo>
                  <a:lnTo>
                    <a:pt x="1201208" y="203200"/>
                  </a:lnTo>
                  <a:lnTo>
                    <a:pt x="1263040" y="190500"/>
                  </a:lnTo>
                  <a:lnTo>
                    <a:pt x="1527573" y="190500"/>
                  </a:lnTo>
                  <a:lnTo>
                    <a:pt x="1630518" y="215900"/>
                  </a:lnTo>
                  <a:lnTo>
                    <a:pt x="1680805" y="215900"/>
                  </a:lnTo>
                  <a:lnTo>
                    <a:pt x="1778294" y="241300"/>
                  </a:lnTo>
                  <a:lnTo>
                    <a:pt x="1825209" y="253999"/>
                  </a:lnTo>
                  <a:lnTo>
                    <a:pt x="4974848" y="254000"/>
                  </a:lnTo>
                  <a:lnTo>
                    <a:pt x="4986214" y="279400"/>
                  </a:lnTo>
                  <a:lnTo>
                    <a:pt x="5046361" y="279400"/>
                  </a:lnTo>
                  <a:lnTo>
                    <a:pt x="5103532" y="292100"/>
                  </a:lnTo>
                  <a:lnTo>
                    <a:pt x="5157553" y="317500"/>
                  </a:lnTo>
                  <a:lnTo>
                    <a:pt x="5208253" y="330200"/>
                  </a:lnTo>
                  <a:lnTo>
                    <a:pt x="5255459" y="355600"/>
                  </a:lnTo>
                  <a:lnTo>
                    <a:pt x="5299001" y="368300"/>
                  </a:lnTo>
                  <a:lnTo>
                    <a:pt x="5338705" y="393700"/>
                  </a:lnTo>
                  <a:lnTo>
                    <a:pt x="5374401" y="419100"/>
                  </a:lnTo>
                  <a:lnTo>
                    <a:pt x="5405916" y="444500"/>
                  </a:lnTo>
                  <a:lnTo>
                    <a:pt x="5433078" y="482600"/>
                  </a:lnTo>
                  <a:lnTo>
                    <a:pt x="5455715" y="508000"/>
                  </a:lnTo>
                  <a:lnTo>
                    <a:pt x="5473657" y="533400"/>
                  </a:lnTo>
                  <a:lnTo>
                    <a:pt x="5486730" y="571500"/>
                  </a:lnTo>
                  <a:lnTo>
                    <a:pt x="5494763" y="596900"/>
                  </a:lnTo>
                  <a:lnTo>
                    <a:pt x="5497583" y="635000"/>
                  </a:lnTo>
                  <a:lnTo>
                    <a:pt x="5495020" y="673100"/>
                  </a:lnTo>
                  <a:lnTo>
                    <a:pt x="5473055" y="736600"/>
                  </a:lnTo>
                  <a:lnTo>
                    <a:pt x="5450424" y="774700"/>
                  </a:lnTo>
                  <a:lnTo>
                    <a:pt x="5441298" y="787400"/>
                  </a:lnTo>
                  <a:lnTo>
                    <a:pt x="5481127" y="812800"/>
                  </a:lnTo>
                  <a:lnTo>
                    <a:pt x="5515974" y="850900"/>
                  </a:lnTo>
                  <a:lnTo>
                    <a:pt x="5545874" y="876300"/>
                  </a:lnTo>
                  <a:lnTo>
                    <a:pt x="5570863" y="914400"/>
                  </a:lnTo>
                  <a:lnTo>
                    <a:pt x="5590978" y="952500"/>
                  </a:lnTo>
                  <a:lnTo>
                    <a:pt x="5606254" y="977900"/>
                  </a:lnTo>
                  <a:lnTo>
                    <a:pt x="5616728" y="1016000"/>
                  </a:lnTo>
                  <a:lnTo>
                    <a:pt x="5622436" y="1054100"/>
                  </a:lnTo>
                  <a:lnTo>
                    <a:pt x="5623413" y="1079500"/>
                  </a:lnTo>
                  <a:lnTo>
                    <a:pt x="5619695" y="1117600"/>
                  </a:lnTo>
                  <a:lnTo>
                    <a:pt x="5611319" y="1155700"/>
                  </a:lnTo>
                  <a:lnTo>
                    <a:pt x="5598321" y="1193800"/>
                  </a:lnTo>
                  <a:lnTo>
                    <a:pt x="5580737" y="1219200"/>
                  </a:lnTo>
                  <a:lnTo>
                    <a:pt x="5558602" y="1257300"/>
                  </a:lnTo>
                  <a:lnTo>
                    <a:pt x="5531953" y="1282700"/>
                  </a:lnTo>
                  <a:lnTo>
                    <a:pt x="5500826" y="1320800"/>
                  </a:lnTo>
                  <a:lnTo>
                    <a:pt x="5465256" y="1346200"/>
                  </a:lnTo>
                  <a:lnTo>
                    <a:pt x="5425280" y="1371600"/>
                  </a:lnTo>
                  <a:lnTo>
                    <a:pt x="5380934" y="1409700"/>
                  </a:lnTo>
                  <a:lnTo>
                    <a:pt x="5332254" y="1435100"/>
                  </a:lnTo>
                  <a:lnTo>
                    <a:pt x="5279276" y="1447800"/>
                  </a:lnTo>
                  <a:lnTo>
                    <a:pt x="5233246" y="1473200"/>
                  </a:lnTo>
                  <a:lnTo>
                    <a:pt x="5135710" y="1498600"/>
                  </a:lnTo>
                  <a:lnTo>
                    <a:pt x="4978124" y="1536700"/>
                  </a:lnTo>
                  <a:lnTo>
                    <a:pt x="4923229" y="1536700"/>
                  </a:lnTo>
                  <a:lnTo>
                    <a:pt x="4867416" y="1549400"/>
                  </a:lnTo>
                  <a:lnTo>
                    <a:pt x="4864428" y="1574800"/>
                  </a:lnTo>
                  <a:lnTo>
                    <a:pt x="4856594" y="1612900"/>
                  </a:lnTo>
                  <a:lnTo>
                    <a:pt x="4844109" y="1638300"/>
                  </a:lnTo>
                  <a:lnTo>
                    <a:pt x="4827167" y="1676400"/>
                  </a:lnTo>
                  <a:lnTo>
                    <a:pt x="4805964" y="1701800"/>
                  </a:lnTo>
                  <a:lnTo>
                    <a:pt x="4780696" y="1727200"/>
                  </a:lnTo>
                  <a:lnTo>
                    <a:pt x="4751556" y="1765300"/>
                  </a:lnTo>
                  <a:lnTo>
                    <a:pt x="4718741" y="1790700"/>
                  </a:lnTo>
                  <a:lnTo>
                    <a:pt x="4682446" y="1816100"/>
                  </a:lnTo>
                  <a:lnTo>
                    <a:pt x="4642865" y="1828800"/>
                  </a:lnTo>
                  <a:lnTo>
                    <a:pt x="4600193" y="1854200"/>
                  </a:lnTo>
                  <a:lnTo>
                    <a:pt x="4554627" y="1879600"/>
                  </a:lnTo>
                  <a:lnTo>
                    <a:pt x="4506360" y="1892300"/>
                  </a:lnTo>
                  <a:lnTo>
                    <a:pt x="3717014" y="1892300"/>
                  </a:lnTo>
                  <a:lnTo>
                    <a:pt x="3698501" y="1917700"/>
                  </a:lnTo>
                  <a:lnTo>
                    <a:pt x="3676776" y="1943100"/>
                  </a:lnTo>
                  <a:lnTo>
                    <a:pt x="3651984" y="1968500"/>
                  </a:lnTo>
                  <a:lnTo>
                    <a:pt x="3624269" y="2006600"/>
                  </a:lnTo>
                  <a:lnTo>
                    <a:pt x="3593775" y="2019300"/>
                  </a:lnTo>
                  <a:lnTo>
                    <a:pt x="2147034" y="2019300"/>
                  </a:lnTo>
                  <a:lnTo>
                    <a:pt x="1950565" y="2070100"/>
                  </a:lnTo>
                  <a:lnTo>
                    <a:pt x="1899876" y="2070100"/>
                  </a:lnTo>
                  <a:lnTo>
                    <a:pt x="1848768" y="2082800"/>
                  </a:lnTo>
                  <a:close/>
                </a:path>
                <a:path w="5623559" h="2222500">
                  <a:moveTo>
                    <a:pt x="4290195" y="1943100"/>
                  </a:moveTo>
                  <a:lnTo>
                    <a:pt x="3955220" y="1943100"/>
                  </a:lnTo>
                  <a:lnTo>
                    <a:pt x="3905253" y="1930400"/>
                  </a:lnTo>
                  <a:lnTo>
                    <a:pt x="3856273" y="1930400"/>
                  </a:lnTo>
                  <a:lnTo>
                    <a:pt x="3808456" y="1917700"/>
                  </a:lnTo>
                  <a:lnTo>
                    <a:pt x="3717014" y="1892300"/>
                  </a:lnTo>
                  <a:lnTo>
                    <a:pt x="4506360" y="1892300"/>
                  </a:lnTo>
                  <a:lnTo>
                    <a:pt x="4455588" y="1905000"/>
                  </a:lnTo>
                  <a:lnTo>
                    <a:pt x="4347311" y="1930400"/>
                  </a:lnTo>
                  <a:lnTo>
                    <a:pt x="4290195" y="1943100"/>
                  </a:lnTo>
                  <a:close/>
                </a:path>
                <a:path w="5623559" h="2222500">
                  <a:moveTo>
                    <a:pt x="4109280" y="1955800"/>
                  </a:moveTo>
                  <a:lnTo>
                    <a:pt x="4057410" y="1943100"/>
                  </a:lnTo>
                  <a:lnTo>
                    <a:pt x="4170985" y="1943100"/>
                  </a:lnTo>
                  <a:lnTo>
                    <a:pt x="4109280" y="1955800"/>
                  </a:lnTo>
                  <a:close/>
                </a:path>
                <a:path w="5623559" h="2222500">
                  <a:moveTo>
                    <a:pt x="3116185" y="2209800"/>
                  </a:moveTo>
                  <a:lnTo>
                    <a:pt x="2622444" y="2209800"/>
                  </a:lnTo>
                  <a:lnTo>
                    <a:pt x="2564926" y="2197100"/>
                  </a:lnTo>
                  <a:lnTo>
                    <a:pt x="2455337" y="2171700"/>
                  </a:lnTo>
                  <a:lnTo>
                    <a:pt x="2403611" y="2146300"/>
                  </a:lnTo>
                  <a:lnTo>
                    <a:pt x="2354159" y="2133600"/>
                  </a:lnTo>
                  <a:lnTo>
                    <a:pt x="2307154" y="2108200"/>
                  </a:lnTo>
                  <a:lnTo>
                    <a:pt x="2262767" y="2095500"/>
                  </a:lnTo>
                  <a:lnTo>
                    <a:pt x="2221170" y="2070100"/>
                  </a:lnTo>
                  <a:lnTo>
                    <a:pt x="2182535" y="2044700"/>
                  </a:lnTo>
                  <a:lnTo>
                    <a:pt x="2147034" y="2019300"/>
                  </a:lnTo>
                  <a:lnTo>
                    <a:pt x="3593775" y="2019300"/>
                  </a:lnTo>
                  <a:lnTo>
                    <a:pt x="3560646" y="2044700"/>
                  </a:lnTo>
                  <a:lnTo>
                    <a:pt x="3525027" y="2070100"/>
                  </a:lnTo>
                  <a:lnTo>
                    <a:pt x="3487062" y="2095500"/>
                  </a:lnTo>
                  <a:lnTo>
                    <a:pt x="3446895" y="2108200"/>
                  </a:lnTo>
                  <a:lnTo>
                    <a:pt x="3404670" y="2133600"/>
                  </a:lnTo>
                  <a:lnTo>
                    <a:pt x="3360531" y="2146300"/>
                  </a:lnTo>
                  <a:lnTo>
                    <a:pt x="3267091" y="2171700"/>
                  </a:lnTo>
                  <a:lnTo>
                    <a:pt x="3116185" y="2209800"/>
                  </a:lnTo>
                  <a:close/>
                </a:path>
                <a:path w="5623559" h="2222500">
                  <a:moveTo>
                    <a:pt x="1745718" y="2095500"/>
                  </a:moveTo>
                  <a:lnTo>
                    <a:pt x="1539214" y="2095500"/>
                  </a:lnTo>
                  <a:lnTo>
                    <a:pt x="1488117" y="2082800"/>
                  </a:lnTo>
                  <a:lnTo>
                    <a:pt x="1797347" y="2082800"/>
                  </a:lnTo>
                  <a:lnTo>
                    <a:pt x="1745718" y="2095500"/>
                  </a:lnTo>
                  <a:close/>
                </a:path>
                <a:path w="5623559" h="2222500">
                  <a:moveTo>
                    <a:pt x="3010099" y="2222500"/>
                  </a:moveTo>
                  <a:lnTo>
                    <a:pt x="2734116" y="2222500"/>
                  </a:lnTo>
                  <a:lnTo>
                    <a:pt x="2678227" y="2209800"/>
                  </a:lnTo>
                  <a:lnTo>
                    <a:pt x="3063594" y="2209800"/>
                  </a:lnTo>
                  <a:lnTo>
                    <a:pt x="3010099" y="2222500"/>
                  </a:lnTo>
                  <a:close/>
                </a:path>
              </a:pathLst>
            </a:custGeom>
            <a:solidFill>
              <a:srgbClr val="EBFFE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681352" y="3713068"/>
              <a:ext cx="124001" cy="124001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073062" y="3867908"/>
              <a:ext cx="248002" cy="248003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3576652" y="4076217"/>
              <a:ext cx="372110" cy="372110"/>
            </a:xfrm>
            <a:custGeom>
              <a:rect l="l" t="t" r="r" b="b"/>
              <a:pathLst>
                <a:path w="372110" h="372110">
                  <a:moveTo>
                    <a:pt x="186002" y="372004"/>
                  </a:moveTo>
                  <a:lnTo>
                    <a:pt x="136555" y="365359"/>
                  </a:lnTo>
                  <a:lnTo>
                    <a:pt x="92123" y="346609"/>
                  </a:lnTo>
                  <a:lnTo>
                    <a:pt x="54478" y="317525"/>
                  </a:lnTo>
                  <a:lnTo>
                    <a:pt x="25394" y="279880"/>
                  </a:lnTo>
                  <a:lnTo>
                    <a:pt x="6644" y="235448"/>
                  </a:lnTo>
                  <a:lnTo>
                    <a:pt x="0" y="186001"/>
                  </a:lnTo>
                  <a:lnTo>
                    <a:pt x="6644" y="136555"/>
                  </a:lnTo>
                  <a:lnTo>
                    <a:pt x="25394" y="92123"/>
                  </a:lnTo>
                  <a:lnTo>
                    <a:pt x="54478" y="54478"/>
                  </a:lnTo>
                  <a:lnTo>
                    <a:pt x="92123" y="25394"/>
                  </a:lnTo>
                  <a:lnTo>
                    <a:pt x="136555" y="6644"/>
                  </a:lnTo>
                  <a:lnTo>
                    <a:pt x="186001" y="0"/>
                  </a:lnTo>
                  <a:lnTo>
                    <a:pt x="235448" y="6644"/>
                  </a:lnTo>
                  <a:lnTo>
                    <a:pt x="279880" y="25394"/>
                  </a:lnTo>
                  <a:lnTo>
                    <a:pt x="317525" y="54478"/>
                  </a:lnTo>
                  <a:lnTo>
                    <a:pt x="346609" y="92123"/>
                  </a:lnTo>
                  <a:lnTo>
                    <a:pt x="365359" y="136555"/>
                  </a:lnTo>
                  <a:lnTo>
                    <a:pt x="372003" y="186002"/>
                  </a:lnTo>
                  <a:lnTo>
                    <a:pt x="365359" y="235448"/>
                  </a:lnTo>
                  <a:lnTo>
                    <a:pt x="346609" y="279880"/>
                  </a:lnTo>
                  <a:lnTo>
                    <a:pt x="317525" y="317525"/>
                  </a:lnTo>
                  <a:lnTo>
                    <a:pt x="279880" y="346609"/>
                  </a:lnTo>
                  <a:lnTo>
                    <a:pt x="235448" y="365359"/>
                  </a:lnTo>
                  <a:lnTo>
                    <a:pt x="186002" y="372004"/>
                  </a:lnTo>
                  <a:close/>
                </a:path>
              </a:pathLst>
            </a:custGeom>
            <a:solidFill>
              <a:srgbClr val="EBFFE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199216" y="4228373"/>
              <a:ext cx="5623560" cy="2233295"/>
            </a:xfrm>
            <a:custGeom>
              <a:rect l="l" t="t" r="r" b="b"/>
              <a:pathLst>
                <a:path w="5623559" h="2233295">
                  <a:moveTo>
                    <a:pt x="511410" y="735245"/>
                  </a:moveTo>
                  <a:lnTo>
                    <a:pt x="505143" y="701484"/>
                  </a:lnTo>
                  <a:lnTo>
                    <a:pt x="503307" y="668047"/>
                  </a:lnTo>
                  <a:lnTo>
                    <a:pt x="505775" y="635023"/>
                  </a:lnTo>
                  <a:lnTo>
                    <a:pt x="523113" y="570579"/>
                  </a:lnTo>
                  <a:lnTo>
                    <a:pt x="556139" y="508876"/>
                  </a:lnTo>
                  <a:lnTo>
                    <a:pt x="603837" y="450638"/>
                  </a:lnTo>
                  <a:lnTo>
                    <a:pt x="632869" y="423044"/>
                  </a:lnTo>
                  <a:lnTo>
                    <a:pt x="665188" y="396588"/>
                  </a:lnTo>
                  <a:lnTo>
                    <a:pt x="700666" y="371359"/>
                  </a:lnTo>
                  <a:lnTo>
                    <a:pt x="739175" y="347449"/>
                  </a:lnTo>
                  <a:lnTo>
                    <a:pt x="780590" y="324948"/>
                  </a:lnTo>
                  <a:lnTo>
                    <a:pt x="824781" y="303946"/>
                  </a:lnTo>
                  <a:lnTo>
                    <a:pt x="871623" y="284534"/>
                  </a:lnTo>
                  <a:lnTo>
                    <a:pt x="920988" y="266802"/>
                  </a:lnTo>
                  <a:lnTo>
                    <a:pt x="972749" y="250841"/>
                  </a:lnTo>
                  <a:lnTo>
                    <a:pt x="1026779" y="236740"/>
                  </a:lnTo>
                  <a:lnTo>
                    <a:pt x="1082950" y="224591"/>
                  </a:lnTo>
                  <a:lnTo>
                    <a:pt x="1141135" y="214484"/>
                  </a:lnTo>
                  <a:lnTo>
                    <a:pt x="1201208" y="206509"/>
                  </a:lnTo>
                  <a:lnTo>
                    <a:pt x="1263040" y="200758"/>
                  </a:lnTo>
                  <a:lnTo>
                    <a:pt x="1316195" y="197735"/>
                  </a:lnTo>
                  <a:lnTo>
                    <a:pt x="1369368" y="196468"/>
                  </a:lnTo>
                  <a:lnTo>
                    <a:pt x="1422417" y="196943"/>
                  </a:lnTo>
                  <a:lnTo>
                    <a:pt x="1475200" y="199143"/>
                  </a:lnTo>
                  <a:lnTo>
                    <a:pt x="1527573" y="203054"/>
                  </a:lnTo>
                  <a:lnTo>
                    <a:pt x="1579393" y="208659"/>
                  </a:lnTo>
                  <a:lnTo>
                    <a:pt x="1630518" y="215943"/>
                  </a:lnTo>
                  <a:lnTo>
                    <a:pt x="1680805" y="224890"/>
                  </a:lnTo>
                  <a:lnTo>
                    <a:pt x="1730111" y="235487"/>
                  </a:lnTo>
                  <a:lnTo>
                    <a:pt x="1778294" y="247716"/>
                  </a:lnTo>
                  <a:lnTo>
                    <a:pt x="1825210" y="261562"/>
                  </a:lnTo>
                  <a:lnTo>
                    <a:pt x="1853915" y="234950"/>
                  </a:lnTo>
                  <a:lnTo>
                    <a:pt x="1885983" y="210082"/>
                  </a:lnTo>
                  <a:lnTo>
                    <a:pt x="1921169" y="186996"/>
                  </a:lnTo>
                  <a:lnTo>
                    <a:pt x="1959234" y="165734"/>
                  </a:lnTo>
                  <a:lnTo>
                    <a:pt x="1999936" y="146334"/>
                  </a:lnTo>
                  <a:lnTo>
                    <a:pt x="2043033" y="128838"/>
                  </a:lnTo>
                  <a:lnTo>
                    <a:pt x="2088285" y="113284"/>
                  </a:lnTo>
                  <a:lnTo>
                    <a:pt x="2135450" y="99714"/>
                  </a:lnTo>
                  <a:lnTo>
                    <a:pt x="2184286" y="88166"/>
                  </a:lnTo>
                  <a:lnTo>
                    <a:pt x="2234553" y="78682"/>
                  </a:lnTo>
                  <a:lnTo>
                    <a:pt x="2286009" y="71300"/>
                  </a:lnTo>
                  <a:lnTo>
                    <a:pt x="2338412" y="66062"/>
                  </a:lnTo>
                  <a:lnTo>
                    <a:pt x="2391522" y="63007"/>
                  </a:lnTo>
                  <a:lnTo>
                    <a:pt x="2445098" y="62175"/>
                  </a:lnTo>
                  <a:lnTo>
                    <a:pt x="2498897" y="63606"/>
                  </a:lnTo>
                  <a:lnTo>
                    <a:pt x="2552679" y="67340"/>
                  </a:lnTo>
                  <a:lnTo>
                    <a:pt x="2606202" y="73417"/>
                  </a:lnTo>
                  <a:lnTo>
                    <a:pt x="2659225" y="81877"/>
                  </a:lnTo>
                  <a:lnTo>
                    <a:pt x="2711507" y="92761"/>
                  </a:lnTo>
                  <a:lnTo>
                    <a:pt x="2762806" y="106107"/>
                  </a:lnTo>
                  <a:lnTo>
                    <a:pt x="2806219" y="119707"/>
                  </a:lnTo>
                  <a:lnTo>
                    <a:pt x="2847651" y="134950"/>
                  </a:lnTo>
                  <a:lnTo>
                    <a:pt x="2886942" y="151773"/>
                  </a:lnTo>
                  <a:lnTo>
                    <a:pt x="2923935" y="170113"/>
                  </a:lnTo>
                  <a:lnTo>
                    <a:pt x="2950656" y="144269"/>
                  </a:lnTo>
                  <a:lnTo>
                    <a:pt x="2981228" y="120354"/>
                  </a:lnTo>
                  <a:lnTo>
                    <a:pt x="3015334" y="98426"/>
                  </a:lnTo>
                  <a:lnTo>
                    <a:pt x="3052652" y="78543"/>
                  </a:lnTo>
                  <a:lnTo>
                    <a:pt x="3092866" y="60762"/>
                  </a:lnTo>
                  <a:lnTo>
                    <a:pt x="3135654" y="45140"/>
                  </a:lnTo>
                  <a:lnTo>
                    <a:pt x="3180700" y="31736"/>
                  </a:lnTo>
                  <a:lnTo>
                    <a:pt x="3227683" y="20607"/>
                  </a:lnTo>
                  <a:lnTo>
                    <a:pt x="3276284" y="11812"/>
                  </a:lnTo>
                  <a:lnTo>
                    <a:pt x="3326185" y="5407"/>
                  </a:lnTo>
                  <a:lnTo>
                    <a:pt x="3377067" y="1450"/>
                  </a:lnTo>
                  <a:lnTo>
                    <a:pt x="3428610" y="0"/>
                  </a:lnTo>
                  <a:lnTo>
                    <a:pt x="3480497" y="1113"/>
                  </a:lnTo>
                  <a:lnTo>
                    <a:pt x="3532406" y="4848"/>
                  </a:lnTo>
                  <a:lnTo>
                    <a:pt x="3584021" y="11263"/>
                  </a:lnTo>
                  <a:lnTo>
                    <a:pt x="3635021" y="20414"/>
                  </a:lnTo>
                  <a:lnTo>
                    <a:pt x="3685088" y="32360"/>
                  </a:lnTo>
                  <a:lnTo>
                    <a:pt x="3741369" y="49797"/>
                  </a:lnTo>
                  <a:lnTo>
                    <a:pt x="3793445" y="70522"/>
                  </a:lnTo>
                  <a:lnTo>
                    <a:pt x="3840829" y="94317"/>
                  </a:lnTo>
                  <a:lnTo>
                    <a:pt x="3883033" y="120965"/>
                  </a:lnTo>
                  <a:lnTo>
                    <a:pt x="3920031" y="99346"/>
                  </a:lnTo>
                  <a:lnTo>
                    <a:pt x="3959637" y="79830"/>
                  </a:lnTo>
                  <a:lnTo>
                    <a:pt x="4001584" y="62429"/>
                  </a:lnTo>
                  <a:lnTo>
                    <a:pt x="4045604" y="47155"/>
                  </a:lnTo>
                  <a:lnTo>
                    <a:pt x="4091431" y="34019"/>
                  </a:lnTo>
                  <a:lnTo>
                    <a:pt x="4138796" y="23035"/>
                  </a:lnTo>
                  <a:lnTo>
                    <a:pt x="4187434" y="14213"/>
                  </a:lnTo>
                  <a:lnTo>
                    <a:pt x="4237076" y="7565"/>
                  </a:lnTo>
                  <a:lnTo>
                    <a:pt x="4287456" y="3104"/>
                  </a:lnTo>
                  <a:lnTo>
                    <a:pt x="4338307" y="841"/>
                  </a:lnTo>
                  <a:lnTo>
                    <a:pt x="4389360" y="788"/>
                  </a:lnTo>
                  <a:lnTo>
                    <a:pt x="4440350" y="2957"/>
                  </a:lnTo>
                  <a:lnTo>
                    <a:pt x="4491009" y="7360"/>
                  </a:lnTo>
                  <a:lnTo>
                    <a:pt x="4541070" y="14009"/>
                  </a:lnTo>
                  <a:lnTo>
                    <a:pt x="4590265" y="22916"/>
                  </a:lnTo>
                  <a:lnTo>
                    <a:pt x="4638328" y="34092"/>
                  </a:lnTo>
                  <a:lnTo>
                    <a:pt x="4684991" y="47550"/>
                  </a:lnTo>
                  <a:lnTo>
                    <a:pt x="4729988" y="63301"/>
                  </a:lnTo>
                  <a:lnTo>
                    <a:pt x="4773050" y="81357"/>
                  </a:lnTo>
                  <a:lnTo>
                    <a:pt x="4825860" y="108489"/>
                  </a:lnTo>
                  <a:lnTo>
                    <a:pt x="4872236" y="138517"/>
                  </a:lnTo>
                  <a:lnTo>
                    <a:pt x="4911818" y="171107"/>
                  </a:lnTo>
                  <a:lnTo>
                    <a:pt x="4944248" y="205921"/>
                  </a:lnTo>
                  <a:lnTo>
                    <a:pt x="4969166" y="242624"/>
                  </a:lnTo>
                  <a:lnTo>
                    <a:pt x="4986214" y="280881"/>
                  </a:lnTo>
                  <a:lnTo>
                    <a:pt x="5046361" y="291348"/>
                  </a:lnTo>
                  <a:lnTo>
                    <a:pt x="5103532" y="304468"/>
                  </a:lnTo>
                  <a:lnTo>
                    <a:pt x="5157553" y="320077"/>
                  </a:lnTo>
                  <a:lnTo>
                    <a:pt x="5208253" y="338012"/>
                  </a:lnTo>
                  <a:lnTo>
                    <a:pt x="5255459" y="358111"/>
                  </a:lnTo>
                  <a:lnTo>
                    <a:pt x="5299001" y="380211"/>
                  </a:lnTo>
                  <a:lnTo>
                    <a:pt x="5338705" y="404148"/>
                  </a:lnTo>
                  <a:lnTo>
                    <a:pt x="5374401" y="429761"/>
                  </a:lnTo>
                  <a:lnTo>
                    <a:pt x="5405916" y="456885"/>
                  </a:lnTo>
                  <a:lnTo>
                    <a:pt x="5433078" y="485359"/>
                  </a:lnTo>
                  <a:lnTo>
                    <a:pt x="5473657" y="545703"/>
                  </a:lnTo>
                  <a:lnTo>
                    <a:pt x="5494763" y="609490"/>
                  </a:lnTo>
                  <a:lnTo>
                    <a:pt x="5497583" y="642267"/>
                  </a:lnTo>
                  <a:lnTo>
                    <a:pt x="5495020" y="675416"/>
                  </a:lnTo>
                  <a:lnTo>
                    <a:pt x="5486902" y="708775"/>
                  </a:lnTo>
                  <a:lnTo>
                    <a:pt x="5473055" y="742180"/>
                  </a:lnTo>
                  <a:lnTo>
                    <a:pt x="5466309" y="754740"/>
                  </a:lnTo>
                  <a:lnTo>
                    <a:pt x="5458763" y="767162"/>
                  </a:lnTo>
                  <a:lnTo>
                    <a:pt x="5450424" y="779434"/>
                  </a:lnTo>
                  <a:lnTo>
                    <a:pt x="5441300" y="791545"/>
                  </a:lnTo>
                  <a:lnTo>
                    <a:pt x="5481127" y="821941"/>
                  </a:lnTo>
                  <a:lnTo>
                    <a:pt x="5515974" y="853420"/>
                  </a:lnTo>
                  <a:lnTo>
                    <a:pt x="5545874" y="885833"/>
                  </a:lnTo>
                  <a:lnTo>
                    <a:pt x="5570863" y="919029"/>
                  </a:lnTo>
                  <a:lnTo>
                    <a:pt x="5590978" y="952862"/>
                  </a:lnTo>
                  <a:lnTo>
                    <a:pt x="5616728" y="1021842"/>
                  </a:lnTo>
                  <a:lnTo>
                    <a:pt x="5623413" y="1091584"/>
                  </a:lnTo>
                  <a:lnTo>
                    <a:pt x="5619695" y="1126369"/>
                  </a:lnTo>
                  <a:lnTo>
                    <a:pt x="5598321" y="1195027"/>
                  </a:lnTo>
                  <a:lnTo>
                    <a:pt x="5558602" y="1261477"/>
                  </a:lnTo>
                  <a:lnTo>
                    <a:pt x="5531953" y="1293502"/>
                  </a:lnTo>
                  <a:lnTo>
                    <a:pt x="5500826" y="1324531"/>
                  </a:lnTo>
                  <a:lnTo>
                    <a:pt x="5465256" y="1354413"/>
                  </a:lnTo>
                  <a:lnTo>
                    <a:pt x="5425280" y="1383001"/>
                  </a:lnTo>
                  <a:lnTo>
                    <a:pt x="5380934" y="1410145"/>
                  </a:lnTo>
                  <a:lnTo>
                    <a:pt x="5332254" y="1435699"/>
                  </a:lnTo>
                  <a:lnTo>
                    <a:pt x="5279276" y="1459512"/>
                  </a:lnTo>
                  <a:lnTo>
                    <a:pt x="5233246" y="1477389"/>
                  </a:lnTo>
                  <a:lnTo>
                    <a:pt x="5185337" y="1493581"/>
                  </a:lnTo>
                  <a:lnTo>
                    <a:pt x="5135710" y="1508050"/>
                  </a:lnTo>
                  <a:lnTo>
                    <a:pt x="5084526" y="1520761"/>
                  </a:lnTo>
                  <a:lnTo>
                    <a:pt x="5031943" y="1531677"/>
                  </a:lnTo>
                  <a:lnTo>
                    <a:pt x="4978124" y="1540762"/>
                  </a:lnTo>
                  <a:lnTo>
                    <a:pt x="4923229" y="1547979"/>
                  </a:lnTo>
                  <a:lnTo>
                    <a:pt x="4867417" y="1553291"/>
                  </a:lnTo>
                  <a:lnTo>
                    <a:pt x="4864428" y="1586614"/>
                  </a:lnTo>
                  <a:lnTo>
                    <a:pt x="4856594" y="1619176"/>
                  </a:lnTo>
                  <a:lnTo>
                    <a:pt x="4827167" y="1681594"/>
                  </a:lnTo>
                  <a:lnTo>
                    <a:pt x="4780696" y="1739714"/>
                  </a:lnTo>
                  <a:lnTo>
                    <a:pt x="4751556" y="1766903"/>
                  </a:lnTo>
                  <a:lnTo>
                    <a:pt x="4718741" y="1792707"/>
                  </a:lnTo>
                  <a:lnTo>
                    <a:pt x="4682446" y="1817020"/>
                  </a:lnTo>
                  <a:lnTo>
                    <a:pt x="4642865" y="1839741"/>
                  </a:lnTo>
                  <a:lnTo>
                    <a:pt x="4600193" y="1860764"/>
                  </a:lnTo>
                  <a:lnTo>
                    <a:pt x="4554627" y="1879986"/>
                  </a:lnTo>
                  <a:lnTo>
                    <a:pt x="4506360" y="1897304"/>
                  </a:lnTo>
                  <a:lnTo>
                    <a:pt x="4455588" y="1912613"/>
                  </a:lnTo>
                  <a:lnTo>
                    <a:pt x="4402507" y="1925811"/>
                  </a:lnTo>
                  <a:lnTo>
                    <a:pt x="4347311" y="1936792"/>
                  </a:lnTo>
                  <a:lnTo>
                    <a:pt x="4290195" y="1945453"/>
                  </a:lnTo>
                  <a:lnTo>
                    <a:pt x="4231354" y="1951692"/>
                  </a:lnTo>
                  <a:lnTo>
                    <a:pt x="4170985" y="1955403"/>
                  </a:lnTo>
                  <a:lnTo>
                    <a:pt x="4109280" y="1956483"/>
                  </a:lnTo>
                  <a:lnTo>
                    <a:pt x="4057410" y="1955289"/>
                  </a:lnTo>
                  <a:lnTo>
                    <a:pt x="4005998" y="1952180"/>
                  </a:lnTo>
                  <a:lnTo>
                    <a:pt x="3955220" y="1947181"/>
                  </a:lnTo>
                  <a:lnTo>
                    <a:pt x="3905253" y="1940321"/>
                  </a:lnTo>
                  <a:lnTo>
                    <a:pt x="3856273" y="1931628"/>
                  </a:lnTo>
                  <a:lnTo>
                    <a:pt x="3808456" y="1921128"/>
                  </a:lnTo>
                  <a:lnTo>
                    <a:pt x="3761978" y="1908851"/>
                  </a:lnTo>
                  <a:lnTo>
                    <a:pt x="3717015" y="1894823"/>
                  </a:lnTo>
                  <a:lnTo>
                    <a:pt x="3698501" y="1924490"/>
                  </a:lnTo>
                  <a:lnTo>
                    <a:pt x="3676776" y="1953066"/>
                  </a:lnTo>
                  <a:lnTo>
                    <a:pt x="3624269" y="2006773"/>
                  </a:lnTo>
                  <a:lnTo>
                    <a:pt x="3593775" y="2031820"/>
                  </a:lnTo>
                  <a:lnTo>
                    <a:pt x="3560646" y="2055608"/>
                  </a:lnTo>
                  <a:lnTo>
                    <a:pt x="3525027" y="2078094"/>
                  </a:lnTo>
                  <a:lnTo>
                    <a:pt x="3487062" y="2099236"/>
                  </a:lnTo>
                  <a:lnTo>
                    <a:pt x="3446895" y="2118993"/>
                  </a:lnTo>
                  <a:lnTo>
                    <a:pt x="3404670" y="2137323"/>
                  </a:lnTo>
                  <a:lnTo>
                    <a:pt x="3360531" y="2154184"/>
                  </a:lnTo>
                  <a:lnTo>
                    <a:pt x="3314624" y="2169534"/>
                  </a:lnTo>
                  <a:lnTo>
                    <a:pt x="3267091" y="2183331"/>
                  </a:lnTo>
                  <a:lnTo>
                    <a:pt x="3218077" y="2195533"/>
                  </a:lnTo>
                  <a:lnTo>
                    <a:pt x="3167727" y="2206099"/>
                  </a:lnTo>
                  <a:lnTo>
                    <a:pt x="3116185" y="2214986"/>
                  </a:lnTo>
                  <a:lnTo>
                    <a:pt x="3063594" y="2222153"/>
                  </a:lnTo>
                  <a:lnTo>
                    <a:pt x="3010099" y="2227558"/>
                  </a:lnTo>
                  <a:lnTo>
                    <a:pt x="2955845" y="2231159"/>
                  </a:lnTo>
                  <a:lnTo>
                    <a:pt x="2900976" y="2232914"/>
                  </a:lnTo>
                  <a:lnTo>
                    <a:pt x="2845635" y="2232782"/>
                  </a:lnTo>
                  <a:lnTo>
                    <a:pt x="2789967" y="2230719"/>
                  </a:lnTo>
                  <a:lnTo>
                    <a:pt x="2734116" y="2226686"/>
                  </a:lnTo>
                  <a:lnTo>
                    <a:pt x="2678227" y="2220639"/>
                  </a:lnTo>
                  <a:lnTo>
                    <a:pt x="2622444" y="2212536"/>
                  </a:lnTo>
                  <a:lnTo>
                    <a:pt x="2564926" y="2201900"/>
                  </a:lnTo>
                  <a:lnTo>
                    <a:pt x="2509166" y="2189196"/>
                  </a:lnTo>
                  <a:lnTo>
                    <a:pt x="2455337" y="2174495"/>
                  </a:lnTo>
                  <a:lnTo>
                    <a:pt x="2403611" y="2157865"/>
                  </a:lnTo>
                  <a:lnTo>
                    <a:pt x="2354159" y="2139375"/>
                  </a:lnTo>
                  <a:lnTo>
                    <a:pt x="2307154" y="2119096"/>
                  </a:lnTo>
                  <a:lnTo>
                    <a:pt x="2262767" y="2097094"/>
                  </a:lnTo>
                  <a:lnTo>
                    <a:pt x="2221170" y="2073441"/>
                  </a:lnTo>
                  <a:lnTo>
                    <a:pt x="2182535" y="2048205"/>
                  </a:lnTo>
                  <a:lnTo>
                    <a:pt x="2147034" y="2021454"/>
                  </a:lnTo>
                  <a:lnTo>
                    <a:pt x="2099070" y="2036161"/>
                  </a:lnTo>
                  <a:lnTo>
                    <a:pt x="2050267" y="2049293"/>
                  </a:lnTo>
                  <a:lnTo>
                    <a:pt x="2000730" y="2060865"/>
                  </a:lnTo>
                  <a:lnTo>
                    <a:pt x="1950565" y="2070890"/>
                  </a:lnTo>
                  <a:lnTo>
                    <a:pt x="1899876" y="2079383"/>
                  </a:lnTo>
                  <a:lnTo>
                    <a:pt x="1848768" y="2086358"/>
                  </a:lnTo>
                  <a:lnTo>
                    <a:pt x="1797347" y="2091828"/>
                  </a:lnTo>
                  <a:lnTo>
                    <a:pt x="1745718" y="2095809"/>
                  </a:lnTo>
                  <a:lnTo>
                    <a:pt x="1693984" y="2098315"/>
                  </a:lnTo>
                  <a:lnTo>
                    <a:pt x="1642253" y="2099359"/>
                  </a:lnTo>
                  <a:lnTo>
                    <a:pt x="1590628" y="2098956"/>
                  </a:lnTo>
                  <a:lnTo>
                    <a:pt x="1539214" y="2097120"/>
                  </a:lnTo>
                  <a:lnTo>
                    <a:pt x="1488117" y="2093865"/>
                  </a:lnTo>
                  <a:lnTo>
                    <a:pt x="1437442" y="2089206"/>
                  </a:lnTo>
                  <a:lnTo>
                    <a:pt x="1387293" y="2083157"/>
                  </a:lnTo>
                  <a:lnTo>
                    <a:pt x="1337776" y="2075731"/>
                  </a:lnTo>
                  <a:lnTo>
                    <a:pt x="1288996" y="2066943"/>
                  </a:lnTo>
                  <a:lnTo>
                    <a:pt x="1241057" y="2056808"/>
                  </a:lnTo>
                  <a:lnTo>
                    <a:pt x="1194066" y="2045339"/>
                  </a:lnTo>
                  <a:lnTo>
                    <a:pt x="1148126" y="2032551"/>
                  </a:lnTo>
                  <a:lnTo>
                    <a:pt x="1103343" y="2018457"/>
                  </a:lnTo>
                  <a:lnTo>
                    <a:pt x="1059821" y="2003073"/>
                  </a:lnTo>
                  <a:lnTo>
                    <a:pt x="1017667" y="1986412"/>
                  </a:lnTo>
                  <a:lnTo>
                    <a:pt x="976985" y="1968489"/>
                  </a:lnTo>
                  <a:lnTo>
                    <a:pt x="937879" y="1949317"/>
                  </a:lnTo>
                  <a:lnTo>
                    <a:pt x="900456" y="1928911"/>
                  </a:lnTo>
                  <a:lnTo>
                    <a:pt x="864819" y="1907285"/>
                  </a:lnTo>
                  <a:lnTo>
                    <a:pt x="831075" y="1884453"/>
                  </a:lnTo>
                  <a:lnTo>
                    <a:pt x="799328" y="1860430"/>
                  </a:lnTo>
                  <a:lnTo>
                    <a:pt x="769682" y="1835229"/>
                  </a:lnTo>
                  <a:lnTo>
                    <a:pt x="766083" y="1831980"/>
                  </a:lnTo>
                  <a:lnTo>
                    <a:pt x="762546" y="1828710"/>
                  </a:lnTo>
                  <a:lnTo>
                    <a:pt x="759073" y="1825420"/>
                  </a:lnTo>
                  <a:lnTo>
                    <a:pt x="701169" y="1827496"/>
                  </a:lnTo>
                  <a:lnTo>
                    <a:pt x="644268" y="1826433"/>
                  </a:lnTo>
                  <a:lnTo>
                    <a:pt x="588685" y="1822366"/>
                  </a:lnTo>
                  <a:lnTo>
                    <a:pt x="534738" y="1815429"/>
                  </a:lnTo>
                  <a:lnTo>
                    <a:pt x="482742" y="1805757"/>
                  </a:lnTo>
                  <a:lnTo>
                    <a:pt x="433013" y="1793484"/>
                  </a:lnTo>
                  <a:lnTo>
                    <a:pt x="385868" y="1778746"/>
                  </a:lnTo>
                  <a:lnTo>
                    <a:pt x="341623" y="1761677"/>
                  </a:lnTo>
                  <a:lnTo>
                    <a:pt x="300593" y="1742412"/>
                  </a:lnTo>
                  <a:lnTo>
                    <a:pt x="263097" y="1721085"/>
                  </a:lnTo>
                  <a:lnTo>
                    <a:pt x="229448" y="1697832"/>
                  </a:lnTo>
                  <a:lnTo>
                    <a:pt x="199964" y="1672787"/>
                  </a:lnTo>
                  <a:lnTo>
                    <a:pt x="154756" y="1617859"/>
                  </a:lnTo>
                  <a:lnTo>
                    <a:pt x="130001" y="1557381"/>
                  </a:lnTo>
                  <a:lnTo>
                    <a:pt x="126375" y="1512786"/>
                  </a:lnTo>
                  <a:lnTo>
                    <a:pt x="134681" y="1468840"/>
                  </a:lnTo>
                  <a:lnTo>
                    <a:pt x="154515" y="1426204"/>
                  </a:lnTo>
                  <a:lnTo>
                    <a:pt x="185472" y="1385543"/>
                  </a:lnTo>
                  <a:lnTo>
                    <a:pt x="227149" y="1347517"/>
                  </a:lnTo>
                  <a:lnTo>
                    <a:pt x="279141" y="1312789"/>
                  </a:lnTo>
                  <a:lnTo>
                    <a:pt x="224213" y="1292903"/>
                  </a:lnTo>
                  <a:lnTo>
                    <a:pt x="174909" y="1270197"/>
                  </a:lnTo>
                  <a:lnTo>
                    <a:pt x="131381" y="1244986"/>
                  </a:lnTo>
                  <a:lnTo>
                    <a:pt x="93781" y="1217585"/>
                  </a:lnTo>
                  <a:lnTo>
                    <a:pt x="62260" y="1188309"/>
                  </a:lnTo>
                  <a:lnTo>
                    <a:pt x="36969" y="1157475"/>
                  </a:lnTo>
                  <a:lnTo>
                    <a:pt x="5688" y="1092390"/>
                  </a:lnTo>
                  <a:lnTo>
                    <a:pt x="0" y="1058770"/>
                  </a:lnTo>
                  <a:lnTo>
                    <a:pt x="1148" y="1024852"/>
                  </a:lnTo>
                  <a:lnTo>
                    <a:pt x="9286" y="990952"/>
                  </a:lnTo>
                  <a:lnTo>
                    <a:pt x="24563" y="957385"/>
                  </a:lnTo>
                  <a:lnTo>
                    <a:pt x="47132" y="924466"/>
                  </a:lnTo>
                  <a:lnTo>
                    <a:pt x="77145" y="892510"/>
                  </a:lnTo>
                  <a:lnTo>
                    <a:pt x="109936" y="865443"/>
                  </a:lnTo>
                  <a:lnTo>
                    <a:pt x="147403" y="840638"/>
                  </a:lnTo>
                  <a:lnTo>
                    <a:pt x="189142" y="818235"/>
                  </a:lnTo>
                  <a:lnTo>
                    <a:pt x="234749" y="798376"/>
                  </a:lnTo>
                  <a:lnTo>
                    <a:pt x="283820" y="781203"/>
                  </a:lnTo>
                  <a:lnTo>
                    <a:pt x="335952" y="766857"/>
                  </a:lnTo>
                  <a:lnTo>
                    <a:pt x="390741" y="755479"/>
                  </a:lnTo>
                  <a:lnTo>
                    <a:pt x="447782" y="747210"/>
                  </a:lnTo>
                  <a:lnTo>
                    <a:pt x="506673" y="742191"/>
                  </a:lnTo>
                  <a:lnTo>
                    <a:pt x="511410" y="735245"/>
                  </a:lnTo>
                  <a:close/>
                </a:path>
              </a:pathLst>
            </a:custGeom>
            <a:ln w="9525">
              <a:solidFill>
                <a:srgbClr val="0033CC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676589" y="3708305"/>
              <a:ext cx="133526" cy="133526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3073062" y="3867908"/>
              <a:ext cx="5565140" cy="2372995"/>
            </a:xfrm>
            <a:custGeom>
              <a:rect l="l" t="t" r="r" b="b"/>
              <a:pathLst>
                <a:path w="5565140" h="2372995">
                  <a:moveTo>
                    <a:pt x="248002" y="124001"/>
                  </a:moveTo>
                  <a:lnTo>
                    <a:pt x="238258" y="172268"/>
                  </a:lnTo>
                  <a:lnTo>
                    <a:pt x="211683" y="211683"/>
                  </a:lnTo>
                  <a:lnTo>
                    <a:pt x="172268" y="238258"/>
                  </a:lnTo>
                  <a:lnTo>
                    <a:pt x="124001" y="248003"/>
                  </a:lnTo>
                  <a:lnTo>
                    <a:pt x="75734" y="238258"/>
                  </a:lnTo>
                  <a:lnTo>
                    <a:pt x="36319" y="211683"/>
                  </a:lnTo>
                  <a:lnTo>
                    <a:pt x="9744" y="172268"/>
                  </a:lnTo>
                  <a:lnTo>
                    <a:pt x="0" y="124001"/>
                  </a:lnTo>
                  <a:lnTo>
                    <a:pt x="9744" y="75734"/>
                  </a:lnTo>
                  <a:lnTo>
                    <a:pt x="36319" y="36319"/>
                  </a:lnTo>
                  <a:lnTo>
                    <a:pt x="75734" y="9744"/>
                  </a:lnTo>
                  <a:lnTo>
                    <a:pt x="124001" y="0"/>
                  </a:lnTo>
                  <a:lnTo>
                    <a:pt x="172268" y="9744"/>
                  </a:lnTo>
                  <a:lnTo>
                    <a:pt x="211683" y="36319"/>
                  </a:lnTo>
                  <a:lnTo>
                    <a:pt x="238258" y="75734"/>
                  </a:lnTo>
                  <a:lnTo>
                    <a:pt x="248002" y="124001"/>
                  </a:lnTo>
                  <a:close/>
                </a:path>
                <a:path w="5565140" h="2372995">
                  <a:moveTo>
                    <a:pt x="875594" y="394311"/>
                  </a:moveTo>
                  <a:lnTo>
                    <a:pt x="868950" y="443758"/>
                  </a:lnTo>
                  <a:lnTo>
                    <a:pt x="850199" y="488190"/>
                  </a:lnTo>
                  <a:lnTo>
                    <a:pt x="821115" y="525835"/>
                  </a:lnTo>
                  <a:lnTo>
                    <a:pt x="783471" y="554919"/>
                  </a:lnTo>
                  <a:lnTo>
                    <a:pt x="739039" y="573669"/>
                  </a:lnTo>
                  <a:lnTo>
                    <a:pt x="689592" y="580313"/>
                  </a:lnTo>
                  <a:lnTo>
                    <a:pt x="640145" y="573669"/>
                  </a:lnTo>
                  <a:lnTo>
                    <a:pt x="595713" y="554919"/>
                  </a:lnTo>
                  <a:lnTo>
                    <a:pt x="558069" y="525835"/>
                  </a:lnTo>
                  <a:lnTo>
                    <a:pt x="528985" y="488190"/>
                  </a:lnTo>
                  <a:lnTo>
                    <a:pt x="510234" y="443758"/>
                  </a:lnTo>
                  <a:lnTo>
                    <a:pt x="503590" y="394311"/>
                  </a:lnTo>
                  <a:lnTo>
                    <a:pt x="510234" y="344865"/>
                  </a:lnTo>
                  <a:lnTo>
                    <a:pt x="528985" y="300433"/>
                  </a:lnTo>
                  <a:lnTo>
                    <a:pt x="558069" y="262788"/>
                  </a:lnTo>
                  <a:lnTo>
                    <a:pt x="595713" y="233704"/>
                  </a:lnTo>
                  <a:lnTo>
                    <a:pt x="640145" y="214953"/>
                  </a:lnTo>
                  <a:lnTo>
                    <a:pt x="689592" y="208309"/>
                  </a:lnTo>
                  <a:lnTo>
                    <a:pt x="739039" y="214953"/>
                  </a:lnTo>
                  <a:lnTo>
                    <a:pt x="783471" y="233704"/>
                  </a:lnTo>
                  <a:lnTo>
                    <a:pt x="821115" y="262788"/>
                  </a:lnTo>
                  <a:lnTo>
                    <a:pt x="850199" y="300432"/>
                  </a:lnTo>
                  <a:lnTo>
                    <a:pt x="868950" y="344864"/>
                  </a:lnTo>
                  <a:lnTo>
                    <a:pt x="875594" y="394311"/>
                  </a:lnTo>
                  <a:close/>
                </a:path>
                <a:path w="5565140" h="2372995">
                  <a:moveTo>
                    <a:pt x="740665" y="1705746"/>
                  </a:moveTo>
                  <a:lnTo>
                    <a:pt x="691452" y="1706660"/>
                  </a:lnTo>
                  <a:lnTo>
                    <a:pt x="642512" y="1705252"/>
                  </a:lnTo>
                  <a:lnTo>
                    <a:pt x="594112" y="1701556"/>
                  </a:lnTo>
                  <a:lnTo>
                    <a:pt x="546524" y="1695606"/>
                  </a:lnTo>
                  <a:lnTo>
                    <a:pt x="500017" y="1687435"/>
                  </a:lnTo>
                  <a:lnTo>
                    <a:pt x="454861" y="1677078"/>
                  </a:lnTo>
                  <a:lnTo>
                    <a:pt x="411326" y="1664567"/>
                  </a:lnTo>
                </a:path>
                <a:path w="5565140" h="2372995">
                  <a:moveTo>
                    <a:pt x="1031244" y="2156389"/>
                  </a:moveTo>
                  <a:lnTo>
                    <a:pt x="996182" y="2163227"/>
                  </a:lnTo>
                  <a:lnTo>
                    <a:pt x="960401" y="2168802"/>
                  </a:lnTo>
                  <a:lnTo>
                    <a:pt x="924019" y="2173097"/>
                  </a:lnTo>
                  <a:lnTo>
                    <a:pt x="887152" y="2176097"/>
                  </a:lnTo>
                </a:path>
                <a:path w="5565140" h="2372995">
                  <a:moveTo>
                    <a:pt x="2272871" y="2372926"/>
                  </a:moveTo>
                  <a:lnTo>
                    <a:pt x="2247867" y="2351418"/>
                  </a:lnTo>
                  <a:lnTo>
                    <a:pt x="2225031" y="2329233"/>
                  </a:lnTo>
                  <a:lnTo>
                    <a:pt x="2204410" y="2306419"/>
                  </a:lnTo>
                  <a:lnTo>
                    <a:pt x="2186050" y="2283024"/>
                  </a:lnTo>
                </a:path>
                <a:path w="5565140" h="2372995">
                  <a:moveTo>
                    <a:pt x="3878405" y="2148742"/>
                  </a:moveTo>
                  <a:lnTo>
                    <a:pt x="3873354" y="2173750"/>
                  </a:lnTo>
                  <a:lnTo>
                    <a:pt x="3865880" y="2198562"/>
                  </a:lnTo>
                  <a:lnTo>
                    <a:pt x="3856002" y="2223125"/>
                  </a:lnTo>
                  <a:lnTo>
                    <a:pt x="3843738" y="2247388"/>
                  </a:lnTo>
                </a:path>
                <a:path w="5565140" h="2372995">
                  <a:moveTo>
                    <a:pt x="4567734" y="1539223"/>
                  </a:moveTo>
                  <a:lnTo>
                    <a:pt x="4626134" y="1556354"/>
                  </a:lnTo>
                  <a:lnTo>
                    <a:pt x="4680927" y="1575974"/>
                  </a:lnTo>
                  <a:lnTo>
                    <a:pt x="4731920" y="1597914"/>
                  </a:lnTo>
                  <a:lnTo>
                    <a:pt x="4778922" y="1622005"/>
                  </a:lnTo>
                  <a:lnTo>
                    <a:pt x="4821739" y="1648081"/>
                  </a:lnTo>
                  <a:lnTo>
                    <a:pt x="4860177" y="1675971"/>
                  </a:lnTo>
                  <a:lnTo>
                    <a:pt x="4894045" y="1705509"/>
                  </a:lnTo>
                  <a:lnTo>
                    <a:pt x="4923149" y="1736525"/>
                  </a:lnTo>
                  <a:lnTo>
                    <a:pt x="4947297" y="1768852"/>
                  </a:lnTo>
                  <a:lnTo>
                    <a:pt x="4966295" y="1802321"/>
                  </a:lnTo>
                  <a:lnTo>
                    <a:pt x="4988071" y="1872014"/>
                  </a:lnTo>
                  <a:lnTo>
                    <a:pt x="4990463" y="1907901"/>
                  </a:lnTo>
                </a:path>
                <a:path w="5565140" h="2372995">
                  <a:moveTo>
                    <a:pt x="5564808" y="1146552"/>
                  </a:moveTo>
                  <a:lnTo>
                    <a:pt x="5536859" y="1177804"/>
                  </a:lnTo>
                  <a:lnTo>
                    <a:pt x="5503820" y="1207433"/>
                  </a:lnTo>
                  <a:lnTo>
                    <a:pt x="5465931" y="1235260"/>
                  </a:lnTo>
                  <a:lnTo>
                    <a:pt x="5423436" y="1261108"/>
                  </a:lnTo>
                  <a:lnTo>
                    <a:pt x="5376577" y="1284797"/>
                  </a:lnTo>
                </a:path>
                <a:path w="5565140" h="2372995">
                  <a:moveTo>
                    <a:pt x="5113141" y="633599"/>
                  </a:moveTo>
                  <a:lnTo>
                    <a:pt x="5117810" y="649810"/>
                  </a:lnTo>
                  <a:lnTo>
                    <a:pt x="5121025" y="666115"/>
                  </a:lnTo>
                  <a:lnTo>
                    <a:pt x="5122783" y="682484"/>
                  </a:lnTo>
                  <a:lnTo>
                    <a:pt x="5123080" y="698889"/>
                  </a:lnTo>
                </a:path>
                <a:path w="5565140" h="2372995">
                  <a:moveTo>
                    <a:pt x="3911038" y="557442"/>
                  </a:moveTo>
                  <a:lnTo>
                    <a:pt x="3930908" y="535254"/>
                  </a:lnTo>
                  <a:lnTo>
                    <a:pt x="3953665" y="513926"/>
                  </a:lnTo>
                  <a:lnTo>
                    <a:pt x="3979217" y="493540"/>
                  </a:lnTo>
                  <a:lnTo>
                    <a:pt x="4007466" y="474178"/>
                  </a:lnTo>
                </a:path>
                <a:path w="5565140" h="2372995">
                  <a:moveTo>
                    <a:pt x="3009137" y="597122"/>
                  </a:moveTo>
                  <a:lnTo>
                    <a:pt x="3017701" y="578606"/>
                  </a:lnTo>
                  <a:lnTo>
                    <a:pt x="3028362" y="560431"/>
                  </a:lnTo>
                  <a:lnTo>
                    <a:pt x="3041086" y="542650"/>
                  </a:lnTo>
                  <a:lnTo>
                    <a:pt x="3055840" y="525313"/>
                  </a:lnTo>
                </a:path>
                <a:path w="5565140" h="2372995">
                  <a:moveTo>
                    <a:pt x="1950698" y="621509"/>
                  </a:moveTo>
                  <a:lnTo>
                    <a:pt x="1995823" y="636821"/>
                  </a:lnTo>
                  <a:lnTo>
                    <a:pt x="2039109" y="653568"/>
                  </a:lnTo>
                  <a:lnTo>
                    <a:pt x="2080440" y="671702"/>
                  </a:lnTo>
                  <a:lnTo>
                    <a:pt x="2119698" y="691177"/>
                  </a:lnTo>
                </a:path>
                <a:path w="5565140" h="2372995">
                  <a:moveTo>
                    <a:pt x="667077" y="1169027"/>
                  </a:moveTo>
                  <a:lnTo>
                    <a:pt x="657698" y="1150950"/>
                  </a:lnTo>
                  <a:lnTo>
                    <a:pt x="649650" y="1132694"/>
                  </a:lnTo>
                  <a:lnTo>
                    <a:pt x="642942" y="1114280"/>
                  </a:lnTo>
                  <a:lnTo>
                    <a:pt x="637584" y="1095729"/>
                  </a:lnTo>
                </a:path>
              </a:pathLst>
            </a:custGeom>
            <a:ln w="9525">
              <a:solidFill>
                <a:srgbClr val="0033C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4513614" y="4602371"/>
            <a:ext cx="2834005" cy="128651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ts val="3310"/>
              </a:lnSpc>
              <a:spcBef>
                <a:spcPts val="50"/>
              </a:spcBef>
            </a:pPr>
            <a:r>
              <a:rPr sz="2850" spc="-815">
                <a:solidFill>
                  <a:srgbClr val="0033CC"/>
                </a:solidFill>
                <a:latin typeface="Wingdings"/>
                <a:cs typeface="Wingdings"/>
              </a:rPr>
              <a:t></a:t>
            </a: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清理呼吸道无效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279"/>
              </a:lnSpc>
            </a:pPr>
            <a:r>
              <a:rPr sz="2850" spc="-204">
                <a:solidFill>
                  <a:srgbClr val="0033CC"/>
                </a:solidFill>
                <a:latin typeface="Wingdings"/>
                <a:cs typeface="Wingdings"/>
              </a:rPr>
              <a:t></a:t>
            </a:r>
            <a:r>
              <a:rPr sz="2800" b="1" spc="-204">
                <a:solidFill>
                  <a:srgbClr val="0033CC"/>
                </a:solidFill>
                <a:latin typeface="Arial"/>
                <a:cs typeface="Arial"/>
              </a:rPr>
              <a:t>PC</a:t>
            </a:r>
            <a:r>
              <a:rPr sz="2800" b="1" spc="-50">
                <a:solidFill>
                  <a:srgbClr val="0033CC"/>
                </a:solidFill>
                <a:latin typeface="Microsoft JhengHei"/>
                <a:cs typeface="Microsoft JhengHei"/>
              </a:rPr>
              <a:t>：咯血、窒息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390"/>
              </a:lnSpc>
            </a:pPr>
            <a:r>
              <a:rPr sz="2850" spc="-300">
                <a:solidFill>
                  <a:srgbClr val="0033CC"/>
                </a:solidFill>
                <a:latin typeface="Wingdings"/>
                <a:cs typeface="Wingdings"/>
              </a:rPr>
              <a:t></a:t>
            </a:r>
            <a:r>
              <a:rPr sz="2800" b="1" spc="-300">
                <a:solidFill>
                  <a:srgbClr val="0033CC"/>
                </a:solidFill>
                <a:latin typeface="Arial"/>
                <a:cs typeface="Arial"/>
              </a:rPr>
              <a:t>……</a:t>
            </a:r>
            <a:endParaRPr sz="2800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支气管扩张</a:t>
            </a:r>
          </a:p>
        </p:txBody>
      </p:sp>
      <p:sp>
        <p:nvSpPr>
          <p:cNvPr id="3" name="object 3"/>
          <p:cNvSpPr/>
          <p:nvPr/>
        </p:nvSpPr>
        <p:spPr>
          <a:xfrm>
            <a:off x="468312" y="1528762"/>
            <a:ext cx="8229600" cy="4924425"/>
          </a:xfrm>
          <a:custGeom>
            <a:rect l="l" t="t" r="r" b="b"/>
            <a:pathLst>
              <a:path w="8229600" h="4924425">
                <a:moveTo>
                  <a:pt x="0" y="0"/>
                </a:moveTo>
                <a:lnTo>
                  <a:pt x="8229600" y="0"/>
                </a:lnTo>
                <a:lnTo>
                  <a:pt x="8229600" y="4924425"/>
                </a:lnTo>
                <a:lnTo>
                  <a:pt x="0" y="4924425"/>
                </a:lnTo>
                <a:lnTo>
                  <a:pt x="0" y="0"/>
                </a:lnTo>
                <a:close/>
              </a:path>
            </a:pathLst>
          </a:custGeom>
          <a:ln w="9524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47052" y="1480373"/>
            <a:ext cx="4025900" cy="4351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ts val="3829"/>
              </a:lnSpc>
              <a:spcBef>
                <a:spcPts val="100"/>
              </a:spcBef>
              <a:buSzPct val="70312"/>
              <a:buFont typeface="Wingdings"/>
              <a:buChar char=""/>
              <a:tabLst>
                <a:tab pos="355600"/>
              </a:tabLst>
            </a:pPr>
            <a:r>
              <a:rPr sz="3200" b="1">
                <a:solidFill>
                  <a:srgbClr val="CC0066"/>
                </a:solidFill>
                <a:latin typeface="Microsoft JhengHei"/>
                <a:cs typeface="Microsoft JhengHei"/>
              </a:rPr>
              <a:t>清理呼吸道无效</a:t>
            </a:r>
            <a:r>
              <a:rPr sz="3200" b="1" spc="-25">
                <a:solidFill>
                  <a:srgbClr val="CC0066"/>
                </a:solidFill>
                <a:latin typeface="Arial"/>
                <a:cs typeface="Arial"/>
              </a:rPr>
              <a:t>……</a:t>
            </a:r>
            <a:endParaRPr sz="3200">
              <a:latin typeface="Arial"/>
              <a:cs typeface="Arial"/>
            </a:endParaRPr>
          </a:p>
          <a:p>
            <a:pPr marL="922019" indent="-909955">
              <a:lnSpc>
                <a:spcPts val="3350"/>
              </a:lnSpc>
              <a:buSzPct val="96428"/>
              <a:buAutoNum type="arabicPlain"/>
              <a:tabLst>
                <a:tab pos="922655"/>
              </a:tabLst>
            </a:pP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环境</a:t>
            </a:r>
            <a:endParaRPr sz="2800">
              <a:latin typeface="Microsoft JhengHei"/>
              <a:cs typeface="Microsoft JhengHei"/>
            </a:endParaRPr>
          </a:p>
          <a:p>
            <a:pPr marL="922019" indent="-909955">
              <a:lnSpc>
                <a:spcPct val="100000"/>
              </a:lnSpc>
              <a:buSzPct val="96428"/>
              <a:buAutoNum type="arabicPlain"/>
              <a:tabLst>
                <a:tab pos="922655"/>
              </a:tabLst>
            </a:pP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休息和活动</a:t>
            </a:r>
            <a:endParaRPr sz="2800">
              <a:latin typeface="Microsoft JhengHei"/>
              <a:cs typeface="Microsoft JhengHei"/>
            </a:endParaRPr>
          </a:p>
          <a:p>
            <a:pPr marL="922019" indent="-909955">
              <a:lnSpc>
                <a:spcPct val="100000"/>
              </a:lnSpc>
              <a:buSzPct val="96428"/>
              <a:buAutoNum type="arabicPlain"/>
              <a:tabLst>
                <a:tab pos="922655"/>
              </a:tabLst>
            </a:pP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体位</a:t>
            </a:r>
            <a:endParaRPr sz="2800">
              <a:latin typeface="Microsoft JhengHei"/>
              <a:cs typeface="Microsoft JhengHei"/>
            </a:endParaRPr>
          </a:p>
          <a:p>
            <a:pPr marL="922019" indent="-909955">
              <a:lnSpc>
                <a:spcPct val="100000"/>
              </a:lnSpc>
              <a:buSzPct val="96428"/>
              <a:buAutoNum type="arabicPlain"/>
              <a:tabLst>
                <a:tab pos="922655"/>
              </a:tabLst>
            </a:pP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饮食</a:t>
            </a:r>
            <a:endParaRPr sz="2800">
              <a:latin typeface="Microsoft JhengHei"/>
              <a:cs typeface="Microsoft JhengHei"/>
            </a:endParaRPr>
          </a:p>
          <a:p>
            <a:pPr marL="922019" indent="-909955">
              <a:lnSpc>
                <a:spcPct val="100000"/>
              </a:lnSpc>
              <a:buSzPct val="96428"/>
              <a:buAutoNum type="arabicPlain"/>
              <a:tabLst>
                <a:tab pos="922655"/>
              </a:tabLst>
            </a:pPr>
            <a:r>
              <a:rPr sz="2800" b="1" spc="-25">
                <a:solidFill>
                  <a:srgbClr val="0033CC"/>
                </a:solidFill>
                <a:latin typeface="Microsoft JhengHei"/>
                <a:cs typeface="Microsoft JhengHei"/>
              </a:rPr>
              <a:t>心理</a:t>
            </a:r>
            <a:endParaRPr sz="2800">
              <a:latin typeface="Microsoft JhengHei"/>
              <a:cs typeface="Microsoft JhengHei"/>
            </a:endParaRPr>
          </a:p>
          <a:p>
            <a:pPr marL="922019" indent="-909955">
              <a:lnSpc>
                <a:spcPct val="100000"/>
              </a:lnSpc>
              <a:buSzPct val="96428"/>
              <a:buAutoNum type="arabicPlain"/>
              <a:tabLst>
                <a:tab pos="922655"/>
              </a:tabLst>
            </a:pP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晨间护理</a:t>
            </a:r>
            <a:endParaRPr sz="2800">
              <a:latin typeface="Microsoft JhengHei"/>
              <a:cs typeface="Microsoft JhengHei"/>
            </a:endParaRPr>
          </a:p>
          <a:p>
            <a:pPr marL="922019" indent="-909955">
              <a:lnSpc>
                <a:spcPct val="100000"/>
              </a:lnSpc>
              <a:buSzPct val="96428"/>
              <a:buAutoNum type="arabicPlain"/>
              <a:tabLst>
                <a:tab pos="922655"/>
              </a:tabLst>
            </a:pP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遵医嘱给</a:t>
            </a:r>
            <a:r>
              <a:rPr sz="2800" b="1" spc="-25">
                <a:solidFill>
                  <a:srgbClr val="0033CC"/>
                </a:solidFill>
                <a:latin typeface="Arial"/>
                <a:cs typeface="Arial"/>
              </a:rPr>
              <a:t>……</a:t>
            </a:r>
            <a:endParaRPr sz="2800">
              <a:latin typeface="Arial"/>
              <a:cs typeface="Arial"/>
            </a:endParaRPr>
          </a:p>
          <a:p>
            <a:pPr marL="407670">
              <a:lnSpc>
                <a:spcPct val="100000"/>
              </a:lnSpc>
            </a:pPr>
            <a:r>
              <a:rPr sz="2800" b="1" spc="-335">
                <a:solidFill>
                  <a:srgbClr val="0033CC"/>
                </a:solidFill>
                <a:latin typeface="MS Gothic"/>
                <a:cs typeface="MS Gothic"/>
              </a:rPr>
              <a:t>① </a:t>
            </a:r>
            <a:r>
              <a:rPr sz="2800" b="1" spc="-20">
                <a:solidFill>
                  <a:srgbClr val="0033CC"/>
                </a:solidFill>
                <a:latin typeface="Microsoft JhengHei"/>
                <a:cs typeface="Microsoft JhengHei"/>
              </a:rPr>
              <a:t>抗感染</a:t>
            </a:r>
            <a:endParaRPr sz="2800">
              <a:latin typeface="Microsoft JhengHei"/>
              <a:cs typeface="Microsoft JhengHei"/>
            </a:endParaRPr>
          </a:p>
          <a:p>
            <a:pPr marL="407670">
              <a:lnSpc>
                <a:spcPct val="100000"/>
              </a:lnSpc>
            </a:pPr>
            <a:r>
              <a:rPr sz="2800" b="1" spc="-335">
                <a:solidFill>
                  <a:srgbClr val="0033CC"/>
                </a:solidFill>
                <a:latin typeface="MS Gothic"/>
                <a:cs typeface="MS Gothic"/>
              </a:rPr>
              <a:t>② </a:t>
            </a:r>
            <a:r>
              <a:rPr sz="2800" b="1">
                <a:solidFill>
                  <a:srgbClr val="0033CC"/>
                </a:solidFill>
                <a:latin typeface="Microsoft JhengHei"/>
                <a:cs typeface="Microsoft JhengHei"/>
              </a:rPr>
              <a:t>祛痰（镇咳</a:t>
            </a:r>
            <a:r>
              <a:rPr sz="2800" b="1" spc="-50">
                <a:solidFill>
                  <a:srgbClr val="0033CC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42240" y="5806518"/>
            <a:ext cx="261366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335">
                <a:solidFill>
                  <a:srgbClr val="0033CC"/>
                </a:solidFill>
                <a:latin typeface="MS Gothic"/>
                <a:cs typeface="MS Gothic"/>
              </a:rPr>
              <a:t>③ </a:t>
            </a: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支气管舒张剂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639351" y="6047908"/>
            <a:ext cx="1244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0033CC"/>
                </a:solidFill>
                <a:latin typeface="Arial"/>
                <a:cs typeface="Arial"/>
              </a:rPr>
              <a:t>9</a:t>
            </a:r>
            <a:endParaRPr sz="1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257916" y="6047908"/>
            <a:ext cx="6286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solidFill>
                  <a:srgbClr val="0033CC"/>
                </a:solidFill>
                <a:latin typeface="Arial"/>
                <a:cs typeface="Arial"/>
              </a:rPr>
              <a:t>ppt</a:t>
            </a:r>
            <a:r>
              <a:rPr sz="1400" spc="-25">
                <a:solidFill>
                  <a:srgbClr val="0033CC"/>
                </a:solidFill>
                <a:latin typeface="宋体"/>
                <a:cs typeface="宋体"/>
              </a:rPr>
              <a:t>课件</a:t>
            </a:r>
            <a:endParaRPr sz="1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支气管扩张</a:t>
            </a:r>
          </a:p>
        </p:txBody>
      </p:sp>
      <p:sp>
        <p:nvSpPr>
          <p:cNvPr id="3" name="object 3"/>
          <p:cNvSpPr/>
          <p:nvPr/>
        </p:nvSpPr>
        <p:spPr>
          <a:xfrm>
            <a:off x="468312" y="1528762"/>
            <a:ext cx="8229600" cy="4924425"/>
          </a:xfrm>
          <a:custGeom>
            <a:rect l="l" t="t" r="r" b="b"/>
            <a:pathLst>
              <a:path w="8229600" h="4924425">
                <a:moveTo>
                  <a:pt x="0" y="0"/>
                </a:moveTo>
                <a:lnTo>
                  <a:pt x="8229600" y="0"/>
                </a:lnTo>
                <a:lnTo>
                  <a:pt x="8229600" y="4924425"/>
                </a:lnTo>
                <a:lnTo>
                  <a:pt x="0" y="4924425"/>
                </a:lnTo>
                <a:lnTo>
                  <a:pt x="0" y="0"/>
                </a:lnTo>
                <a:close/>
              </a:path>
            </a:pathLst>
          </a:custGeom>
          <a:ln w="9524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47052" y="1480373"/>
            <a:ext cx="7888605" cy="4351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ts val="3829"/>
              </a:lnSpc>
              <a:spcBef>
                <a:spcPts val="100"/>
              </a:spcBef>
              <a:buSzPct val="70312"/>
              <a:buFont typeface="Wingdings"/>
              <a:buChar char=""/>
              <a:tabLst>
                <a:tab pos="355600"/>
              </a:tabLst>
            </a:pPr>
            <a:r>
              <a:rPr sz="3200" b="1">
                <a:solidFill>
                  <a:srgbClr val="CC0066"/>
                </a:solidFill>
                <a:latin typeface="Microsoft JhengHei"/>
                <a:cs typeface="Microsoft JhengHei"/>
              </a:rPr>
              <a:t>清理呼吸道无效</a:t>
            </a:r>
            <a:r>
              <a:rPr sz="3200" b="1" spc="-25">
                <a:solidFill>
                  <a:srgbClr val="CC0066"/>
                </a:solidFill>
                <a:latin typeface="Arial"/>
                <a:cs typeface="Arial"/>
              </a:rPr>
              <a:t>……</a:t>
            </a:r>
            <a:endParaRPr sz="3200">
              <a:latin typeface="Arial"/>
              <a:cs typeface="Arial"/>
            </a:endParaRPr>
          </a:p>
          <a:p>
            <a:pPr marL="922019" indent="-909955">
              <a:lnSpc>
                <a:spcPts val="3350"/>
              </a:lnSpc>
              <a:buSzPct val="96428"/>
              <a:buAutoNum type="arabicPlain" startAt="8"/>
              <a:tabLst>
                <a:tab pos="922655"/>
              </a:tabLst>
            </a:pP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观察药物疗效及副作用</a:t>
            </a:r>
            <a:endParaRPr sz="2800">
              <a:latin typeface="Microsoft JhengHei"/>
              <a:cs typeface="Microsoft JhengHei"/>
            </a:endParaRPr>
          </a:p>
          <a:p>
            <a:pPr marL="922019" indent="-909955">
              <a:lnSpc>
                <a:spcPct val="100000"/>
              </a:lnSpc>
              <a:buSzPct val="96428"/>
              <a:buAutoNum type="arabicPlain" startAt="8"/>
              <a:tabLst>
                <a:tab pos="922655"/>
              </a:tabLst>
            </a:pP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病情观察</a:t>
            </a:r>
            <a:endParaRPr sz="2800">
              <a:latin typeface="Microsoft JhengHei"/>
              <a:cs typeface="Microsoft JhengHei"/>
            </a:endParaRPr>
          </a:p>
          <a:p>
            <a:pPr marL="1119505" indent="-1107440">
              <a:lnSpc>
                <a:spcPct val="100000"/>
              </a:lnSpc>
              <a:buSzPct val="96428"/>
              <a:buAutoNum type="arabicPlain" startAt="8"/>
              <a:tabLst>
                <a:tab pos="1120140"/>
              </a:tabLst>
            </a:pPr>
            <a:r>
              <a:rPr sz="2800" b="1" spc="-5">
                <a:solidFill>
                  <a:srgbClr val="CC0066"/>
                </a:solidFill>
                <a:latin typeface="Microsoft JhengHei"/>
                <a:cs typeface="Microsoft JhengHei"/>
              </a:rPr>
              <a:t>促进有效排痰：体位引流</a:t>
            </a:r>
            <a:endParaRPr sz="2800">
              <a:latin typeface="Microsoft JhengHei"/>
              <a:cs typeface="Microsoft JhengHei"/>
            </a:endParaRPr>
          </a:p>
          <a:p>
            <a:pPr marL="407670">
              <a:lnSpc>
                <a:spcPct val="100000"/>
              </a:lnSpc>
            </a:pPr>
            <a:r>
              <a:rPr sz="2800" b="1" spc="-35">
                <a:solidFill>
                  <a:srgbClr val="0033CC"/>
                </a:solidFill>
                <a:latin typeface="MS Gothic"/>
                <a:cs typeface="MS Gothic"/>
              </a:rPr>
              <a:t>①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向病人解释引流目的、过程和注意事项</a:t>
            </a:r>
            <a:endParaRPr sz="2800">
              <a:latin typeface="Microsoft JhengHei"/>
              <a:cs typeface="Microsoft JhengHei"/>
            </a:endParaRPr>
          </a:p>
          <a:p>
            <a:pPr marL="407670">
              <a:lnSpc>
                <a:spcPct val="100000"/>
              </a:lnSpc>
            </a:pPr>
            <a:r>
              <a:rPr sz="2800" b="1" spc="-35">
                <a:solidFill>
                  <a:srgbClr val="0033CC"/>
                </a:solidFill>
                <a:latin typeface="MS Gothic"/>
                <a:cs typeface="MS Gothic"/>
              </a:rPr>
              <a:t>②</a:t>
            </a: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明确病变部位</a:t>
            </a:r>
            <a:endParaRPr sz="2800">
              <a:latin typeface="Microsoft JhengHei"/>
              <a:cs typeface="Microsoft JhengHei"/>
            </a:endParaRPr>
          </a:p>
          <a:p>
            <a:pPr marL="407670">
              <a:lnSpc>
                <a:spcPct val="100000"/>
              </a:lnSpc>
            </a:pPr>
            <a:r>
              <a:rPr sz="2800" b="1" spc="-35">
                <a:solidFill>
                  <a:srgbClr val="0033CC"/>
                </a:solidFill>
                <a:latin typeface="MS Gothic"/>
                <a:cs typeface="MS Gothic"/>
              </a:rPr>
              <a:t>③</a:t>
            </a: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引流体位</a:t>
            </a:r>
            <a:endParaRPr sz="2800">
              <a:latin typeface="Microsoft JhengHei"/>
              <a:cs typeface="Microsoft JhengHei"/>
            </a:endParaRPr>
          </a:p>
          <a:p>
            <a:pPr marL="407670">
              <a:lnSpc>
                <a:spcPct val="100000"/>
              </a:lnSpc>
            </a:pPr>
            <a:r>
              <a:rPr sz="2800" b="1" spc="-35">
                <a:solidFill>
                  <a:srgbClr val="0033CC"/>
                </a:solidFill>
                <a:latin typeface="MS Gothic"/>
                <a:cs typeface="MS Gothic"/>
              </a:rPr>
              <a:t>④</a:t>
            </a:r>
            <a:r>
              <a:rPr sz="2800" b="1" spc="-15">
                <a:solidFill>
                  <a:srgbClr val="0033CC"/>
                </a:solidFill>
                <a:latin typeface="Microsoft JhengHei"/>
                <a:cs typeface="Microsoft JhengHei"/>
              </a:rPr>
              <a:t>引流时间</a:t>
            </a:r>
            <a:endParaRPr sz="2800">
              <a:latin typeface="Microsoft JhengHei"/>
              <a:cs typeface="Microsoft JhengHei"/>
            </a:endParaRPr>
          </a:p>
          <a:p>
            <a:pPr marL="407670">
              <a:lnSpc>
                <a:spcPct val="100000"/>
              </a:lnSpc>
            </a:pPr>
            <a:r>
              <a:rPr sz="2800" b="1" spc="-35">
                <a:solidFill>
                  <a:srgbClr val="0033CC"/>
                </a:solidFill>
                <a:latin typeface="MS Gothic"/>
                <a:cs typeface="MS Gothic"/>
              </a:rPr>
              <a:t>⑤</a:t>
            </a:r>
            <a:r>
              <a:rPr sz="2800" b="1" spc="-10">
                <a:solidFill>
                  <a:srgbClr val="0033CC"/>
                </a:solidFill>
                <a:latin typeface="Microsoft JhengHei"/>
                <a:cs typeface="Microsoft JhengHei"/>
              </a:rPr>
              <a:t>引流的观察</a:t>
            </a:r>
            <a:endParaRPr sz="2800">
              <a:latin typeface="Microsoft JhengHei"/>
              <a:cs typeface="Microsoft JhengHei"/>
            </a:endParaRPr>
          </a:p>
          <a:p>
            <a:pPr marL="407670">
              <a:lnSpc>
                <a:spcPct val="100000"/>
              </a:lnSpc>
            </a:pPr>
            <a:r>
              <a:rPr sz="2800" b="1" spc="-35">
                <a:solidFill>
                  <a:srgbClr val="0033CC"/>
                </a:solidFill>
                <a:latin typeface="MS Gothic"/>
                <a:cs typeface="MS Gothic"/>
              </a:rPr>
              <a:t>⑥</a:t>
            </a:r>
            <a:r>
              <a:rPr sz="2800" b="1" spc="-5">
                <a:solidFill>
                  <a:srgbClr val="0033CC"/>
                </a:solidFill>
                <a:latin typeface="Microsoft JhengHei"/>
                <a:cs typeface="Microsoft JhengHei"/>
              </a:rPr>
              <a:t>引流后护理：舒适体位；口腔护理；引流效果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15"/>
              </a:spcBef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17600" y="469900"/>
            <a:ext cx="6696075" cy="6173787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pc="-10"/>
              <a:t>ppt</a:t>
            </a:r>
            <a:r>
              <a:rPr spc="-25">
                <a:latin typeface="宋体"/>
                <a:cs typeface="宋体"/>
              </a:rPr>
              <a:t>课件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15"/>
              </a:spcBef>
            </a:pPr>
            <a:fld id="{81D60167-4931-47E6-BA6A-407CBD079E47}" type="slidenum">
              <a:rPr spc="-25"/>
              <a:t>11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https://d.book118.com/557062142016006032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Microsoft JhengHei</vt:lpstr>
      <vt:lpstr>宋体</vt:lpstr>
      <vt:lpstr>Wingdings</vt:lpstr>
      <vt:lpstr>MS Gothic</vt:lpstr>
      <vt:lpstr>Office Theme</vt:lpstr>
      <vt:lpstr>支气管扩张</vt:lpstr>
      <vt:lpstr>支气管扩张</vt:lpstr>
      <vt:lpstr>支气管扩张</vt:lpstr>
      <vt:lpstr>支气管扩张</vt:lpstr>
      <vt:lpstr>支气管扩张</vt:lpstr>
      <vt:lpstr>支气管扩张</vt:lpstr>
      <vt:lpstr>支气管扩张</vt:lpstr>
      <vt:lpstr>支气管扩张</vt:lpstr>
      <vt:lpstr>支气管扩张</vt:lpstr>
      <vt:lpstr>支气管扩张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2024-09-04T17:30:06.396</cp:lastPrinted>
  <dcterms:created xsi:type="dcterms:W3CDTF">2024-09-04T09:30:06Z</dcterms:created>
  <dcterms:modified xsi:type="dcterms:W3CDTF">2024-09-04T09:30:07Z</dcterms:modified>
</cp:coreProperties>
</file>