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0693400" cy="60452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F189C-B7B1-4D1F-96E5-E537F512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34357-796C-4126-A5E0-975320C9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45CDF-61E2-49A4-A413-D6213A0D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806B3-2036-43E6-9265-FD70772A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C7744-C487-4742-8945-C44B5D9C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EC6AD-C14A-41C4-B6B6-A75A16AC0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A82CF-3455-4BB7-A543-796075C8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4B2CD-19C0-42AD-B86D-27CF20B35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54E3A-54FA-40A4-BEC8-3B2DD0BF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C32D-66F3-45FC-9E9C-EDC73761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8BF26-1C70-4BDC-B107-E319AFBD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Relationship Id="rId7" Type="http://schemas.openxmlformats.org/officeDocument/2006/relationships/image" Target="../media/image6.jpeg" /><Relationship Id="rId8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png" /><Relationship Id="rId6" Type="http://schemas.openxmlformats.org/officeDocument/2006/relationships/image" Target="../media/image1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pn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png" /><Relationship Id="rId5" Type="http://schemas.openxmlformats.org/officeDocument/2006/relationships/image" Target="../media/image2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Relationship Id="rId6" Type="http://schemas.openxmlformats.org/officeDocument/2006/relationships/image" Target="../media/image3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8.jpeg" /><Relationship Id="rId3" Type="http://schemas.openxmlformats.org/officeDocument/2006/relationships/image" Target="../media/image39.jpeg" /><Relationship Id="rId4" Type="http://schemas.openxmlformats.org/officeDocument/2006/relationships/image" Target="../media/image40.jpeg" /><Relationship Id="rId5" Type="http://schemas.openxmlformats.org/officeDocument/2006/relationships/image" Target="../media/image41.jpeg" /><Relationship Id="rId6" Type="http://schemas.openxmlformats.org/officeDocument/2006/relationships/image" Target="../media/image3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jpeg" /><Relationship Id="rId3" Type="http://schemas.openxmlformats.org/officeDocument/2006/relationships/image" Target="../media/image43.jpeg" /><Relationship Id="rId4" Type="http://schemas.openxmlformats.org/officeDocument/2006/relationships/image" Target="../media/image44.png" /><Relationship Id="rId5" Type="http://schemas.openxmlformats.org/officeDocument/2006/relationships/image" Target="../media/image4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6214500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27705" y="1143026"/>
            <a:ext cx="4965694" cy="3733757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692102" y="1424747"/>
            <a:ext cx="5053329" cy="258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71"/>
              </a:lnSpc>
            </a:pPr>
            <a:endParaRPr lang="Arial" altLang="Arial" sz="100"/>
          </a:p>
          <a:p>
            <a:pPr marL="114300" algn="l" rtl="0" eaLnBrk="0">
              <a:lnSpc>
                <a:spcPct val="97000"/>
              </a:lnSpc>
            </a:pPr>
            <a:r>
              <a:rPr sz="3600" b="1" kern="0" spc="-9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世界读书日</a:t>
            </a:r>
            <a:endParaRPr lang="SimHei" altLang="SimHei" sz="3600"/>
          </a:p>
          <a:p>
            <a:pPr marL="31750" algn="l" rtl="0" eaLnBrk="0">
              <a:lnSpc>
                <a:spcPct val="97000"/>
              </a:lnSpc>
              <a:spcBef>
                <a:spcPts val="1662"/>
              </a:spcBef>
            </a:pPr>
            <a:r>
              <a:rPr sz="36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从教走向学—在课堂上</a:t>
            </a:r>
            <a:endParaRPr lang="SimHei" altLang="SimHei" sz="3600"/>
          </a:p>
          <a:p>
            <a:pPr marL="12700" algn="l" rtl="0" eaLnBrk="0">
              <a:lnSpc>
                <a:spcPct val="97000"/>
              </a:lnSpc>
              <a:spcBef>
                <a:spcPts val="560"/>
              </a:spcBef>
            </a:pPr>
            <a:r>
              <a:rPr sz="3600" kern="0" spc="26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落实核心素养</a:t>
            </a:r>
            <a:endParaRPr lang="SimHei" altLang="SimHei" sz="36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algn="l" rtl="0" eaLnBrk="0">
              <a:lnSpc>
                <a:spcPct val="7373"/>
              </a:lnSpc>
            </a:pPr>
            <a:endParaRPr lang="Arial" altLang="Arial" sz="100"/>
          </a:p>
          <a:p>
            <a:pPr marL="107950" algn="l" rtl="0" eaLnBrk="0">
              <a:lnSpc>
                <a:spcPct val="110000"/>
              </a:lnSpc>
            </a:pPr>
            <a:r>
              <a:rPr sz="1100" kern="0" spc="-40">
                <a:solidFill>
                  <a:srgbClr val="9F83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本书立足核心素养的实践性与可操作性，以教师的视角结合已有的经验和探索，从</a:t>
            </a:r>
            <a:r>
              <a:rPr sz="1100" kern="0" spc="30">
                <a:solidFill>
                  <a:srgbClr val="9F83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-40">
                <a:solidFill>
                  <a:srgbClr val="9F83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七个维度通过具体案例阐述在课堂上落实核心素养的维度、策略与方法，给大家提</a:t>
            </a:r>
            <a:r>
              <a:rPr sz="1100" kern="0" spc="30">
                <a:solidFill>
                  <a:srgbClr val="9F83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-60">
                <a:solidFill>
                  <a:srgbClr val="9F83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供在课堂上帮助学生落实核心素养的路径、工具。</a:t>
            </a:r>
            <a:endParaRPr lang="SimHei" altLang="SimHei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102" y="5384822"/>
            <a:ext cx="10598228" cy="628640"/>
          </a:xfrm>
          <a:prstGeom prst="rect">
            <a:avLst/>
          </a:prstGeom>
        </p:spPr>
      </p:pic>
      <p:grpSp>
        <p:nvGrpSpPr>
          <p:cNvPr id="29" name="group 2"/>
          <p:cNvGrpSpPr/>
          <p:nvPr/>
        </p:nvGrpSpPr>
        <p:grpSpPr>
          <a:xfrm rot="21600000">
            <a:off x="768320" y="4267186"/>
            <a:ext cx="1689129" cy="520733"/>
            <a:chExt cx="1689129" cy="520733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689129" cy="520733"/>
            </a:xfrm>
            <a:prstGeom prst="rect">
              <a:avLst/>
            </a:prstGeom>
          </p:spPr>
        </p:pic>
        <p:sp>
          <p:nvSpPr>
            <p:cNvPr id="12" name="textbox 12"/>
            <p:cNvSpPr/>
            <p:nvPr/>
          </p:nvSpPr>
          <p:spPr>
            <a:xfrm>
              <a:off x="-12700" y="-12700"/>
              <a:ext cx="1715135" cy="574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243840" algn="l" rtl="0" eaLnBrk="0">
                <a:lnSpc>
                  <a:spcPct val="96000"/>
                </a:lnSpc>
                <a:spcBef>
                  <a:spcPts val="2"/>
                </a:spcBef>
              </a:pPr>
              <a:r>
                <a:rPr sz="1600" b="1" kern="0" spc="-60">
                  <a:solidFill>
                    <a:srgbClr val="F8D29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分享人：</a:t>
              </a:r>
              <a:r>
                <a:rPr sz="1600" b="1" kern="0" spc="-60">
                  <a:solidFill>
                    <a:srgbClr val="F8D29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XXX</a:t>
              </a:r>
              <a:endParaRPr lang="SimSun" altLang="SimSun" sz="1600"/>
            </a:p>
          </p:txBody>
        </p:sp>
      </p:grpSp>
      <p:sp>
        <p:nvSpPr>
          <p:cNvPr id="14" name="textbox 14"/>
          <p:cNvSpPr/>
          <p:nvPr/>
        </p:nvSpPr>
        <p:spPr>
          <a:xfrm>
            <a:off x="250226" y="303004"/>
            <a:ext cx="395350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7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b="1" kern="0" spc="2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读书分享</a:t>
            </a:r>
            <a:r>
              <a:rPr sz="1400" kern="0" spc="20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400" kern="0" spc="2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教师培训</a:t>
            </a:r>
            <a:r>
              <a:rPr sz="1400" kern="0" spc="19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400" b="1" kern="0" spc="2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书籍推荐</a:t>
            </a:r>
            <a:r>
              <a:rPr sz="1400" kern="0" spc="21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400" kern="0" spc="2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阅读分享</a:t>
            </a:r>
            <a:endParaRPr lang="SimHei" altLang="SimHei" sz="14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718034" y="3886217"/>
            <a:ext cx="825530" cy="73026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158997" y="5683274"/>
            <a:ext cx="4686274" cy="114254"/>
          </a:xfrm>
          <a:prstGeom prst="rect">
            <a:avLst/>
          </a:prstGeom>
        </p:spPr>
      </p:pic>
      <p:grpSp>
        <p:nvGrpSpPr>
          <p:cNvPr id="30" name="group 4"/>
          <p:cNvGrpSpPr/>
          <p:nvPr/>
        </p:nvGrpSpPr>
        <p:grpSpPr>
          <a:xfrm rot="21600000">
            <a:off x="9340898" y="260366"/>
            <a:ext cx="1054048" cy="368273"/>
            <a:chExt cx="1054048" cy="368273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1054048" cy="368273"/>
            </a:xfrm>
            <a:prstGeom prst="rect">
              <a:avLst/>
            </a:prstGeom>
          </p:spPr>
        </p:pic>
        <p:sp>
          <p:nvSpPr>
            <p:cNvPr id="22" name="textbox 22"/>
            <p:cNvSpPr/>
            <p:nvPr/>
          </p:nvSpPr>
          <p:spPr>
            <a:xfrm>
              <a:off x="-12700" y="-12700"/>
              <a:ext cx="1079500" cy="4203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183514" algn="l" rtl="0" eaLnBrk="0">
                <a:lnSpc>
                  <a:spcPct val="97000"/>
                </a:lnSpc>
                <a:spcBef>
                  <a:spcPts val="1"/>
                </a:spcBef>
              </a:pPr>
              <a:r>
                <a:rPr sz="1400" kern="0" spc="80">
                  <a:solidFill>
                    <a:srgbClr val="EAC286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4月23日</a:t>
              </a:r>
              <a:endParaRPr lang="SimHei" altLang="SimHei" sz="1400"/>
            </a:p>
          </p:txBody>
        </p:sp>
      </p:grpSp>
      <p:sp>
        <p:nvSpPr>
          <p:cNvPr id="24" name="textbox 24"/>
          <p:cNvSpPr/>
          <p:nvPr/>
        </p:nvSpPr>
        <p:spPr>
          <a:xfrm>
            <a:off x="247684" y="5611393"/>
            <a:ext cx="1844039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kern="0" spc="-10">
                <a:solidFill>
                  <a:srgbClr val="D0B8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endParaRPr lang="SimHei" altLang="SimHei" sz="1600"/>
          </a:p>
        </p:txBody>
      </p:sp>
      <p:sp>
        <p:nvSpPr>
          <p:cNvPr id="26" name="textbox 26"/>
          <p:cNvSpPr/>
          <p:nvPr/>
        </p:nvSpPr>
        <p:spPr>
          <a:xfrm>
            <a:off x="8289311" y="371642"/>
            <a:ext cx="906780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30">
                <a:solidFill>
                  <a:srgbClr val="C2A8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世界读书日</a:t>
            </a:r>
            <a:endParaRPr lang="SimHei" altLang="SimHei" sz="1400"/>
          </a:p>
        </p:txBody>
      </p:sp>
      <p:sp>
        <p:nvSpPr>
          <p:cNvPr id="28" name="textbox 28"/>
          <p:cNvSpPr/>
          <p:nvPr/>
        </p:nvSpPr>
        <p:spPr>
          <a:xfrm>
            <a:off x="8839189" y="5743611"/>
            <a:ext cx="52705" cy="57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3"/>
              </a:lnSpc>
            </a:pPr>
            <a:r>
              <a:rPr sz="400" kern="0" spc="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</a:t>
            </a:r>
            <a:endParaRPr lang="SimSun" altLang="SimSun" sz="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816099"/>
            <a:ext cx="3435361" cy="3060684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44484" y="5384822"/>
            <a:ext cx="10604431" cy="628640"/>
            <a:chExt cx="10604431" cy="628640"/>
          </a:xfrm>
        </p:grpSpPr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0604431" cy="628640"/>
            </a:xfrm>
            <a:prstGeom prst="rect">
              <a:avLst/>
            </a:prstGeom>
          </p:spPr>
        </p:pic>
        <p:sp>
          <p:nvSpPr>
            <p:cNvPr id="36" name="textbox 36"/>
            <p:cNvSpPr/>
            <p:nvPr/>
          </p:nvSpPr>
          <p:spPr>
            <a:xfrm>
              <a:off x="-12700" y="-12700"/>
              <a:ext cx="10629900" cy="6838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3000"/>
                </a:lnSpc>
              </a:pPr>
              <a:endParaRPr lang="Arial" altLang="Arial" sz="1000"/>
            </a:p>
            <a:p>
              <a:pPr algn="l" rtl="0" eaLnBrk="0">
                <a:lnSpc>
                  <a:spcPct val="6110"/>
                </a:lnSpc>
              </a:pPr>
              <a:endParaRPr lang="Arial" altLang="Arial" sz="100"/>
            </a:p>
            <a:p>
              <a:pPr marL="260350" algn="l" rtl="0" eaLnBrk="0">
                <a:lnSpc>
                  <a:spcPct val="92000"/>
                </a:lnSpc>
                <a:tabLst>
                  <a:tab pos="9116694"/>
                </a:tabLst>
              </a:pPr>
              <a:r>
                <a:rPr sz="1500" kern="0" spc="5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读万卷书，行万里路                                                        </a:t>
              </a:r>
              <a:r>
                <a:rPr sz="1500" kern="0" spc="4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1500" u="sng" kern="0" spc="0">
                  <a:solidFill>
                    <a:srgbClr val="CFB79B">
                      <a:alpha val="100000"/>
                    </a:srgbClr>
                  </a:solidFill>
                  <a:uFill>
                    <a:solidFill>
                      <a:srgbClr val="000000"/>
                    </a:solidFill>
                  </a:uFill>
                  <a:latin typeface="SimHei"/>
                  <a:ea typeface="SimHei"/>
                  <a:cs typeface="SimHei"/>
                </a:rPr>
                <a:t>	</a:t>
              </a:r>
              <a:endParaRPr lang="SimHei" altLang="SimHei" sz="1500"/>
            </a:p>
          </p:txBody>
        </p:sp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2699289" y="307972"/>
              <a:ext cx="4692584" cy="130183"/>
            </a:xfrm>
            <a:prstGeom prst="rect">
              <a:avLst/>
            </a:prstGeom>
          </p:spPr>
        </p:pic>
      </p:grpSp>
      <p:sp>
        <p:nvSpPr>
          <p:cNvPr id="40" name="textbox 40"/>
          <p:cNvSpPr/>
          <p:nvPr/>
        </p:nvSpPr>
        <p:spPr>
          <a:xfrm>
            <a:off x="4462795" y="1907870"/>
            <a:ext cx="2178685" cy="2804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77"/>
              </a:lnSpc>
            </a:pPr>
            <a:endParaRPr lang="Arial" altLang="Arial" sz="100"/>
          </a:p>
          <a:p>
            <a:pPr marL="19050" algn="l" rtl="0" eaLnBrk="0">
              <a:lnSpc>
                <a:spcPct val="80000"/>
              </a:lnSpc>
            </a:pPr>
            <a:r>
              <a:rPr sz="2800" b="1" kern="0" spc="-4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800" kern="0" spc="-4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500" kern="0" spc="-4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</a:t>
            </a:r>
            <a:r>
              <a:rPr sz="1500" kern="0" spc="43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-4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ONE</a:t>
            </a:r>
            <a:endParaRPr lang="Arial" altLang="Arial" sz="1500"/>
          </a:p>
          <a:p>
            <a:pPr marL="19050" algn="l" rtl="0" eaLnBrk="0">
              <a:lnSpc>
                <a:spcPct val="96000"/>
              </a:lnSpc>
              <a:spcBef>
                <a:spcPts val="660"/>
              </a:spcBef>
            </a:pPr>
            <a:r>
              <a:rPr sz="2800" b="1" kern="0" spc="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书籍作者介绍</a:t>
            </a:r>
            <a:endParaRPr lang="SimHei" altLang="SimHei" sz="2800"/>
          </a:p>
          <a:p>
            <a:pPr marL="13970" algn="l" rtl="0" eaLnBrk="0">
              <a:lnSpc>
                <a:spcPct val="104000"/>
              </a:lnSpc>
              <a:spcBef>
                <a:spcPts val="18"/>
              </a:spcBef>
            </a:pPr>
            <a:r>
              <a:rPr sz="1100" kern="0" spc="-50">
                <a:solidFill>
                  <a:srgbClr val="9B8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单击此处输入你的正文，文字是您</a:t>
            </a:r>
            <a:r>
              <a:rPr sz="1100" kern="0" spc="10">
                <a:solidFill>
                  <a:srgbClr val="9B8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kern="0" spc="-30">
                <a:solidFill>
                  <a:srgbClr val="9B8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思想的提炼，</a:t>
            </a:r>
            <a:endParaRPr lang="SimHei" altLang="SimHei" sz="11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851"/>
              </a:spcBef>
            </a:pPr>
            <a:r>
              <a:rPr sz="2800" b="1" kern="0" spc="-2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800" kern="0" spc="128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2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  THREE</a:t>
            </a:r>
            <a:endParaRPr lang="Arial" altLang="Arial" sz="1500"/>
          </a:p>
          <a:p>
            <a:pPr marL="12700" algn="l" rtl="0" eaLnBrk="0">
              <a:lnSpc>
                <a:spcPct val="97000"/>
              </a:lnSpc>
              <a:spcBef>
                <a:spcPts val="594"/>
              </a:spcBef>
            </a:pPr>
            <a:r>
              <a:rPr sz="2800" b="1" kern="0" spc="-3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书籍精彩分享</a:t>
            </a:r>
            <a:endParaRPr lang="SimHei" altLang="SimHei" sz="2800"/>
          </a:p>
          <a:p>
            <a:pPr marL="13970" algn="l" rtl="0" eaLnBrk="0">
              <a:lnSpc>
                <a:spcPct val="104000"/>
              </a:lnSpc>
              <a:spcBef>
                <a:spcPts val="23"/>
              </a:spcBef>
            </a:pPr>
            <a:r>
              <a:rPr sz="1100" kern="0" spc="-5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单击此处输入你的正文，文字是您</a:t>
            </a:r>
            <a:r>
              <a:rPr sz="1100" kern="0" spc="1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kern="0" spc="-3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思想的提炼，</a:t>
            </a:r>
            <a:endParaRPr lang="SimHei" altLang="SimHei" sz="1100"/>
          </a:p>
        </p:txBody>
      </p:sp>
      <p:sp>
        <p:nvSpPr>
          <p:cNvPr id="42" name="textbox 42"/>
          <p:cNvSpPr/>
          <p:nvPr/>
        </p:nvSpPr>
        <p:spPr>
          <a:xfrm>
            <a:off x="7479138" y="1909318"/>
            <a:ext cx="2172335" cy="2802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75"/>
              </a:lnSpc>
            </a:pPr>
            <a:endParaRPr lang="Arial" altLang="Arial" sz="100"/>
          </a:p>
          <a:p>
            <a:pPr marL="25400" algn="l" rtl="0" eaLnBrk="0">
              <a:lnSpc>
                <a:spcPct val="79000"/>
              </a:lnSpc>
            </a:pPr>
            <a:r>
              <a:rPr sz="2800" b="1" kern="0" spc="-3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2800" kern="0" spc="119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3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  TWO</a:t>
            </a:r>
            <a:endParaRPr lang="Arial" altLang="Arial" sz="1500"/>
          </a:p>
          <a:p>
            <a:pPr marL="12700" algn="l" rtl="0" eaLnBrk="0">
              <a:lnSpc>
                <a:spcPct val="97000"/>
              </a:lnSpc>
              <a:spcBef>
                <a:spcPts val="522"/>
              </a:spcBef>
            </a:pPr>
            <a:r>
              <a:rPr sz="2800" b="1" kern="0" spc="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书籍内容介绍</a:t>
            </a:r>
            <a:endParaRPr lang="SimHei" altLang="SimHei" sz="2800"/>
          </a:p>
          <a:p>
            <a:pPr marL="19684" algn="l" rtl="0" eaLnBrk="0">
              <a:lnSpc>
                <a:spcPct val="103000"/>
              </a:lnSpc>
              <a:spcBef>
                <a:spcPts val="99"/>
              </a:spcBef>
            </a:pPr>
            <a:r>
              <a:rPr sz="1100" kern="0" spc="-50">
                <a:solidFill>
                  <a:srgbClr val="A0846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单击此处输入你的正文，文字是您</a:t>
            </a:r>
            <a:r>
              <a:rPr sz="1100" kern="0" spc="20">
                <a:solidFill>
                  <a:srgbClr val="A0846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kern="0" spc="-30">
                <a:solidFill>
                  <a:srgbClr val="A0846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思想的提炼，</a:t>
            </a:r>
            <a:endParaRPr lang="SimHei" altLang="SimHe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25400" algn="l" rtl="0" eaLnBrk="0">
              <a:lnSpc>
                <a:spcPct val="78000"/>
              </a:lnSpc>
              <a:spcBef>
                <a:spcPts val="845"/>
              </a:spcBef>
            </a:pPr>
            <a:r>
              <a:rPr sz="2800" b="1" kern="0" spc="-3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r>
              <a:rPr sz="2800" kern="0" spc="119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3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  FOU</a:t>
            </a:r>
            <a:r>
              <a:rPr sz="1500" kern="0" spc="-4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R</a:t>
            </a:r>
            <a:endParaRPr lang="Arial" altLang="Arial" sz="1500"/>
          </a:p>
          <a:p>
            <a:pPr marL="24765" algn="l" rtl="0" eaLnBrk="0">
              <a:lnSpc>
                <a:spcPct val="98000"/>
              </a:lnSpc>
              <a:spcBef>
                <a:spcPts val="398"/>
              </a:spcBef>
            </a:pPr>
            <a:r>
              <a:rPr sz="2800" b="1" kern="0" spc="-6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阅读感悟分享</a:t>
            </a:r>
            <a:endParaRPr lang="SimHei" altLang="SimHei" sz="2800"/>
          </a:p>
          <a:p>
            <a:pPr marL="19684" algn="l" rtl="0" eaLnBrk="0">
              <a:lnSpc>
                <a:spcPct val="105000"/>
              </a:lnSpc>
              <a:spcBef>
                <a:spcPts val="177"/>
              </a:spcBef>
            </a:pPr>
            <a:r>
              <a:rPr sz="1100" kern="0" spc="-5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单击此处输入你的正文，文字是您</a:t>
            </a:r>
            <a:r>
              <a:rPr sz="1100" kern="0" spc="2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100" kern="0" spc="-3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思想的提炼，</a:t>
            </a:r>
            <a:endParaRPr lang="SimHei" altLang="SimHei" sz="1100"/>
          </a:p>
        </p:txBody>
      </p:sp>
      <p:sp>
        <p:nvSpPr>
          <p:cNvPr id="44" name="textbox 44"/>
          <p:cNvSpPr/>
          <p:nvPr/>
        </p:nvSpPr>
        <p:spPr>
          <a:xfrm>
            <a:off x="726451" y="1087258"/>
            <a:ext cx="2745104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1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900" b="1" kern="0" spc="-10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r>
              <a:rPr sz="4900" kern="0" spc="-145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0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2100"/>
          </a:p>
        </p:txBody>
      </p:sp>
      <p:sp>
        <p:nvSpPr>
          <p:cNvPr id="46" name="textbox 46"/>
          <p:cNvSpPr/>
          <p:nvPr/>
        </p:nvSpPr>
        <p:spPr>
          <a:xfrm>
            <a:off x="250286" y="290631"/>
            <a:ext cx="3954145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3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b="1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读书分享</a:t>
            </a:r>
            <a:r>
              <a:rPr sz="1500" kern="0" spc="16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BCA3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教师培训</a:t>
            </a:r>
            <a:r>
              <a:rPr sz="1500" kern="0" spc="120">
                <a:solidFill>
                  <a:srgbClr val="BCA3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CFB7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书籍推荐</a:t>
            </a:r>
            <a:r>
              <a:rPr sz="1500" kern="0" spc="160">
                <a:solidFill>
                  <a:srgbClr val="CFB79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阅读分享</a:t>
            </a:r>
            <a:endParaRPr lang="SimHei" altLang="SimHei" sz="15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9334483" y="260366"/>
            <a:ext cx="1060463" cy="368273"/>
            <a:chExt cx="1060463" cy="368273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060463" cy="368273"/>
            </a:xfrm>
            <a:prstGeom prst="rect">
              <a:avLst/>
            </a:prstGeom>
          </p:spPr>
        </p:pic>
        <p:sp>
          <p:nvSpPr>
            <p:cNvPr id="50" name="textbox 50"/>
            <p:cNvSpPr/>
            <p:nvPr/>
          </p:nvSpPr>
          <p:spPr>
            <a:xfrm>
              <a:off x="-12700" y="-12700"/>
              <a:ext cx="1086485" cy="422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190500" algn="l" rtl="0" eaLnBrk="0">
                <a:lnSpc>
                  <a:spcPct val="97000"/>
                </a:lnSpc>
                <a:spcBef>
                  <a:spcPts val="7"/>
                </a:spcBef>
              </a:pPr>
              <a:r>
                <a:rPr sz="1500" kern="0" spc="10">
                  <a:solidFill>
                    <a:srgbClr val="EAC286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4月23日</a:t>
              </a:r>
              <a:endParaRPr lang="SimHei" altLang="SimHei" sz="1500"/>
            </a:p>
          </p:txBody>
        </p:sp>
      </p:grpSp>
      <p:sp>
        <p:nvSpPr>
          <p:cNvPr id="52" name="textbox 52"/>
          <p:cNvSpPr/>
          <p:nvPr/>
        </p:nvSpPr>
        <p:spPr>
          <a:xfrm>
            <a:off x="8274043" y="361904"/>
            <a:ext cx="931544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kern="0" spc="-70">
                <a:solidFill>
                  <a:srgbClr val="B69D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世界读书日</a:t>
            </a:r>
            <a:endParaRPr lang="SimHei" altLang="SimHei" sz="1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56" name="picture 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02255" y="1117575"/>
            <a:ext cx="4991144" cy="3759207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102" y="5384822"/>
            <a:ext cx="10598228" cy="628640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831864" y="2098694"/>
            <a:ext cx="4178300" cy="1584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533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2700" b="1" kern="0" spc="-5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r>
              <a:rPr sz="2700" b="1" kern="0" spc="19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700" b="1" kern="0" spc="-5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</a:t>
            </a:r>
            <a:r>
              <a:rPr sz="2700" b="1" kern="0" spc="16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700" b="1" kern="0" spc="-5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ONE</a:t>
            </a:r>
            <a:endParaRPr lang="Arial" altLang="Arial" sz="2700"/>
          </a:p>
          <a:p>
            <a:pPr marL="21590" algn="l" rtl="0" eaLnBrk="0">
              <a:lnSpc>
                <a:spcPct val="96000"/>
              </a:lnSpc>
              <a:spcBef>
                <a:spcPts val="740"/>
              </a:spcBef>
            </a:pPr>
            <a:r>
              <a:rPr sz="52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书籍作者介绍</a:t>
            </a:r>
            <a:endParaRPr lang="SimHei" altLang="SimHei" sz="5200"/>
          </a:p>
          <a:p>
            <a:pPr marL="12700" algn="l" rtl="0" eaLnBrk="0">
              <a:lnSpc>
                <a:spcPct val="92000"/>
              </a:lnSpc>
              <a:spcBef>
                <a:spcPts val="242"/>
              </a:spcBef>
            </a:pPr>
            <a:r>
              <a:rPr sz="1100" kern="0" spc="-4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在课堂上落实核心素养，教师往往并不缺</a:t>
            </a:r>
            <a:r>
              <a:rPr sz="1100" kern="0" spc="-5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少这样的理念和意识，只是缺</a:t>
            </a:r>
            <a:endParaRPr lang="SimHei" altLang="SimHei" sz="1100"/>
          </a:p>
          <a:p>
            <a:pPr marL="12700" algn="l" rtl="0" eaLnBrk="0">
              <a:lnSpc>
                <a:spcPct val="92000"/>
              </a:lnSpc>
              <a:spcBef>
                <a:spcPts val="236"/>
              </a:spcBef>
            </a:pPr>
            <a:r>
              <a:rPr sz="1100" kern="0" spc="-70">
                <a:solidFill>
                  <a:srgbClr val="6F402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少方法和工具，苦于找不到具体途径。</a:t>
            </a:r>
            <a:endParaRPr lang="SimHei" altLang="SimHei" sz="1100"/>
          </a:p>
        </p:txBody>
      </p:sp>
      <p:sp>
        <p:nvSpPr>
          <p:cNvPr id="62" name="textbox 62"/>
          <p:cNvSpPr/>
          <p:nvPr/>
        </p:nvSpPr>
        <p:spPr>
          <a:xfrm>
            <a:off x="247684" y="290631"/>
            <a:ext cx="3953509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30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500" kern="0" spc="-8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书分享</a:t>
            </a:r>
            <a:r>
              <a:rPr sz="1500" kern="0" spc="13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教师培训</a:t>
            </a:r>
            <a:r>
              <a:rPr sz="1500" kern="0" spc="13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b="1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书籍推荐</a:t>
            </a:r>
            <a:r>
              <a:rPr sz="1500" kern="0" spc="1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b="1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阅读分享</a:t>
            </a:r>
            <a:endParaRPr lang="SimHei" altLang="SimHei" sz="1500"/>
          </a:p>
        </p:txBody>
      </p:sp>
      <p:pic>
        <p:nvPicPr>
          <p:cNvPr id="64" name="picture 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724451" y="3886217"/>
            <a:ext cx="768320" cy="730260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9340898" y="260366"/>
            <a:ext cx="1054048" cy="368273"/>
            <a:chExt cx="1054048" cy="368273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054048" cy="368273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-12700" y="-12700"/>
              <a:ext cx="1079500" cy="422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183514" algn="l" rtl="0" eaLnBrk="0">
                <a:lnSpc>
                  <a:spcPct val="97000"/>
                </a:lnSpc>
                <a:spcBef>
                  <a:spcPts val="7"/>
                </a:spcBef>
              </a:pPr>
              <a:r>
                <a:rPr sz="1500" kern="0" spc="10">
                  <a:solidFill>
                    <a:srgbClr val="EAC286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4月23日</a:t>
              </a:r>
              <a:endParaRPr lang="SimHei" altLang="SimHei" sz="1500"/>
            </a:p>
          </p:txBody>
        </p:sp>
      </p:grpSp>
      <p:sp>
        <p:nvSpPr>
          <p:cNvPr id="70" name="textbox 70"/>
          <p:cNvSpPr/>
          <p:nvPr/>
        </p:nvSpPr>
        <p:spPr>
          <a:xfrm>
            <a:off x="282167" y="5621496"/>
            <a:ext cx="182943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b="1" kern="0" spc="6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endParaRPr lang="SimHei" altLang="SimHei" sz="1500"/>
          </a:p>
        </p:txBody>
      </p:sp>
      <p:sp>
        <p:nvSpPr>
          <p:cNvPr id="72" name="textbox 72"/>
          <p:cNvSpPr/>
          <p:nvPr/>
        </p:nvSpPr>
        <p:spPr>
          <a:xfrm>
            <a:off x="8289346" y="359180"/>
            <a:ext cx="91948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500" b="1" kern="0" spc="-90">
                <a:solidFill>
                  <a:srgbClr val="C2A8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世界读书日</a:t>
            </a:r>
            <a:endParaRPr lang="SimHei" altLang="SimHei" sz="1500"/>
          </a:p>
        </p:txBody>
      </p:sp>
      <p:sp>
        <p:nvSpPr>
          <p:cNvPr id="74" name="textbox 74"/>
          <p:cNvSpPr/>
          <p:nvPr/>
        </p:nvSpPr>
        <p:spPr>
          <a:xfrm>
            <a:off x="4578297" y="5743611"/>
            <a:ext cx="4056379" cy="116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987800" algn="l" rtl="0" eaLnBrk="0">
              <a:lnSpc>
                <a:spcPts val="70"/>
              </a:lnSpc>
            </a:pPr>
            <a:r>
              <a:rPr sz="400" kern="0" spc="1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</a:t>
            </a:r>
            <a:endParaRPr lang="SimSun" altLang="SimSun" sz="400"/>
          </a:p>
          <a:p>
            <a:pPr marL="12700" algn="l" rtl="0" eaLnBrk="0">
              <a:lnSpc>
                <a:spcPts val="639"/>
              </a:lnSpc>
            </a:pPr>
            <a:r>
              <a:rPr sz="1000" kern="0" spc="-3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----------------</a:t>
            </a:r>
            <a:r>
              <a:rPr sz="1000" kern="0" spc="-4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-------------------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3733814" y="2863853"/>
            <a:ext cx="5994399" cy="1828793"/>
            <a:chExt cx="5994399" cy="1828793"/>
          </a:xfrm>
        </p:grpSpPr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994399" cy="1828793"/>
            </a:xfrm>
            <a:prstGeom prst="rect">
              <a:avLst/>
            </a:prstGeom>
          </p:spPr>
        </p:pic>
        <p:sp>
          <p:nvSpPr>
            <p:cNvPr id="80" name="textbox 80"/>
            <p:cNvSpPr/>
            <p:nvPr/>
          </p:nvSpPr>
          <p:spPr>
            <a:xfrm>
              <a:off x="-12700" y="-12700"/>
              <a:ext cx="6019800" cy="1879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164464" algn="l" rtl="0" eaLnBrk="0">
                <a:lnSpc>
                  <a:spcPct val="87000"/>
                </a:lnSpc>
                <a:spcBef>
                  <a:spcPts val="6"/>
                </a:spcBef>
              </a:pPr>
              <a:r>
                <a:rPr sz="15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她是王春易，特级教师，正高级教师，全国模范</a:t>
              </a:r>
              <a:r>
                <a:rPr sz="15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教师，入选国家“万人</a:t>
              </a:r>
              <a:endParaRPr lang="SimHei" altLang="SimHei" sz="1500"/>
            </a:p>
            <a:p>
              <a:pPr marL="164464" algn="l" rtl="0" eaLnBrk="0">
                <a:lnSpc>
                  <a:spcPct val="143000"/>
                </a:lnSpc>
                <a:spcBef>
                  <a:spcPts val="15"/>
                </a:spcBef>
              </a:pPr>
              <a:r>
                <a:rPr sz="15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计划”</a:t>
              </a:r>
              <a:r>
                <a:rPr sz="1500" kern="0" spc="-3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5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,享受国务院政府特殊津贴专家。现</a:t>
              </a:r>
              <a:r>
                <a:rPr sz="1500" kern="0" spc="-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任北京市十一学校副校长，    </a:t>
              </a:r>
              <a:r>
                <a:rPr sz="15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中国教育科学研究院“学习与教学研究</a:t>
              </a:r>
              <a:r>
                <a:rPr sz="1500" kern="0" spc="-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中心”主任。</a:t>
              </a:r>
              <a:endParaRPr lang="SimHei" altLang="SimHei" sz="1500"/>
            </a:p>
            <a:p>
              <a:pPr algn="l" rtl="0" eaLnBrk="0">
                <a:lnSpc>
                  <a:spcPct val="14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488950" algn="l" rtl="0" eaLnBrk="0">
                <a:lnSpc>
                  <a:spcPct val="99000"/>
                </a:lnSpc>
                <a:spcBef>
                  <a:spcPts val="2"/>
                </a:spcBef>
              </a:pPr>
              <a:r>
                <a:rPr sz="1500" kern="0" spc="-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特级教师</a:t>
              </a:r>
              <a:r>
                <a:rPr sz="1500" kern="0" spc="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</a:t>
              </a:r>
              <a:r>
                <a:rPr sz="1500" kern="0" spc="-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正高级教师</a:t>
              </a:r>
              <a:r>
                <a:rPr sz="1500" kern="0" spc="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1500" kern="0" spc="-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全国模范教</a:t>
              </a:r>
              <a:r>
                <a:rPr sz="1500" kern="0" spc="-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师</a:t>
              </a:r>
              <a:endParaRPr lang="SimHei" altLang="SimHei" sz="1500"/>
            </a:p>
          </p:txBody>
        </p:sp>
      </p:grpSp>
      <p:sp>
        <p:nvSpPr>
          <p:cNvPr id="82" name="textbox 82"/>
          <p:cNvSpPr/>
          <p:nvPr/>
        </p:nvSpPr>
        <p:spPr>
          <a:xfrm>
            <a:off x="3638229" y="1217203"/>
            <a:ext cx="6024879" cy="1426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08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15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一位用心耕耘在教学岗位上的平凡工作者，始终坚持帮助学生成为</a:t>
            </a:r>
            <a:endParaRPr lang="SimHei" altLang="SimHei" sz="1500"/>
          </a:p>
          <a:p>
            <a:pPr marL="107950" algn="l" rtl="0" eaLnBrk="0">
              <a:lnSpc>
                <a:spcPts val="2750"/>
              </a:lnSpc>
            </a:pPr>
            <a:r>
              <a:rPr sz="15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学习主人的执行者。她说，陶行知先生说过的一句话这么多年一直</a:t>
            </a:r>
            <a:endParaRPr lang="SimHei" altLang="SimHei" sz="1500"/>
          </a:p>
          <a:p>
            <a:pPr marL="82550" algn="l" rtl="0" eaLnBrk="0">
              <a:lnSpc>
                <a:spcPct val="99000"/>
              </a:lnSpc>
              <a:spcBef>
                <a:spcPts val="1503"/>
              </a:spcBef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激励着她：</a:t>
            </a:r>
            <a:endParaRPr lang="SimHei" altLang="Sim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11125" algn="l" rtl="0" eaLnBrk="0">
              <a:lnSpc>
                <a:spcPct val="95000"/>
              </a:lnSpc>
              <a:spcBef>
                <a:spcPts val="1"/>
              </a:spcBef>
            </a:pPr>
            <a:r>
              <a:rPr sz="1500" b="1" kern="0" spc="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“先生的责任不在于教，也不在</a:t>
            </a:r>
            <a:r>
              <a:rPr sz="15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于教学，而在于教学生学”。</a:t>
            </a:r>
            <a:endParaRPr lang="SimHei" altLang="SimHei" sz="15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725" y="5384822"/>
            <a:ext cx="10674365" cy="634987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965211" y="1473296"/>
            <a:ext cx="2441575" cy="2791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1775"/>
              </a:lnSpc>
            </a:pPr>
            <a:r>
              <a:rPr sz="1900" kern="0" spc="-260" baseline="109744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17800" kern="0" spc="-260" baseline="33076">
                <a:solidFill>
                  <a:srgbClr val="AE2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王</a:t>
            </a:r>
            <a:r>
              <a:rPr sz="13000" kern="0" spc="-1330" baseline="-24028">
                <a:solidFill>
                  <a:srgbClr val="AE2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春</a:t>
            </a:r>
            <a:endParaRPr lang="SimSun" altLang="SimSun" sz="13000" baseline="-24028"/>
          </a:p>
        </p:txBody>
      </p:sp>
      <p:sp>
        <p:nvSpPr>
          <p:cNvPr id="88" name="textbox 88"/>
          <p:cNvSpPr/>
          <p:nvPr/>
        </p:nvSpPr>
        <p:spPr>
          <a:xfrm>
            <a:off x="1106082" y="3281179"/>
            <a:ext cx="1087755" cy="1748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1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500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BOUT THE</a:t>
            </a:r>
            <a:endParaRPr lang="Arial" altLang="Arial" sz="1500"/>
          </a:p>
          <a:p>
            <a:pPr marL="119379" algn="l" rtl="0" eaLnBrk="0">
              <a:lnSpc>
                <a:spcPct val="84000"/>
              </a:lnSpc>
              <a:spcBef>
                <a:spcPts val="938"/>
              </a:spcBef>
            </a:pP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AUTHOR</a:t>
            </a:r>
            <a:endParaRPr lang="Arial" altLang="Arial" sz="1500"/>
          </a:p>
          <a:p>
            <a:pPr algn="r" rtl="0" eaLnBrk="0">
              <a:lnSpc>
                <a:spcPct val="98000"/>
              </a:lnSpc>
              <a:spcBef>
                <a:spcPts val="1142"/>
              </a:spcBef>
            </a:pPr>
            <a:r>
              <a:rPr sz="7200" kern="0" spc="-590">
                <a:solidFill>
                  <a:srgbClr val="AE2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易</a:t>
            </a:r>
            <a:endParaRPr lang="SimSun" altLang="SimSun" sz="7200"/>
          </a:p>
        </p:txBody>
      </p:sp>
      <p:sp>
        <p:nvSpPr>
          <p:cNvPr id="90" name="textbox 90"/>
          <p:cNvSpPr/>
          <p:nvPr/>
        </p:nvSpPr>
        <p:spPr>
          <a:xfrm>
            <a:off x="273027" y="5617807"/>
            <a:ext cx="4901565" cy="225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0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500" kern="0" spc="6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r>
              <a:rPr sz="1500" kern="0" spc="72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u="sng" kern="0" spc="10">
                <a:solidFill>
                  <a:srgbClr val="CFB79B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SimHei"/>
                <a:ea typeface="SimHei"/>
                <a:cs typeface="SimHei"/>
              </a:rPr>
              <a:t>                       </a:t>
            </a:r>
            <a:r>
              <a:rPr sz="1500" u="sng" kern="0" spc="0">
                <a:solidFill>
                  <a:srgbClr val="CFB79B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SimHei"/>
                <a:ea typeface="SimHei"/>
                <a:cs typeface="SimHei"/>
              </a:rPr>
              <a:t>  </a:t>
            </a:r>
            <a:r>
              <a:rPr sz="1500" kern="0" spc="3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400" kern="0" spc="60" baseline="65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</a:t>
            </a:r>
            <a:endParaRPr lang="SimSun" altLang="SimSun" sz="400" baseline="65110"/>
          </a:p>
        </p:txBody>
      </p:sp>
      <p:sp>
        <p:nvSpPr>
          <p:cNvPr id="92" name="textbox 92"/>
          <p:cNvSpPr/>
          <p:nvPr/>
        </p:nvSpPr>
        <p:spPr>
          <a:xfrm>
            <a:off x="931955" y="280682"/>
            <a:ext cx="2021204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书籍作者介绍</a:t>
            </a:r>
            <a:endParaRPr lang="SimHei" altLang="SimHei" sz="26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0" y="177788"/>
            <a:ext cx="768320" cy="501631"/>
            <a:chExt cx="768320" cy="501631"/>
          </a:xfrm>
        </p:grpSpPr>
        <p:pic>
          <p:nvPicPr>
            <p:cNvPr id="94" name="picture 9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768320" cy="501631"/>
            </a:xfrm>
            <a:prstGeom prst="rect">
              <a:avLst/>
            </a:prstGeom>
          </p:spPr>
        </p:pic>
        <p:sp>
          <p:nvSpPr>
            <p:cNvPr id="96" name="textbox 96"/>
            <p:cNvSpPr/>
            <p:nvPr/>
          </p:nvSpPr>
          <p:spPr>
            <a:xfrm>
              <a:off x="-12700" y="-12700"/>
              <a:ext cx="793750" cy="5905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8000"/>
                </a:lnSpc>
              </a:pPr>
              <a:endParaRPr lang="Arial" altLang="Arial" sz="1000"/>
            </a:p>
            <a:p>
              <a:pPr marL="219075" algn="l" rtl="0" eaLnBrk="0">
                <a:lnSpc>
                  <a:spcPct val="80000"/>
                </a:lnSpc>
                <a:spcBef>
                  <a:spcPts val="1"/>
                </a:spcBef>
              </a:pPr>
              <a:r>
                <a:rPr sz="2000" b="1" kern="0" spc="-30">
                  <a:solidFill>
                    <a:srgbClr val="FFEDD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01</a:t>
              </a:r>
              <a:endParaRPr lang="SimSun" altLang="SimSun" sz="2000"/>
            </a:p>
          </p:txBody>
        </p:sp>
      </p:grpSp>
      <p:pic>
        <p:nvPicPr>
          <p:cNvPr id="98" name="picture 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988290" y="5715011"/>
            <a:ext cx="1187501" cy="114314"/>
          </a:xfrm>
          <a:prstGeom prst="rect">
            <a:avLst/>
          </a:prstGeom>
        </p:spPr>
      </p:pic>
      <p:sp>
        <p:nvSpPr>
          <p:cNvPr id="100" name="rect"/>
          <p:cNvSpPr/>
          <p:nvPr/>
        </p:nvSpPr>
        <p:spPr>
          <a:xfrm>
            <a:off x="4711725" y="495283"/>
            <a:ext cx="1441470" cy="88924"/>
          </a:xfrm>
          <a:prstGeom prst="rect">
            <a:avLst/>
          </a:prstGeom>
          <a:solidFill>
            <a:srgbClr val="FEEDC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textbox 102"/>
          <p:cNvSpPr/>
          <p:nvPr/>
        </p:nvSpPr>
        <p:spPr>
          <a:xfrm>
            <a:off x="6324636" y="5743611"/>
            <a:ext cx="138429" cy="57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3"/>
              </a:lnSpc>
            </a:pPr>
            <a:r>
              <a:rPr sz="400" kern="0" spc="1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</a:t>
            </a:r>
            <a:endParaRPr lang="SimSun" altLang="SimSun" sz="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08671" y="1117575"/>
            <a:ext cx="4984728" cy="3759207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834892" y="1975960"/>
            <a:ext cx="4200525" cy="1707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59"/>
              </a:lnSpc>
            </a:pPr>
            <a:endParaRPr lang="Arial" altLang="Arial" sz="100"/>
          </a:p>
          <a:p>
            <a:pPr marL="42544" algn="l" rtl="0" eaLnBrk="0">
              <a:lnSpc>
                <a:spcPct val="77000"/>
              </a:lnSpc>
            </a:pPr>
            <a:r>
              <a:rPr sz="4300" b="1" kern="0" spc="-6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4300" kern="0" spc="870">
                <a:solidFill>
                  <a:srgbClr val="86685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6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</a:t>
            </a:r>
            <a:r>
              <a:rPr sz="2700" b="1" kern="0" spc="23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-60">
                <a:solidFill>
                  <a:srgbClr val="866857">
                    <a:alpha val="100000"/>
                  </a:srgbClr>
                </a:solidFill>
                <a:latin typeface="Arial"/>
                <a:ea typeface="Arial"/>
                <a:cs typeface="Arial"/>
              </a:rPr>
              <a:t>TWO</a:t>
            </a:r>
            <a:endParaRPr lang="Arial" altLang="Arial" sz="2700"/>
          </a:p>
          <a:p>
            <a:pPr marL="12700" algn="l" rtl="0" eaLnBrk="0">
              <a:lnSpc>
                <a:spcPct val="96000"/>
              </a:lnSpc>
              <a:spcBef>
                <a:spcPts val="418"/>
              </a:spcBef>
            </a:pPr>
            <a:r>
              <a:rPr sz="52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书籍内容简介</a:t>
            </a:r>
            <a:endParaRPr lang="SimHei" altLang="SimHei" sz="5200"/>
          </a:p>
          <a:p>
            <a:pPr marL="34925" algn="l" rtl="0" eaLnBrk="0">
              <a:lnSpc>
                <a:spcPct val="92000"/>
              </a:lnSpc>
              <a:spcBef>
                <a:spcPts val="192"/>
              </a:spcBef>
            </a:pPr>
            <a:r>
              <a:rPr sz="1100" kern="0" spc="-4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在课堂上落实核心素养，教师往往并不缺</a:t>
            </a:r>
            <a:r>
              <a:rPr sz="1100" kern="0" spc="-5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少这样的理念和意识，只是缺</a:t>
            </a:r>
            <a:endParaRPr lang="SimHei" altLang="SimHei" sz="1100"/>
          </a:p>
          <a:p>
            <a:pPr marL="34925" algn="l" rtl="0" eaLnBrk="0">
              <a:lnSpc>
                <a:spcPct val="92000"/>
              </a:lnSpc>
              <a:spcBef>
                <a:spcPts val="236"/>
              </a:spcBef>
            </a:pPr>
            <a:r>
              <a:rPr sz="1100" kern="0" spc="-70">
                <a:solidFill>
                  <a:srgbClr val="6F402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少方法和工具，苦于找不到具体途径。</a:t>
            </a:r>
            <a:endParaRPr lang="SimHei" altLang="SimHei" sz="11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102" y="5384822"/>
            <a:ext cx="10598228" cy="62864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247684" y="290631"/>
            <a:ext cx="3953509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30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读书分享</a:t>
            </a:r>
            <a:r>
              <a:rPr sz="1500" kern="0" spc="15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教师培训</a:t>
            </a:r>
            <a:r>
              <a:rPr sz="1500" kern="0" spc="13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书籍推荐</a:t>
            </a:r>
            <a:r>
              <a:rPr sz="1500" kern="0" spc="16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b="1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阅读分享</a:t>
            </a:r>
            <a:endParaRPr lang="SimHei" altLang="SimHei" sz="1500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724451" y="3886217"/>
            <a:ext cx="768320" cy="730260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9340898" y="260366"/>
            <a:ext cx="1054048" cy="368273"/>
            <a:chExt cx="1054048" cy="368273"/>
          </a:xfrm>
        </p:grpSpPr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054048" cy="368273"/>
            </a:xfrm>
            <a:prstGeom prst="rect">
              <a:avLst/>
            </a:prstGeom>
          </p:spPr>
        </p:pic>
        <p:sp>
          <p:nvSpPr>
            <p:cNvPr id="118" name="textbox 118"/>
            <p:cNvSpPr/>
            <p:nvPr/>
          </p:nvSpPr>
          <p:spPr>
            <a:xfrm>
              <a:off x="-12700" y="-12700"/>
              <a:ext cx="1079500" cy="422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183514" algn="l" rtl="0" eaLnBrk="0">
                <a:lnSpc>
                  <a:spcPct val="97000"/>
                </a:lnSpc>
                <a:spcBef>
                  <a:spcPts val="7"/>
                </a:spcBef>
              </a:pPr>
              <a:r>
                <a:rPr sz="1500" kern="0" spc="10">
                  <a:solidFill>
                    <a:srgbClr val="EAC286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4月23日</a:t>
              </a:r>
              <a:endParaRPr lang="SimHei" altLang="SimHei" sz="1500"/>
            </a:p>
          </p:txBody>
        </p:sp>
      </p:grpSp>
      <p:sp>
        <p:nvSpPr>
          <p:cNvPr id="120" name="textbox 120"/>
          <p:cNvSpPr/>
          <p:nvPr/>
        </p:nvSpPr>
        <p:spPr>
          <a:xfrm>
            <a:off x="282167" y="5621496"/>
            <a:ext cx="182943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b="1" kern="0" spc="6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endParaRPr lang="SimHei" altLang="SimHei" sz="1500"/>
          </a:p>
        </p:txBody>
      </p:sp>
      <p:sp>
        <p:nvSpPr>
          <p:cNvPr id="122" name="textbox 122"/>
          <p:cNvSpPr/>
          <p:nvPr/>
        </p:nvSpPr>
        <p:spPr>
          <a:xfrm>
            <a:off x="8276639" y="359180"/>
            <a:ext cx="92583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b="1" kern="0" spc="-80">
                <a:solidFill>
                  <a:srgbClr val="B69D8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世界读书日</a:t>
            </a:r>
            <a:endParaRPr lang="SimHei" altLang="SimHei" sz="1500"/>
          </a:p>
        </p:txBody>
      </p:sp>
      <p:sp>
        <p:nvSpPr>
          <p:cNvPr id="124" name="textbox 124"/>
          <p:cNvSpPr/>
          <p:nvPr/>
        </p:nvSpPr>
        <p:spPr>
          <a:xfrm>
            <a:off x="4578297" y="5743611"/>
            <a:ext cx="4056379" cy="116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987800" algn="l" rtl="0" eaLnBrk="0">
              <a:lnSpc>
                <a:spcPts val="70"/>
              </a:lnSpc>
            </a:pPr>
            <a:r>
              <a:rPr sz="400" kern="0" spc="1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</a:t>
            </a:r>
            <a:endParaRPr lang="SimSun" altLang="SimSun" sz="400"/>
          </a:p>
          <a:p>
            <a:pPr marL="12700" algn="l" rtl="0" eaLnBrk="0">
              <a:lnSpc>
                <a:spcPts val="639"/>
              </a:lnSpc>
            </a:pPr>
            <a:r>
              <a:rPr sz="1000" kern="0" spc="-3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----------------</a:t>
            </a:r>
            <a:r>
              <a:rPr sz="1000" kern="0" spc="-4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-------------------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54822" y="2463781"/>
            <a:ext cx="3441671" cy="2603546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1117592" y="3134790"/>
            <a:ext cx="5064125" cy="1715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95"/>
              </a:lnSpc>
            </a:pPr>
            <a:endParaRPr lang="Arial" altLang="Arial" sz="100"/>
          </a:p>
          <a:p>
            <a:pPr marL="12700" indent="114300" algn="l" rtl="0" eaLnBrk="0">
              <a:lnSpc>
                <a:spcPct val="99000"/>
              </a:lnSpc>
            </a:pPr>
            <a:r>
              <a:rPr sz="16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“一个学科的核心素养就像一栋大楼，我</a:t>
            </a: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们原来都是按照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知识点教学的，</a:t>
            </a:r>
            <a:r>
              <a:rPr sz="1600" kern="0" spc="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一扇门教一下，</a:t>
            </a:r>
            <a:r>
              <a:rPr sz="16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一扇窗教一下，水泥浇一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下，钢筋教一下，这样的教跟整栋大楼难以建立关联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。而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单元就是一间房子，既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有窗又有门，将门、窗、水泥、钢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筋等结构化，就变成一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个单元。当我们设计一个单元时，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更容易看到价值观念，这就是指向核心素养的课程发展给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我们带来的一个变化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。”</a:t>
            </a:r>
            <a:endParaRPr lang="SimHei" altLang="SimHei" sz="1600"/>
          </a:p>
        </p:txBody>
      </p:sp>
      <p:sp>
        <p:nvSpPr>
          <p:cNvPr id="132" name="textbox 132"/>
          <p:cNvSpPr/>
          <p:nvPr/>
        </p:nvSpPr>
        <p:spPr>
          <a:xfrm>
            <a:off x="920726" y="1432345"/>
            <a:ext cx="9020809" cy="825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和这本书的“碰面”</a:t>
            </a:r>
            <a:r>
              <a:rPr sz="2100" kern="0" spc="-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,源于同事在校园读书会上的一次分享，</a:t>
            </a: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书中崔允泖教</a:t>
            </a:r>
            <a:endParaRPr lang="SimHei" altLang="SimHei" sz="2100"/>
          </a:p>
          <a:p>
            <a:pPr algn="l" rtl="0" eaLnBrk="0">
              <a:lnSpc>
                <a:spcPct val="103000"/>
              </a:lnSpc>
            </a:pPr>
            <a:endParaRPr lang="Arial" altLang="Arial" sz="1200"/>
          </a:p>
          <a:p>
            <a:pPr marL="12700" algn="l" rtl="0" eaLnBrk="0">
              <a:lnSpc>
                <a:spcPct val="97000"/>
              </a:lnSpc>
              <a:spcBef>
                <a:spcPts val="6"/>
              </a:spcBef>
            </a:pP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授说的这段话让我迫切地想读一读这本书：</a:t>
            </a:r>
            <a:endParaRPr lang="SimHei" altLang="SimHei" sz="2100"/>
          </a:p>
        </p:txBody>
      </p:sp>
      <p:sp>
        <p:nvSpPr>
          <p:cNvPr id="134" name="textbox 134"/>
          <p:cNvSpPr/>
          <p:nvPr/>
        </p:nvSpPr>
        <p:spPr>
          <a:xfrm>
            <a:off x="273027" y="5604980"/>
            <a:ext cx="8636634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600" kern="0" spc="-20">
                <a:solidFill>
                  <a:srgbClr val="BAA0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r>
              <a:rPr sz="1600" kern="0" spc="0">
                <a:solidFill>
                  <a:srgbClr val="BAA0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                                         </a:t>
            </a:r>
            <a:endParaRPr lang="SimHei" altLang="SimHei" sz="16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60782" y="5721358"/>
            <a:ext cx="425490" cy="82516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177789"/>
            <a:ext cx="774736" cy="508038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200432" y="286887"/>
            <a:ext cx="273177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900" b="1" kern="0" spc="-1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900" kern="0" spc="-1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6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书籍内容简介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rect"/>
          <p:cNvSpPr/>
          <p:nvPr/>
        </p:nvSpPr>
        <p:spPr>
          <a:xfrm>
            <a:off x="0" y="0"/>
            <a:ext cx="10693400" cy="6045200"/>
          </a:xfrm>
          <a:prstGeom prst="rect">
            <a:avLst/>
          </a:prstGeom>
          <a:solidFill>
            <a:srgbClr val="FBEBD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textbox 144"/>
          <p:cNvSpPr/>
          <p:nvPr/>
        </p:nvSpPr>
        <p:spPr>
          <a:xfrm>
            <a:off x="5099065" y="1941248"/>
            <a:ext cx="4782820" cy="2778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1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随着新课程标准正式进入到我们一线教师的教学中，如何落</a:t>
            </a:r>
            <a:endParaRPr lang="SimHei" altLang="SimHei" sz="1400"/>
          </a:p>
          <a:p>
            <a:pPr marL="12700" algn="l" rtl="0" eaLnBrk="0">
              <a:lnSpc>
                <a:spcPct val="154000"/>
              </a:lnSpc>
              <a:spcBef>
                <a:spcPts val="46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实核心素养成了我们在日常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备课和教研中最常说到的一个话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题，这对我这个仅有几年工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作经验的年轻教师来说，也是我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在工作中遇到的最大的困难。</a:t>
            </a:r>
            <a:endParaRPr lang="SimHei" altLang="SimHei" sz="14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423"/>
              </a:spcBef>
            </a:pP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这本书书从始至终贯穿着落实核心素养的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理念，通过不同的</a:t>
            </a:r>
            <a:endParaRPr lang="SimHei" altLang="SimHei" sz="1400"/>
          </a:p>
          <a:p>
            <a:pPr marL="12700" algn="l" rtl="0" eaLnBrk="0">
              <a:lnSpc>
                <a:spcPct val="156000"/>
              </a:lnSpc>
              <a:spcBef>
                <a:spcPts val="45"/>
              </a:spcBef>
            </a:pP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案例分析了当下教师所面临的困惑与困难，帮助教师将教学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真正的立足于课堂实践。为此想与大家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分享这本书，希望和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老师们共读、共进。</a:t>
            </a:r>
            <a:endParaRPr lang="SimHei" altLang="SimHei" sz="1400"/>
          </a:p>
        </p:txBody>
      </p:sp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92223" y="1504952"/>
            <a:ext cx="3454396" cy="3505188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31759" y="5391169"/>
            <a:ext cx="10629881" cy="628640"/>
            <a:chExt cx="10629881" cy="628640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629881" cy="628640"/>
            </a:xfrm>
            <a:prstGeom prst="rect">
              <a:avLst/>
            </a:prstGeom>
          </p:spPr>
        </p:pic>
        <p:sp>
          <p:nvSpPr>
            <p:cNvPr id="150" name="textbox 150"/>
            <p:cNvSpPr/>
            <p:nvPr/>
          </p:nvSpPr>
          <p:spPr>
            <a:xfrm>
              <a:off x="-12700" y="-12700"/>
              <a:ext cx="10655300" cy="6858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2000"/>
                </a:lnSpc>
              </a:pPr>
              <a:endParaRPr lang="Arial" altLang="Arial" sz="1000"/>
            </a:p>
            <a:p>
              <a:pPr marL="273050" algn="l" rtl="0" eaLnBrk="0">
                <a:lnSpc>
                  <a:spcPct val="92000"/>
                </a:lnSpc>
                <a:spcBef>
                  <a:spcPts val="7"/>
                </a:spcBef>
                <a:tabLst>
                  <a:tab pos="8808719"/>
                </a:tabLst>
              </a:pPr>
              <a:r>
                <a:rPr sz="1700" kern="0" spc="-11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读万卷书，行万里路</a:t>
              </a:r>
              <a:r>
                <a:rPr sz="1700" kern="0" spc="1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                               </a:t>
              </a:r>
              <a:r>
                <a:rPr sz="1700" kern="0" spc="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 </a:t>
              </a:r>
              <a:r>
                <a:rPr sz="1700" u="sng" kern="0" spc="0">
                  <a:solidFill>
                    <a:srgbClr val="CFB79B">
                      <a:alpha val="100000"/>
                    </a:srgbClr>
                  </a:solidFill>
                  <a:uFill>
                    <a:solidFill>
                      <a:srgbClr val="000000"/>
                    </a:solidFill>
                  </a:uFill>
                  <a:latin typeface="SimHei"/>
                  <a:ea typeface="SimHei"/>
                  <a:cs typeface="SimHei"/>
                </a:rPr>
                <a:t>	</a:t>
              </a:r>
              <a:endParaRPr lang="SimHei" altLang="SimHei" sz="1700"/>
            </a:p>
          </p:txBody>
        </p:sp>
        <p:pic>
          <p:nvPicPr>
            <p:cNvPr id="152" name="picture 15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2185760" y="292104"/>
              <a:ext cx="4972003" cy="114254"/>
            </a:xfrm>
            <a:prstGeom prst="rect">
              <a:avLst/>
            </a:prstGeom>
          </p:spPr>
        </p:pic>
      </p:grpSp>
      <p:pic>
        <p:nvPicPr>
          <p:cNvPr id="154" name="picture 1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177789"/>
            <a:ext cx="774736" cy="508038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200432" y="280682"/>
            <a:ext cx="2752725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900" b="1" kern="0" spc="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900" kern="0" spc="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600" b="1" kern="0" spc="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书籍内容简介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02255" y="1117575"/>
            <a:ext cx="4991144" cy="3759207"/>
          </a:xfrm>
          <a:prstGeom prst="rect">
            <a:avLst/>
          </a:prstGeom>
        </p:spPr>
      </p:pic>
      <p:pic>
        <p:nvPicPr>
          <p:cNvPr id="162" name="picture 1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102" y="5384822"/>
            <a:ext cx="10598228" cy="628640"/>
          </a:xfrm>
          <a:prstGeom prst="rect">
            <a:avLst/>
          </a:prstGeom>
        </p:spPr>
      </p:pic>
      <p:sp>
        <p:nvSpPr>
          <p:cNvPr id="164" name="textbox 164"/>
          <p:cNvSpPr/>
          <p:nvPr/>
        </p:nvSpPr>
        <p:spPr>
          <a:xfrm>
            <a:off x="834892" y="2104775"/>
            <a:ext cx="4206875" cy="1578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30"/>
              </a:lnSpc>
            </a:pPr>
            <a:endParaRPr lang="Arial" altLang="Arial" sz="100"/>
          </a:p>
          <a:p>
            <a:pPr marL="15875" algn="l" rtl="0" eaLnBrk="0">
              <a:lnSpc>
                <a:spcPct val="77000"/>
              </a:lnSpc>
            </a:pPr>
            <a:r>
              <a:rPr sz="2900" b="1" kern="0" spc="-30">
                <a:solidFill>
                  <a:srgbClr val="86685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03</a:t>
            </a:r>
            <a:r>
              <a:rPr sz="2900" b="1" kern="0" spc="270">
                <a:solidFill>
                  <a:srgbClr val="86685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900" b="1" kern="0" spc="-30">
                <a:solidFill>
                  <a:srgbClr val="86685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PART</a:t>
            </a:r>
            <a:r>
              <a:rPr sz="2900" b="1" kern="0" spc="290">
                <a:solidFill>
                  <a:srgbClr val="86685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900" b="1" kern="0" spc="-30">
                <a:solidFill>
                  <a:srgbClr val="866857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THREE</a:t>
            </a:r>
            <a:endParaRPr lang="Times New Roman" altLang="Times New Roman" sz="2900"/>
          </a:p>
          <a:p>
            <a:pPr marL="12700" algn="l" rtl="0" eaLnBrk="0">
              <a:lnSpc>
                <a:spcPct val="96000"/>
              </a:lnSpc>
              <a:spcBef>
                <a:spcPts val="701"/>
              </a:spcBef>
            </a:pPr>
            <a:r>
              <a:rPr sz="52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书籍精彩分享</a:t>
            </a:r>
            <a:endParaRPr lang="SimHei" altLang="SimHei" sz="5200"/>
          </a:p>
          <a:p>
            <a:pPr marL="41275" algn="l" rtl="0" eaLnBrk="0">
              <a:lnSpc>
                <a:spcPct val="92000"/>
              </a:lnSpc>
              <a:spcBef>
                <a:spcPts val="192"/>
              </a:spcBef>
            </a:pPr>
            <a:r>
              <a:rPr sz="1100" kern="0" spc="-4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在课堂上落实核心素养，教师往往并不缺</a:t>
            </a:r>
            <a:r>
              <a:rPr sz="1100" kern="0" spc="-50">
                <a:solidFill>
                  <a:srgbClr val="9E82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少这样的理念和意识，只是缺</a:t>
            </a:r>
            <a:endParaRPr lang="SimHei" altLang="SimHei" sz="1100"/>
          </a:p>
          <a:p>
            <a:pPr marL="41275" algn="l" rtl="0" eaLnBrk="0">
              <a:lnSpc>
                <a:spcPct val="92000"/>
              </a:lnSpc>
              <a:spcBef>
                <a:spcPts val="236"/>
              </a:spcBef>
            </a:pPr>
            <a:r>
              <a:rPr sz="1100" kern="0" spc="-70">
                <a:solidFill>
                  <a:srgbClr val="6F402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少方法和工具，苦于找不到具体途径。</a:t>
            </a:r>
            <a:endParaRPr lang="SimHei" altLang="SimHei" sz="1100"/>
          </a:p>
        </p:txBody>
      </p:sp>
      <p:sp>
        <p:nvSpPr>
          <p:cNvPr id="166" name="textbox 166"/>
          <p:cNvSpPr/>
          <p:nvPr/>
        </p:nvSpPr>
        <p:spPr>
          <a:xfrm>
            <a:off x="247684" y="290631"/>
            <a:ext cx="3953509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30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500" kern="0" spc="-8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书分享</a:t>
            </a:r>
            <a:r>
              <a:rPr sz="1500" kern="0" spc="13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教师培训</a:t>
            </a:r>
            <a:r>
              <a:rPr sz="1500" kern="0" spc="13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b="1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书籍推荐</a:t>
            </a:r>
            <a:r>
              <a:rPr sz="1500" kern="0" spc="1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500" b="1" kern="0" spc="-70">
                <a:solidFill>
                  <a:srgbClr val="CBB39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阅读分享</a:t>
            </a:r>
            <a:endParaRPr lang="SimHei" altLang="SimHei" sz="1500"/>
          </a:p>
        </p:txBody>
      </p:sp>
      <p:pic>
        <p:nvPicPr>
          <p:cNvPr id="168" name="picture 1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724451" y="3886217"/>
            <a:ext cx="768320" cy="730260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9340898" y="260366"/>
            <a:ext cx="1054048" cy="368273"/>
            <a:chExt cx="1054048" cy="368273"/>
          </a:xfrm>
        </p:grpSpPr>
        <p:pic>
          <p:nvPicPr>
            <p:cNvPr id="170" name="picture 17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054048" cy="368273"/>
            </a:xfrm>
            <a:prstGeom prst="rect">
              <a:avLst/>
            </a:prstGeom>
          </p:spPr>
        </p:pic>
        <p:sp>
          <p:nvSpPr>
            <p:cNvPr id="172" name="textbox 172"/>
            <p:cNvSpPr/>
            <p:nvPr/>
          </p:nvSpPr>
          <p:spPr>
            <a:xfrm>
              <a:off x="-12700" y="-12700"/>
              <a:ext cx="1079500" cy="422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183514" algn="l" rtl="0" eaLnBrk="0">
                <a:lnSpc>
                  <a:spcPct val="97000"/>
                </a:lnSpc>
                <a:spcBef>
                  <a:spcPts val="7"/>
                </a:spcBef>
              </a:pPr>
              <a:r>
                <a:rPr sz="1500" kern="0" spc="10">
                  <a:solidFill>
                    <a:srgbClr val="EAC286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4月23日</a:t>
              </a:r>
              <a:endParaRPr lang="SimHei" altLang="SimHei" sz="1500"/>
            </a:p>
          </p:txBody>
        </p:sp>
      </p:grpSp>
      <p:sp>
        <p:nvSpPr>
          <p:cNvPr id="174" name="textbox 174"/>
          <p:cNvSpPr/>
          <p:nvPr/>
        </p:nvSpPr>
        <p:spPr>
          <a:xfrm>
            <a:off x="282167" y="5621496"/>
            <a:ext cx="182943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b="1" kern="0" spc="6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endParaRPr lang="SimHei" altLang="SimHei" sz="1500"/>
          </a:p>
        </p:txBody>
      </p:sp>
      <p:sp>
        <p:nvSpPr>
          <p:cNvPr id="176" name="textbox 176"/>
          <p:cNvSpPr/>
          <p:nvPr/>
        </p:nvSpPr>
        <p:spPr>
          <a:xfrm>
            <a:off x="8289346" y="359180"/>
            <a:ext cx="91948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500" b="1" kern="0" spc="-90">
                <a:solidFill>
                  <a:srgbClr val="C2A8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世界读书日</a:t>
            </a:r>
            <a:endParaRPr lang="SimHei" altLang="SimHei" sz="1500"/>
          </a:p>
        </p:txBody>
      </p:sp>
      <p:sp>
        <p:nvSpPr>
          <p:cNvPr id="178" name="textbox 178"/>
          <p:cNvSpPr/>
          <p:nvPr/>
        </p:nvSpPr>
        <p:spPr>
          <a:xfrm>
            <a:off x="4578297" y="5743611"/>
            <a:ext cx="4056379" cy="116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987800" algn="l" rtl="0" eaLnBrk="0">
              <a:lnSpc>
                <a:spcPts val="70"/>
              </a:lnSpc>
            </a:pPr>
            <a:r>
              <a:rPr sz="400" kern="0" spc="1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</a:t>
            </a:r>
            <a:endParaRPr lang="SimSun" altLang="SimSun" sz="400"/>
          </a:p>
          <a:p>
            <a:pPr marL="12700" algn="l" rtl="0" eaLnBrk="0">
              <a:lnSpc>
                <a:spcPts val="639"/>
              </a:lnSpc>
            </a:pPr>
            <a:r>
              <a:rPr sz="1000" kern="0" spc="-3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----------------</a:t>
            </a:r>
            <a:r>
              <a:rPr sz="1000" kern="0" spc="-4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-------------------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772685" y="1713825"/>
            <a:ext cx="9139555" cy="1269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65100" algn="l" rtl="0" eaLnBrk="0">
              <a:lnSpc>
                <a:spcPct val="95000"/>
              </a:lnSpc>
            </a:pPr>
            <a:r>
              <a:rPr sz="2400" b="1" kern="0" spc="-10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《义务教育语文课程标准(2022年版)》</a:t>
            </a:r>
            <a:endParaRPr lang="SimHei" altLang="SimHei" sz="24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r" rtl="0" eaLnBrk="0">
              <a:lnSpc>
                <a:spcPct val="92000"/>
              </a:lnSpc>
              <a:spcBef>
                <a:spcPts val="488"/>
              </a:spcBef>
            </a:pP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提出的课程理念之一即立足学生核心素养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发展，充分发挥语文课程育人功能。今天我重点针对本书中</a:t>
            </a:r>
            <a:endParaRPr lang="SimHei" altLang="SimHei" sz="1600"/>
          </a:p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algn="l" rtl="0" eaLnBrk="0">
              <a:lnSpc>
                <a:spcPct val="6705"/>
              </a:lnSpc>
            </a:pPr>
            <a:endParaRPr lang="Arial" altLang="Arial" sz="100"/>
          </a:p>
          <a:p>
            <a:pPr marL="160654" algn="l" rtl="0" eaLnBrk="0">
              <a:lnSpc>
                <a:spcPct val="95000"/>
              </a:lnSpc>
            </a:pPr>
            <a:r>
              <a:rPr sz="16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的第四章节讲到从“教学目标</a:t>
            </a: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”到“学习目标”的转换和设计跟大家来分享。</a:t>
            </a:r>
            <a:endParaRPr lang="SimHei" altLang="SimHei" sz="1600"/>
          </a:p>
        </p:txBody>
      </p:sp>
      <p:pic>
        <p:nvPicPr>
          <p:cNvPr id="184" name="picture 1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52461" y="3282966"/>
            <a:ext cx="3251220" cy="1581122"/>
          </a:xfrm>
          <a:prstGeom prst="rect">
            <a:avLst/>
          </a:prstGeom>
        </p:spPr>
      </p:pic>
      <p:pic>
        <p:nvPicPr>
          <p:cNvPr id="186" name="picture 1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588250" y="2959125"/>
            <a:ext cx="2216099" cy="2273297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273027" y="5617741"/>
            <a:ext cx="8877300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kern="0" spc="10">
                <a:solidFill>
                  <a:srgbClr val="CEB6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                       -------------------                </a:t>
            </a:r>
            <a:endParaRPr lang="SimHei" altLang="SimHei" sz="1600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038079" y="5715011"/>
            <a:ext cx="1035014" cy="107967"/>
          </a:xfrm>
          <a:prstGeom prst="rect">
            <a:avLst/>
          </a:prstGeom>
        </p:spPr>
      </p:pic>
      <p:pic>
        <p:nvPicPr>
          <p:cNvPr id="192" name="picture 1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177789"/>
            <a:ext cx="768320" cy="508038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194197" y="280682"/>
            <a:ext cx="2752725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000" b="1" kern="0" spc="-1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000" kern="0" spc="27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书籍精彩分享</a:t>
            </a:r>
            <a:endParaRPr lang="SimHei" altLang="SimHei" sz="2600"/>
          </a:p>
        </p:txBody>
      </p:sp>
      <p:sp>
        <p:nvSpPr>
          <p:cNvPr id="196" name="textbox 196"/>
          <p:cNvSpPr/>
          <p:nvPr/>
        </p:nvSpPr>
        <p:spPr>
          <a:xfrm>
            <a:off x="1351039" y="3708476"/>
            <a:ext cx="811530" cy="895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4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200" i="1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教学</a:t>
            </a:r>
            <a:endParaRPr lang="SimHei" altLang="SimHei" sz="3200"/>
          </a:p>
          <a:p>
            <a:pPr marL="52069" algn="l" rtl="0" eaLnBrk="0">
              <a:lnSpc>
                <a:spcPct val="98000"/>
              </a:lnSpc>
              <a:spcBef>
                <a:spcPts val="18"/>
              </a:spcBef>
            </a:pPr>
            <a:r>
              <a:rPr sz="30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</a:t>
            </a:r>
            <a:endParaRPr lang="SimHei" altLang="SimHei" sz="3000"/>
          </a:p>
        </p:txBody>
      </p:sp>
      <p:sp>
        <p:nvSpPr>
          <p:cNvPr id="198" name="textbox 198"/>
          <p:cNvSpPr/>
          <p:nvPr/>
        </p:nvSpPr>
        <p:spPr>
          <a:xfrm>
            <a:off x="3041655" y="3708476"/>
            <a:ext cx="773430" cy="889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4087"/>
              </a:lnSpc>
            </a:pPr>
            <a:endParaRPr lang="Arial" altLang="Arial" sz="100"/>
          </a:p>
          <a:p>
            <a:pPr marL="44450" indent="-31750" algn="l" rtl="0" eaLnBrk="0">
              <a:lnSpc>
                <a:spcPct val="95000"/>
              </a:lnSpc>
            </a:pPr>
            <a:r>
              <a:rPr sz="30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学习</a:t>
            </a:r>
            <a:r>
              <a:rPr sz="30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-2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sp>
        <p:nvSpPr>
          <p:cNvPr id="202" name="textbox 202"/>
          <p:cNvSpPr/>
          <p:nvPr/>
        </p:nvSpPr>
        <p:spPr>
          <a:xfrm>
            <a:off x="5784833" y="1718545"/>
            <a:ext cx="3580129" cy="3122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2"/>
              </a:lnSpc>
            </a:pPr>
            <a:endParaRPr lang="Arial" altLang="Arial" sz="100"/>
          </a:p>
          <a:p>
            <a:pPr marL="15240" algn="l" rtl="0" eaLnBrk="0">
              <a:lnSpc>
                <a:spcPct val="95000"/>
              </a:lnSpc>
            </a:pPr>
            <a:r>
              <a:rPr sz="1700" b="1" kern="0" spc="3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教学目标的陈述方式通常高度概括</a:t>
            </a:r>
            <a:endParaRPr lang="SimHei" altLang="SimHei" sz="1700"/>
          </a:p>
          <a:p>
            <a:pPr marL="12700" algn="l" rtl="0" eaLnBrk="0">
              <a:lnSpc>
                <a:spcPct val="99000"/>
              </a:lnSpc>
              <a:spcBef>
                <a:spcPts val="92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描述知识目标常采用抽象的动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词</a:t>
            </a:r>
            <a:endParaRPr lang="SimHei" altLang="SimHei" sz="1200"/>
          </a:p>
          <a:p>
            <a:pPr marL="12700" algn="l" rtl="0" eaLnBrk="0">
              <a:lnSpc>
                <a:spcPct val="102000"/>
              </a:lnSpc>
              <a:spcBef>
                <a:spcPts val="11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对过程与方法目标描述得比较笼统、概括 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对情感态度与价值观目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标描述得形式化</a:t>
            </a:r>
            <a:endParaRPr lang="SimHei" altLang="SimHei" sz="12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5240" algn="l" rtl="0" eaLnBrk="0">
              <a:lnSpc>
                <a:spcPct val="95000"/>
              </a:lnSpc>
              <a:spcBef>
                <a:spcPts val="514"/>
              </a:spcBef>
            </a:pPr>
            <a:r>
              <a:rPr sz="1700" b="1" kern="0" spc="4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教学目标的实施更侧重教师的主导</a:t>
            </a:r>
            <a:endParaRPr lang="SimHei" altLang="SimHei" sz="1700"/>
          </a:p>
          <a:p>
            <a:pPr marL="12700" algn="l" rtl="0" eaLnBrk="0">
              <a:lnSpc>
                <a:spcPct val="88000"/>
              </a:lnSpc>
              <a:spcBef>
                <a:spcPts val="964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教师主导教学内容的实施</a:t>
            </a:r>
            <a:endParaRPr lang="SimHei" altLang="SimHei" sz="1200"/>
          </a:p>
          <a:p>
            <a:pPr marL="12700" algn="l" rtl="0" eaLnBrk="0">
              <a:lnSpc>
                <a:spcPts val="1599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5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教师主导教学活动的开展</a:t>
            </a:r>
            <a:endParaRPr lang="SimHei" altLang="SimHei" sz="1200"/>
          </a:p>
          <a:p>
            <a:pPr marL="12700" algn="l" rtl="0" eaLnBrk="0">
              <a:lnSpc>
                <a:spcPts val="1556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5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教师主导教学评价的过程</a:t>
            </a:r>
            <a:endParaRPr lang="SimHei" altLang="SimHei" sz="12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5240" algn="l" rtl="0" eaLnBrk="0">
              <a:lnSpc>
                <a:spcPct val="95000"/>
              </a:lnSpc>
              <a:spcBef>
                <a:spcPts val="517"/>
              </a:spcBef>
            </a:pPr>
            <a:r>
              <a:rPr sz="1700" b="1" kern="0" spc="3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教学目标的达成对教师的依赖度较高</a:t>
            </a:r>
            <a:endParaRPr lang="SimHei" altLang="SimHei" sz="1700"/>
          </a:p>
          <a:p>
            <a:pPr marL="57150" algn="l" rtl="0" eaLnBrk="0">
              <a:lnSpc>
                <a:spcPct val="88000"/>
              </a:lnSpc>
              <a:spcBef>
                <a:spcPts val="914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6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更依赖教师创设教学情境</a:t>
            </a:r>
            <a:endParaRPr lang="SimHei" altLang="SimHei" sz="1200"/>
          </a:p>
          <a:p>
            <a:pPr marL="12700" algn="l" rtl="0" eaLnBrk="0">
              <a:lnSpc>
                <a:spcPts val="1504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200" kern="0" spc="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更依赖教师的分析和讲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解</a:t>
            </a:r>
            <a:endParaRPr lang="SimHei" altLang="SimHei" sz="1200"/>
          </a:p>
        </p:txBody>
      </p:sp>
      <p:sp>
        <p:nvSpPr>
          <p:cNvPr id="204" name="textbox 204"/>
          <p:cNvSpPr/>
          <p:nvPr/>
        </p:nvSpPr>
        <p:spPr>
          <a:xfrm>
            <a:off x="1676429" y="2323643"/>
            <a:ext cx="2825750" cy="1601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015364" algn="l" rtl="0" eaLnBrk="0">
              <a:lnSpc>
                <a:spcPct val="96000"/>
              </a:lnSpc>
            </a:pPr>
            <a:r>
              <a:rPr sz="26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第四章</a:t>
            </a:r>
            <a:endParaRPr lang="SimHei" altLang="SimHei" sz="2600"/>
          </a:p>
          <a:p>
            <a:pPr marL="76200" algn="l" rtl="0" eaLnBrk="0">
              <a:lnSpc>
                <a:spcPct val="98000"/>
              </a:lnSpc>
              <a:spcBef>
                <a:spcPts val="1023"/>
              </a:spcBef>
            </a:pPr>
            <a:r>
              <a:rPr sz="2000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从教学目标到学习目标</a:t>
            </a:r>
            <a:endParaRPr lang="SimHei" altLang="SimHei" sz="2000"/>
          </a:p>
          <a:p>
            <a:pPr marL="1078864" algn="l" rtl="0" eaLnBrk="0">
              <a:lnSpc>
                <a:spcPct val="96000"/>
              </a:lnSpc>
              <a:spcBef>
                <a:spcPts val="1599"/>
              </a:spcBef>
            </a:pPr>
            <a:r>
              <a:rPr sz="1700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第一节</a:t>
            </a:r>
            <a:endParaRPr lang="SimHei" altLang="SimHei" sz="17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algn="r" rtl="0" eaLnBrk="0">
              <a:lnSpc>
                <a:spcPct val="95000"/>
              </a:lnSpc>
              <a:spcBef>
                <a:spcPts val="2"/>
              </a:spcBef>
            </a:pPr>
            <a:r>
              <a:rPr sz="1700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教学</a:t>
            </a:r>
            <a:r>
              <a:rPr sz="17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目标与学习目标是一回事</a:t>
            </a:r>
            <a:r>
              <a:rPr sz="17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吗</a:t>
            </a:r>
            <a:endParaRPr lang="SimHei" altLang="SimHei" sz="1700"/>
          </a:p>
        </p:txBody>
      </p:sp>
      <p:sp>
        <p:nvSpPr>
          <p:cNvPr id="206" name="textbox 206"/>
          <p:cNvSpPr/>
          <p:nvPr/>
        </p:nvSpPr>
        <p:spPr>
          <a:xfrm>
            <a:off x="279443" y="5598566"/>
            <a:ext cx="8919844" cy="27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tabLst>
                <a:tab pos="8906509"/>
              </a:tabLst>
            </a:pPr>
            <a:r>
              <a:rPr sz="1700" kern="0" spc="-5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                              </a:t>
            </a:r>
            <a:r>
              <a:rPr sz="1700" kern="0" spc="-6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</a:t>
            </a:r>
            <a:r>
              <a:rPr sz="2600" kern="0" spc="-60" baseline="-16027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</a:t>
            </a:r>
            <a:r>
              <a:rPr sz="1600" kern="0" spc="-6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600" u="sng" kern="0" spc="0">
                <a:solidFill>
                  <a:srgbClr val="BAA087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SimSun"/>
                <a:ea typeface="SimSun"/>
                <a:cs typeface="SimSun"/>
              </a:rPr>
              <a:t>	</a:t>
            </a:r>
            <a:endParaRPr lang="SimSun" altLang="SimSun" sz="1600"/>
          </a:p>
        </p:txBody>
      </p:sp>
      <p:sp>
        <p:nvSpPr>
          <p:cNvPr id="208" name="textbox 208"/>
          <p:cNvSpPr/>
          <p:nvPr/>
        </p:nvSpPr>
        <p:spPr>
          <a:xfrm>
            <a:off x="194197" y="286887"/>
            <a:ext cx="2752725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b="1" kern="0" spc="-2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000" kern="0" spc="30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b="1" kern="0" spc="-2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书籍精彩分享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rect"/>
          <p:cNvSpPr/>
          <p:nvPr/>
        </p:nvSpPr>
        <p:spPr>
          <a:xfrm>
            <a:off x="0" y="0"/>
            <a:ext cx="10693400" cy="6045200"/>
          </a:xfrm>
          <a:prstGeom prst="rect">
            <a:avLst/>
          </a:prstGeom>
          <a:solidFill>
            <a:srgbClr val="FBEBD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textbox 212"/>
          <p:cNvSpPr/>
          <p:nvPr/>
        </p:nvSpPr>
        <p:spPr>
          <a:xfrm>
            <a:off x="4083085" y="1466371"/>
            <a:ext cx="6162675" cy="3362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3"/>
              </a:lnSpc>
            </a:pPr>
            <a:endParaRPr lang="Arial" altLang="Arial" sz="100"/>
          </a:p>
          <a:p>
            <a:pPr marL="227965" algn="l" rtl="0" eaLnBrk="0">
              <a:lnSpc>
                <a:spcPct val="95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作为教师在日常备课中最容易混淆的两个教学概念。</a:t>
            </a:r>
            <a:endParaRPr lang="SimHei" altLang="SimHei" sz="14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234315" indent="-221615" algn="l" rtl="0" eaLnBrk="0">
              <a:lnSpc>
                <a:spcPct val="117000"/>
              </a:lnSpc>
              <a:spcBef>
                <a:spcPts val="429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■我们要清楚的知道“教学目标”和“学习目标”真的不是一回事，从更深的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层次来讲，我们要实现的是从“教学目标”到“学习目标”的转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化，但这恰 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恰是我们在课堂上落实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核心素养过程中最容易被忽视的环节，究竟如何从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“教”走向“学”?</a:t>
            </a:r>
            <a:endParaRPr lang="SimHei" altLang="SimHei" sz="1400"/>
          </a:p>
          <a:p>
            <a:pPr marL="234315" indent="-221615" algn="l" rtl="0" eaLnBrk="0">
              <a:lnSpc>
                <a:spcPct val="112000"/>
              </a:lnSpc>
              <a:spcBef>
                <a:spcPts val="1026"/>
              </a:spcBef>
            </a:pPr>
            <a:r>
              <a:rPr sz="1200" kern="0" spc="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相信大多青年教师同我一样在备课、授课过程中都存在很多困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惑。我会经常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苦恼于“我有清晰的教学目标，但为什么讲授了很多遍的知识，孩子还是不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会呢?”</a:t>
            </a:r>
            <a:endParaRPr lang="SimHei" altLang="SimHei" sz="14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234315" indent="-221615" algn="l" rtl="0" eaLnBrk="0">
              <a:lnSpc>
                <a:spcPct val="115000"/>
              </a:lnSpc>
              <a:spcBef>
                <a:spcPts val="2"/>
              </a:spcBef>
            </a:pP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■在阅读本章节的过程中，我开始不断回想自己的课堂，每一段文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字都像把我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自己心中的“目标”放在了一块清晰的镜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子面前，我开始深思，也更加用心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地走进这本书里。</a:t>
            </a:r>
            <a:endParaRPr lang="SimHei" altLang="SimHei" sz="14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19034" y="5384822"/>
            <a:ext cx="10655331" cy="628640"/>
            <a:chExt cx="10655331" cy="628640"/>
          </a:xfrm>
        </p:grpSpPr>
        <p:pic>
          <p:nvPicPr>
            <p:cNvPr id="214" name="picture 21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655331" cy="628640"/>
            </a:xfrm>
            <a:prstGeom prst="rect">
              <a:avLst/>
            </a:prstGeom>
          </p:spPr>
        </p:pic>
        <p:sp>
          <p:nvSpPr>
            <p:cNvPr id="216" name="textbox 216"/>
            <p:cNvSpPr/>
            <p:nvPr/>
          </p:nvSpPr>
          <p:spPr>
            <a:xfrm>
              <a:off x="-12700" y="-12700"/>
              <a:ext cx="10681334" cy="6851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5000"/>
                </a:lnSpc>
              </a:pPr>
              <a:endParaRPr lang="Arial" altLang="Arial" sz="1000"/>
            </a:p>
            <a:p>
              <a:pPr marL="285750" algn="l" rtl="0" eaLnBrk="0">
                <a:lnSpc>
                  <a:spcPct val="92000"/>
                </a:lnSpc>
                <a:spcBef>
                  <a:spcPts val="2"/>
                </a:spcBef>
                <a:tabLst>
                  <a:tab pos="6741159"/>
                </a:tabLst>
              </a:pPr>
              <a:r>
                <a:rPr sz="1600" kern="0" spc="-2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读万卷书，行万里路</a:t>
              </a:r>
              <a:r>
                <a:rPr sz="1600" kern="0" spc="4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</a:t>
              </a:r>
              <a:r>
                <a:rPr sz="1600" kern="0" spc="3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</a:t>
              </a:r>
              <a:r>
                <a:rPr sz="1600" u="sng" kern="0" spc="0">
                  <a:solidFill>
                    <a:srgbClr val="CFB79B">
                      <a:alpha val="100000"/>
                    </a:srgbClr>
                  </a:solidFill>
                  <a:uFill>
                    <a:solidFill>
                      <a:srgbClr val="000000"/>
                    </a:solidFill>
                  </a:uFill>
                  <a:latin typeface="SimHei"/>
                  <a:ea typeface="SimHei"/>
                  <a:cs typeface="SimHei"/>
                </a:rPr>
                <a:t>	</a:t>
              </a:r>
              <a:r>
                <a:rPr sz="1600" kern="0" spc="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 </a:t>
              </a:r>
              <a:r>
                <a:rPr sz="1600" kern="0" spc="-10">
                  <a:solidFill>
                    <a:srgbClr val="CFB79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endParaRPr lang="SimHei" altLang="SimHei" sz="1600"/>
            </a:p>
          </p:txBody>
        </p:sp>
        <p:pic>
          <p:nvPicPr>
            <p:cNvPr id="218" name="picture 21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7994828" y="330188"/>
              <a:ext cx="1162052" cy="107967"/>
            </a:xfrm>
            <a:prstGeom prst="rect">
              <a:avLst/>
            </a:prstGeom>
          </p:spPr>
        </p:pic>
        <p:pic>
          <p:nvPicPr>
            <p:cNvPr id="220" name="picture 22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6997882" y="317493"/>
              <a:ext cx="387422" cy="57127"/>
            </a:xfrm>
            <a:prstGeom prst="rect">
              <a:avLst/>
            </a:prstGeom>
          </p:spPr>
        </p:pic>
      </p:grpSp>
      <p:pic>
        <p:nvPicPr>
          <p:cNvPr id="222" name="picture 2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09630" y="2158982"/>
            <a:ext cx="3257530" cy="1752624"/>
          </a:xfrm>
          <a:prstGeom prst="rect">
            <a:avLst/>
          </a:prstGeom>
        </p:spPr>
      </p:pic>
      <p:pic>
        <p:nvPicPr>
          <p:cNvPr id="224" name="picture 2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177789"/>
            <a:ext cx="768320" cy="508038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194197" y="280682"/>
            <a:ext cx="2759075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000" b="1" kern="0" spc="-1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000" kern="0" spc="29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b="1" kern="0" spc="-1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书籍精彩分享</a:t>
            </a:r>
            <a:endParaRPr lang="SimHei" altLang="SimHei" sz="2600"/>
          </a:p>
        </p:txBody>
      </p:sp>
      <p:sp>
        <p:nvSpPr>
          <p:cNvPr id="228" name="textbox 228"/>
          <p:cNvSpPr/>
          <p:nvPr/>
        </p:nvSpPr>
        <p:spPr>
          <a:xfrm>
            <a:off x="1097288" y="2679557"/>
            <a:ext cx="809625" cy="895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9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100" i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教学</a:t>
            </a:r>
            <a:endParaRPr lang="SimHei" altLang="SimHei" sz="3100"/>
          </a:p>
          <a:p>
            <a:pPr marL="51435" algn="l" rtl="0" eaLnBrk="0">
              <a:lnSpc>
                <a:spcPct val="97000"/>
              </a:lnSpc>
              <a:spcBef>
                <a:spcPts val="4"/>
              </a:spcBef>
            </a:pPr>
            <a:r>
              <a:rPr sz="30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</a:t>
            </a:r>
            <a:endParaRPr lang="SimHei" altLang="SimHei" sz="3000"/>
          </a:p>
        </p:txBody>
      </p:sp>
      <p:sp>
        <p:nvSpPr>
          <p:cNvPr id="230" name="textbox 230"/>
          <p:cNvSpPr/>
          <p:nvPr/>
        </p:nvSpPr>
        <p:spPr>
          <a:xfrm>
            <a:off x="2622581" y="2692252"/>
            <a:ext cx="784225" cy="876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44"/>
              </a:lnSpc>
            </a:pPr>
            <a:endParaRPr lang="Arial" altLang="Arial" sz="100"/>
          </a:p>
          <a:p>
            <a:pPr marL="44450" indent="-31750" algn="l" rtl="0" eaLnBrk="0">
              <a:lnSpc>
                <a:spcPct val="93000"/>
              </a:lnSpc>
            </a:pPr>
            <a:r>
              <a:rPr sz="30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学习</a:t>
            </a:r>
            <a:r>
              <a:rPr sz="3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-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45200"/>
          </a:xfrm>
          <a:prstGeom prst="rect">
            <a:avLst/>
          </a:prstGeom>
        </p:spPr>
      </p:pic>
      <p:pic>
        <p:nvPicPr>
          <p:cNvPr id="234" name="picture 2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41978" y="1200153"/>
            <a:ext cx="5092624" cy="4019574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939842" y="1543037"/>
            <a:ext cx="4451341" cy="3302008"/>
            <a:chExt cx="4451341" cy="3302008"/>
          </a:xfrm>
        </p:grpSpPr>
        <p:pic>
          <p:nvPicPr>
            <p:cNvPr id="236" name="picture 23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451341" cy="3302008"/>
            </a:xfrm>
            <a:prstGeom prst="rect">
              <a:avLst/>
            </a:prstGeom>
          </p:spPr>
        </p:pic>
        <p:sp>
          <p:nvSpPr>
            <p:cNvPr id="238" name="textbox 238"/>
            <p:cNvSpPr/>
            <p:nvPr/>
          </p:nvSpPr>
          <p:spPr>
            <a:xfrm>
              <a:off x="311096" y="251561"/>
              <a:ext cx="3908425" cy="28047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251"/>
                </a:lnSpc>
              </a:pPr>
              <a:endParaRPr lang="Arial" altLang="Arial" sz="100"/>
            </a:p>
            <a:p>
              <a:pPr marL="15240" algn="l" rtl="0" eaLnBrk="0">
                <a:lnSpc>
                  <a:spcPct val="98000"/>
                </a:lnSpc>
              </a:pPr>
              <a:r>
                <a:rPr sz="1600" b="1" kern="0" spc="150">
                  <a:solidFill>
                    <a:srgbClr val="AE22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学习的主体是学生</a:t>
              </a:r>
              <a:endParaRPr lang="SimHei" altLang="SimHei" sz="1600"/>
            </a:p>
            <a:p>
              <a:pPr marL="12700" algn="l" rtl="0" eaLnBrk="0">
                <a:lnSpc>
                  <a:spcPct val="92000"/>
                </a:lnSpc>
                <a:spcBef>
                  <a:spcPts val="972"/>
                </a:spcBef>
              </a:pPr>
              <a:r>
                <a:rPr sz="1200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我们永远不要忘了，学习的主体是学生，所有设计和准备</a:t>
              </a:r>
              <a:endParaRPr lang="SimHei" altLang="SimHei" sz="1200"/>
            </a:p>
            <a:p>
              <a:pPr marL="12700" algn="l" rtl="0" eaLnBrk="0">
                <a:lnSpc>
                  <a:spcPct val="92000"/>
                </a:lnSpc>
                <a:spcBef>
                  <a:spcPts val="925"/>
                </a:spcBef>
              </a:pPr>
              <a:r>
                <a:rPr sz="1200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都是为了学生能够学习相关内容，希望学生掌握相关技能</a:t>
              </a:r>
              <a:endParaRPr lang="SimHei" altLang="SimHei" sz="1200"/>
            </a:p>
            <a:p>
              <a:pPr marL="12700" algn="l" rtl="0" eaLnBrk="0">
                <a:lnSpc>
                  <a:spcPct val="92000"/>
                </a:lnSpc>
                <a:spcBef>
                  <a:spcPts val="925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和方法，希望学生能够不断提高综合品质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。</a:t>
              </a:r>
              <a:endParaRPr lang="SimHei" altLang="SimHei" sz="12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marL="15240" algn="l" rtl="0" eaLnBrk="0">
                <a:lnSpc>
                  <a:spcPct val="98000"/>
                </a:lnSpc>
                <a:spcBef>
                  <a:spcPts val="491"/>
                </a:spcBef>
              </a:pPr>
              <a:r>
                <a:rPr sz="1600" b="1" kern="0" spc="130">
                  <a:solidFill>
                    <a:srgbClr val="AE22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让学生拥有学习的自</a:t>
              </a:r>
              <a:r>
                <a:rPr sz="1600" b="1" kern="0" spc="120">
                  <a:solidFill>
                    <a:srgbClr val="AE22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主权</a:t>
              </a:r>
              <a:endParaRPr lang="SimHei" altLang="SimHei" sz="1600"/>
            </a:p>
            <a:p>
              <a:pPr marL="12700" algn="l" rtl="0" eaLnBrk="0">
                <a:lnSpc>
                  <a:spcPct val="92000"/>
                </a:lnSpc>
                <a:spcBef>
                  <a:spcPts val="772"/>
                </a:spcBef>
              </a:pPr>
              <a:r>
                <a:rPr sz="1200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基于此，教师应该将教学内容告诉学生，让学生知道这节</a:t>
              </a:r>
              <a:endParaRPr lang="SimHei" altLang="SimHei" sz="1200"/>
            </a:p>
            <a:p>
              <a:pPr marL="12700" algn="l" rtl="0" eaLnBrk="0">
                <a:lnSpc>
                  <a:spcPct val="92000"/>
                </a:lnSpc>
                <a:spcBef>
                  <a:spcPts val="875"/>
                </a:spcBef>
              </a:pPr>
              <a:r>
                <a:rPr sz="12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课学习什么内容，为什么要学</a:t>
              </a:r>
              <a:r>
                <a:rPr sz="12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习这些内容?要学到什么程</a:t>
              </a:r>
              <a:endParaRPr lang="SimHei" altLang="SimHei" sz="1200"/>
            </a:p>
            <a:p>
              <a:pPr algn="l" rtl="0" eaLnBrk="0">
                <a:lnSpc>
                  <a:spcPct val="104000"/>
                </a:lnSpc>
              </a:pPr>
              <a:endParaRPr lang="Arial" altLang="Arial" sz="700"/>
            </a:p>
            <a:p>
              <a:pPr marL="12700" algn="l" rtl="0" eaLnBrk="0">
                <a:lnSpc>
                  <a:spcPct val="92000"/>
                </a:lnSpc>
                <a:spcBef>
                  <a:spcPts val="2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度才符合要求，让学生拥有学习的自主权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。</a:t>
              </a:r>
              <a:endParaRPr lang="SimHei" altLang="SimHei" sz="1200"/>
            </a:p>
          </p:txBody>
        </p:sp>
      </p:grpSp>
      <p:pic>
        <p:nvPicPr>
          <p:cNvPr id="240" name="picture 2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177789"/>
            <a:ext cx="774736" cy="508038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194015" y="293094"/>
            <a:ext cx="2752725" cy="396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900" b="1" kern="0" spc="5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1900" kern="0" spc="50">
                <a:solidFill>
                  <a:srgbClr val="FFEDD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500" b="1" kern="0" spc="50">
                <a:solidFill>
                  <a:srgbClr val="AE2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书籍精彩分享</a:t>
            </a:r>
            <a:endParaRPr lang="SimHei" altLang="SimHei" sz="2500"/>
          </a:p>
        </p:txBody>
      </p:sp>
      <p:sp>
        <p:nvSpPr>
          <p:cNvPr id="244" name="textbox 244"/>
          <p:cNvSpPr/>
          <p:nvPr/>
        </p:nvSpPr>
        <p:spPr>
          <a:xfrm>
            <a:off x="279443" y="5604980"/>
            <a:ext cx="1835150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600" kern="0" spc="-20">
                <a:solidFill>
                  <a:srgbClr val="CFB79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读万卷书，行万里路</a:t>
            </a:r>
            <a:endParaRPr lang="SimHei" altLang="SimHei" sz="1600"/>
          </a:p>
        </p:txBody>
      </p:sp>
      <p:sp>
        <p:nvSpPr>
          <p:cNvPr id="246" name="textbox 246"/>
          <p:cNvSpPr/>
          <p:nvPr/>
        </p:nvSpPr>
        <p:spPr>
          <a:xfrm>
            <a:off x="2260609" y="5738307"/>
            <a:ext cx="4126865" cy="27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"/>
              </a:lnSpc>
              <a:tabLst>
                <a:tab pos="216281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endParaRPr lang="Arial" altLang="Arial" sz="1000"/>
          </a:p>
        </p:txBody>
      </p:sp>
      <p:sp>
        <p:nvSpPr>
          <p:cNvPr id="248" name="textbox 248"/>
          <p:cNvSpPr/>
          <p:nvPr/>
        </p:nvSpPr>
        <p:spPr>
          <a:xfrm>
            <a:off x="5067306" y="5738307"/>
            <a:ext cx="1320164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8"/>
              </a:lnSpc>
            </a:pPr>
            <a:r>
              <a:rPr sz="300" kern="0" spc="-1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</a:t>
            </a:r>
            <a:r>
              <a:rPr sz="300" kern="0" spc="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</a:t>
            </a: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</a:t>
            </a:r>
            <a:endParaRPr lang="SimSun" altLang="SimSun" sz="300"/>
          </a:p>
        </p:txBody>
      </p:sp>
      <p:sp>
        <p:nvSpPr>
          <p:cNvPr id="250" name="textbox 250"/>
          <p:cNvSpPr/>
          <p:nvPr/>
        </p:nvSpPr>
        <p:spPr>
          <a:xfrm>
            <a:off x="8350287" y="5740103"/>
            <a:ext cx="394334" cy="73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78"/>
              </a:lnSpc>
            </a:pPr>
            <a:r>
              <a:rPr sz="600" kern="0" spc="20">
                <a:solidFill>
                  <a:srgbClr val="BAA08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---------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47752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https://d.book118.com/557062145004006026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SimHei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2024-08-30T20:47:38.256</cp:lastPrinted>
  <dcterms:created xsi:type="dcterms:W3CDTF">2024-08-30T12:47:38Z</dcterms:created>
  <dcterms:modified xsi:type="dcterms:W3CDTF">2024-08-30T12:47:39Z</dcterms:modified>
</cp:coreProperties>
</file>