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4" r:id="rId18"/>
    <p:sldId id="307" r:id="rId19"/>
    <p:sldId id="310" r:id="rId20"/>
    <p:sldId id="312" r:id="rId21"/>
  </p:sldIdLst>
  <p:sldSz cx="12192000" cy="6858000"/>
  <p:notesSz cx="6858000" cy="9144000"/>
  <p:custDataLst>
    <p:tags r:id="rId22"/>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slideMaster" Target="slideMasters/slideMaster2.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tags" Target="tags/tag1.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heme" Target="theme/theme1.xml" /><Relationship Id="rId26"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4B32E41A-A039-4835-9D67-A2812B764E8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0C6056E-A325-49BE-86C6-676643B51DE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FC3293E6-E908-4B15-9EEF-4EC15A1DA9A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7DFAA0DB-D784-4315-A0AE-15B3A6C5CDA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972762A4-49DB-425C-93A7-32920113DC12}"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A3B7417E-A523-45CA-AF79-24C6F3779B72}"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4D4FDD46-CEA1-4F89-BEED-631745C659B4}"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E5A5F1D2-2034-4AA8-B301-40286F855AE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096B6FCC-3C5E-43E3-9191-2A0FE519A2A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07A20A7-136E-422B-82BE-76E7522E812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C3D3537-64E2-47F5-B95C-4273C5747C2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 Id="rId3" Type="http://schemas.openxmlformats.org/officeDocument/2006/relationships/image" Target="../media/image2.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pn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557101154043006035"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249023" y="2622666"/>
            <a:ext cx="7693954" cy="929640"/>
          </a:xfrm>
          <a:prstGeom prst="rect">
            <a:avLst/>
          </a:prstGeom>
        </p:spPr>
        <p:txBody>
          <a:bodyPr vert="horz" wrap="square" lIns="91440" tIns="45720" rIns="91440" bIns="4572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4950" b="1">
                <a:solidFill>
                  <a:schemeClr val="accent3">
                    <a:alpha val="100000"/>
                  </a:schemeClr>
                </a:solidFill>
                <a:latin typeface="Microsoft Yahei"/>
                <a:ea typeface="Microsoft Yahei"/>
                <a:cs typeface="Microsoft Yahei"/>
              </a:rPr>
              <a:t>新能源5G通讯储能及智能循环利用装备制造项目经营分析报告</a:t>
            </a:r>
          </a:p>
        </p:txBody>
      </p:sp>
      <p:sp>
        <p:nvSpPr>
          <p:cNvPr id="3" name="TextBox 3"/>
          <p:cNvSpPr txBox="1"/>
          <p:nvPr/>
        </p:nvSpPr>
        <p:spPr>
          <a:xfrm>
            <a:off x="4490085" y="5357665"/>
            <a:ext cx="3211830" cy="4343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025">
                <a:solidFill>
                  <a:schemeClr val="accent3">
                    <a:lumMod val="75000"/>
                    <a:alpha val="100000"/>
                  </a:schemeClr>
                </a:solidFill>
                <a:latin typeface="Microsoft Yahei"/>
                <a:ea typeface="Microsoft Yahei"/>
                <a:cs typeface="Microsoft Yahei"/>
              </a:rPr>
              <a:t>汇报人：XX</a:t>
            </a:r>
          </a:p>
        </p:txBody>
      </p:sp>
      <p:sp>
        <p:nvSpPr>
          <p:cNvPr id="4" name="TextBox 4"/>
          <p:cNvSpPr txBox="1"/>
          <p:nvPr/>
        </p:nvSpPr>
        <p:spPr>
          <a:xfrm>
            <a:off x="4490085" y="5886341"/>
            <a:ext cx="3211830" cy="4343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025">
                <a:solidFill>
                  <a:schemeClr val="accent3">
                    <a:lumMod val="75000"/>
                    <a:alpha val="100000"/>
                  </a:schemeClr>
                </a:solidFill>
                <a:latin typeface="Microsoft Yahei"/>
                <a:ea typeface="Microsoft Yahei"/>
                <a:cs typeface="Microsoft Yahei"/>
              </a:rPr>
              <a:t>XX-01-22</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cxnSp>
        <p:nvCxnSpPr>
          <p:cNvPr id="3" name="Connector 3"/>
          <p:cNvCxnSpPr/>
          <p:nvPr/>
        </p:nvCxnSpPr>
        <p:spPr>
          <a:xfrm>
            <a:off x="4764564" y="833217"/>
            <a:ext cx="5248275" cy="0"/>
          </a:xfrm>
          <a:prstGeom prst="line">
            <a:avLst/>
          </a:prstGeom>
          <a:ln w="6350">
            <a:solidFill>
              <a:schemeClr val="accent3"/>
            </a:solidFill>
            <a:prstDash val="solid"/>
            <a:headEnd type="none"/>
            <a:tailEnd type="none"/>
          </a:ln>
        </p:spPr>
        <p:style>
          <a:lnRef idx="0">
            <a:schemeClr val="accent3"/>
          </a:lnRef>
          <a:fillRef idx="1">
            <a:schemeClr val="accent3"/>
          </a:fillRef>
          <a:effectRef idx="0">
            <a:schemeClr val="accent3"/>
          </a:effectRef>
          <a:fontRef idx="minor">
            <a:schemeClr val="lt1"/>
          </a:fontRef>
        </p:style>
      </p:cxnSp>
      <p:sp>
        <p:nvSpPr>
          <p:cNvPr id="4" name="AutoShape 4"/>
          <p:cNvSpPr/>
          <p:nvPr/>
        </p:nvSpPr>
        <p:spPr>
          <a:xfrm>
            <a:off x="887096" y="833217"/>
            <a:ext cx="1851660" cy="76835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US" sz="5700" b="1">
                <a:solidFill>
                  <a:schemeClr val="accent3">
                    <a:alpha val="100000"/>
                  </a:schemeClr>
                </a:solidFill>
                <a:latin typeface="微软雅黑"/>
                <a:ea typeface="微软雅黑"/>
                <a:cs typeface="微软雅黑"/>
              </a:rPr>
              <a:t>目录</a:t>
            </a:r>
            <a:endParaRPr lang="en-US" sz="1100"/>
          </a:p>
        </p:txBody>
      </p:sp>
      <p:sp>
        <p:nvSpPr>
          <p:cNvPr id="5" name="AutoShape 5"/>
          <p:cNvSpPr/>
          <p:nvPr/>
        </p:nvSpPr>
        <p:spPr>
          <a:xfrm>
            <a:off x="887095" y="1677767"/>
            <a:ext cx="1851660" cy="36830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US" sz="1800">
                <a:solidFill>
                  <a:schemeClr val="accent3">
                    <a:alpha val="58999"/>
                  </a:schemeClr>
                </a:solidFill>
                <a:latin typeface="Arial"/>
                <a:ea typeface="Arial"/>
                <a:cs typeface="Arial"/>
              </a:rPr>
              <a:t>CONTENTS</a:t>
            </a:r>
            <a:endParaRPr lang="en-US" sz="1100"/>
          </a:p>
        </p:txBody>
      </p:sp>
      <p:sp>
        <p:nvSpPr>
          <p:cNvPr id="6" name="AutoShape 6"/>
          <p:cNvSpPr/>
          <p:nvPr/>
        </p:nvSpPr>
        <p:spPr>
          <a:xfrm>
            <a:off x="2897505" y="955137"/>
            <a:ext cx="76200" cy="922655"/>
          </a:xfrm>
          <a:prstGeom prst="rect">
            <a:avLst/>
          </a:prstGeom>
          <a:solidFill>
            <a:schemeClr val="dk1">
              <a:lumMod val="75000"/>
              <a:lumOff val="2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flipH="1">
            <a:off x="2933375" y="964933"/>
            <a:ext cx="13178" cy="922438"/>
          </a:xfrm>
          <a:prstGeom prst="line">
            <a:avLst/>
          </a:prstGeom>
          <a:ln w="76200">
            <a:solidFill>
              <a:schemeClr val="accent3">
                <a:lumMod val="75000"/>
              </a:schemeClr>
            </a:solidFill>
            <a:prstDash val="solid"/>
            <a:headEnd type="none"/>
            <a:tailEnd type="none"/>
          </a:ln>
        </p:spPr>
        <p:style>
          <a:lnRef idx="0">
            <a:schemeClr val="accent3"/>
          </a:lnRef>
          <a:fillRef idx="1">
            <a:schemeClr val="accent3"/>
          </a:fillRef>
          <a:effectRef idx="0">
            <a:schemeClr val="accent3"/>
          </a:effectRef>
          <a:fontRef idx="minor">
            <a:schemeClr val="lt1"/>
          </a:fontRef>
        </p:style>
      </p:cxnSp>
      <p:sp>
        <p:nvSpPr>
          <p:cNvPr id="8" name="TextBox 8"/>
          <p:cNvSpPr txBox="1"/>
          <p:nvPr/>
        </p:nvSpPr>
        <p:spPr>
          <a:xfrm>
            <a:off x="4701326" y="1027968"/>
            <a:ext cx="6840855" cy="499681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spcBef>
                <a:spcPts val="375"/>
              </a:spcBef>
              <a:buFont typeface="Arial"/>
              <a:buChar char="•"/>
            </a:pPr>
            <a:r>
              <a:rPr lang="en-US" sz="2400">
                <a:solidFill>
                  <a:schemeClr val="accent1">
                    <a:lumMod val="50000"/>
                    <a:alpha val="100000"/>
                  </a:schemeClr>
                </a:solidFill>
                <a:latin typeface="Microsoft Yahei"/>
                <a:ea typeface="Microsoft Yahei"/>
                <a:cs typeface="Microsoft Yahei"/>
              </a:rPr>
              <a:t>项目背景与市场分析</a:t>
            </a:r>
          </a:p>
          <a:p>
            <a:pPr marL="203200" lvl="0" indent="-203200">
              <a:lnSpc>
                <a:spcPct val="150000"/>
              </a:lnSpc>
              <a:spcBef>
                <a:spcPts val="375"/>
              </a:spcBef>
              <a:buFont typeface="Arial"/>
              <a:buChar char="•"/>
            </a:pPr>
            <a:r>
              <a:rPr lang="en-US" sz="2400">
                <a:solidFill>
                  <a:schemeClr val="accent1">
                    <a:lumMod val="50000"/>
                    <a:alpha val="100000"/>
                  </a:schemeClr>
                </a:solidFill>
                <a:latin typeface="Microsoft Yahei"/>
                <a:ea typeface="Microsoft Yahei"/>
                <a:cs typeface="Microsoft Yahei"/>
              </a:rPr>
              <a:t>产品研发与技术创新能力</a:t>
            </a:r>
          </a:p>
          <a:p>
            <a:pPr marL="203200" lvl="0" indent="-203200">
              <a:lnSpc>
                <a:spcPct val="150000"/>
              </a:lnSpc>
              <a:spcBef>
                <a:spcPts val="375"/>
              </a:spcBef>
              <a:buFont typeface="Arial"/>
              <a:buChar char="•"/>
            </a:pPr>
            <a:r>
              <a:rPr lang="en-US" sz="2400">
                <a:solidFill>
                  <a:schemeClr val="accent1">
                    <a:lumMod val="50000"/>
                    <a:alpha val="100000"/>
                  </a:schemeClr>
                </a:solidFill>
                <a:latin typeface="Microsoft Yahei"/>
                <a:ea typeface="Microsoft Yahei"/>
                <a:cs typeface="Microsoft Yahei"/>
              </a:rPr>
              <a:t>生产制造与供应链管理优化</a:t>
            </a:r>
          </a:p>
          <a:p>
            <a:pPr marL="203200" lvl="0" indent="-203200">
              <a:lnSpc>
                <a:spcPct val="150000"/>
              </a:lnSpc>
              <a:spcBef>
                <a:spcPts val="375"/>
              </a:spcBef>
              <a:buFont typeface="Arial"/>
              <a:buChar char="•"/>
            </a:pPr>
            <a:r>
              <a:rPr lang="en-US" sz="2400">
                <a:solidFill>
                  <a:schemeClr val="accent1">
                    <a:lumMod val="50000"/>
                    <a:alpha val="100000"/>
                  </a:schemeClr>
                </a:solidFill>
                <a:latin typeface="Microsoft Yahei"/>
                <a:ea typeface="Microsoft Yahei"/>
                <a:cs typeface="Microsoft Yahei"/>
              </a:rPr>
              <a:t>市场营销策略与客户关系管理</a:t>
            </a:r>
          </a:p>
          <a:p>
            <a:pPr marL="203200" lvl="0" indent="-203200">
              <a:lnSpc>
                <a:spcPct val="150000"/>
              </a:lnSpc>
              <a:spcBef>
                <a:spcPts val="375"/>
              </a:spcBef>
              <a:buFont typeface="Arial"/>
              <a:buChar char="•"/>
            </a:pPr>
            <a:r>
              <a:rPr lang="en-US" sz="2400">
                <a:solidFill>
                  <a:schemeClr val="accent1">
                    <a:lumMod val="50000"/>
                    <a:alpha val="100000"/>
                  </a:schemeClr>
                </a:solidFill>
                <a:latin typeface="Microsoft Yahei"/>
                <a:ea typeface="Microsoft Yahei"/>
                <a:cs typeface="Microsoft Yahei"/>
              </a:rPr>
              <a:t>财务数据分析与风险防范措施</a:t>
            </a:r>
          </a:p>
          <a:p>
            <a:pPr marL="203200" lvl="0" indent="-203200">
              <a:lnSpc>
                <a:spcPct val="150000"/>
              </a:lnSpc>
              <a:spcBef>
                <a:spcPts val="375"/>
              </a:spcBef>
              <a:buFont typeface="Arial"/>
              <a:buChar char="•"/>
            </a:pPr>
            <a:r>
              <a:rPr lang="en-US" sz="2400">
                <a:solidFill>
                  <a:schemeClr val="accent1">
                    <a:lumMod val="50000"/>
                    <a:alpha val="100000"/>
                  </a:schemeClr>
                </a:solidFill>
                <a:latin typeface="Microsoft Yahei"/>
                <a:ea typeface="Microsoft Yahei"/>
                <a:cs typeface="Microsoft Yahei"/>
              </a:rPr>
              <a:t>组织架构调整与人力资源配置优化</a:t>
            </a:r>
          </a:p>
          <a:p>
            <a:pPr marL="203200" lvl="0" indent="-203200">
              <a:lnSpc>
                <a:spcPct val="150000"/>
              </a:lnSpc>
              <a:spcBef>
                <a:spcPts val="375"/>
              </a:spcBef>
              <a:buFont typeface="Arial"/>
              <a:buChar char="•"/>
            </a:pPr>
            <a:r>
              <a:rPr lang="en-US" sz="2400">
                <a:solidFill>
                  <a:schemeClr val="accent1">
                    <a:lumMod val="50000"/>
                    <a:alpha val="100000"/>
                  </a:schemeClr>
                </a:solidFill>
                <a:latin typeface="Microsoft Yahei"/>
                <a:ea typeface="Microsoft Yahei"/>
                <a:cs typeface="Microsoft Yahei"/>
              </a:rPr>
              <a:t>总结回顾与未来发展规划</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1365325" y="1915064"/>
            <a:ext cx="7405389" cy="1138956"/>
            <a:chOff x="1365325" y="1915064"/>
            <a:chExt cx="7405389" cy="1138956"/>
          </a:xfrm>
        </p:grpSpPr>
        <p:sp>
          <p:nvSpPr>
            <p:cNvPr id="3" name="TextBox 3"/>
            <p:cNvSpPr txBox="1"/>
            <p:nvPr/>
          </p:nvSpPr>
          <p:spPr>
            <a:xfrm>
              <a:off x="1365325" y="1915064"/>
              <a:ext cx="7405389" cy="1138956"/>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8400" b="1">
                  <a:solidFill>
                    <a:schemeClr val="accent3">
                      <a:alpha val="100000"/>
                    </a:schemeClr>
                  </a:solidFill>
                  <a:latin typeface="Microsoft Yahei"/>
                  <a:ea typeface="Microsoft Yahei"/>
                  <a:cs typeface="Microsoft Yahei"/>
                </a:rPr>
                <a:t>01</a:t>
              </a:r>
            </a:p>
          </p:txBody>
        </p:sp>
      </p:grpSp>
      <p:sp>
        <p:nvSpPr>
          <p:cNvPr id="4" name="TextBox 4"/>
          <p:cNvSpPr txBox="1"/>
          <p:nvPr/>
        </p:nvSpPr>
        <p:spPr>
          <a:xfrm>
            <a:off x="1365325" y="3174455"/>
            <a:ext cx="8888730"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4500" b="1">
                <a:solidFill>
                  <a:schemeClr val="accent3">
                    <a:lumMod val="75000"/>
                    <a:alpha val="100000"/>
                  </a:schemeClr>
                </a:solidFill>
                <a:latin typeface="Microsoft Yahei"/>
                <a:ea typeface="Microsoft Yahei"/>
                <a:cs typeface="Microsoft Yahei"/>
              </a:rPr>
              <a:t>项目背景与市场分析</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844212" y="1238585"/>
            <a:ext cx="8334375" cy="457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1575" b="1">
                <a:solidFill>
                  <a:schemeClr val="accent1">
                    <a:alpha val="100000"/>
                  </a:schemeClr>
                </a:solidFill>
                <a:latin typeface="Microsoft Yahei"/>
                <a:ea typeface="Microsoft Yahei"/>
                <a:cs typeface="Microsoft Yahei"/>
              </a:rPr>
              <a:t>新能源行业快速增长</a:t>
            </a:r>
          </a:p>
        </p:txBody>
      </p:sp>
      <p:sp>
        <p:nvSpPr>
          <p:cNvPr id="3" name="TextBox 3"/>
          <p:cNvSpPr txBox="1"/>
          <p:nvPr/>
        </p:nvSpPr>
        <p:spPr>
          <a:xfrm>
            <a:off x="1844212" y="3550787"/>
            <a:ext cx="8334375" cy="457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1575" b="1">
                <a:solidFill>
                  <a:schemeClr val="accent1">
                    <a:alpha val="100000"/>
                  </a:schemeClr>
                </a:solidFill>
                <a:latin typeface="Microsoft Yahei"/>
                <a:ea typeface="Microsoft Yahei"/>
                <a:cs typeface="Microsoft Yahei"/>
              </a:rPr>
              <a:t>5G通讯技术推动产业升级</a:t>
            </a:r>
          </a:p>
        </p:txBody>
      </p:sp>
      <p:grpSp>
        <p:nvGrpSpPr>
          <p:cNvPr id="4" name="Group 4"/>
          <p:cNvGrpSpPr/>
          <p:nvPr/>
        </p:nvGrpSpPr>
        <p:grpSpPr>
          <a:xfrm>
            <a:off x="454963" y="93878"/>
            <a:ext cx="10641129" cy="914400"/>
            <a:chOff x="454963" y="93878"/>
            <a:chExt cx="10641129" cy="914400"/>
          </a:xfrm>
        </p:grpSpPr>
        <p:sp>
          <p:nvSpPr>
            <p:cNvPr id="5" name="AutoShape 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TextBox 2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新能源及5G通讯行业发展趋势</a:t>
              </a:r>
            </a:p>
          </p:txBody>
        </p:sp>
      </p:grpSp>
      <p:sp>
        <p:nvSpPr>
          <p:cNvPr id="26" name="TextBox 26"/>
          <p:cNvSpPr txBox="1"/>
          <p:nvPr/>
        </p:nvSpPr>
        <p:spPr>
          <a:xfrm>
            <a:off x="1844212" y="3897132"/>
            <a:ext cx="8503576" cy="1682853"/>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rgbClr val="020000">
                    <a:alpha val="100000"/>
                  </a:srgbClr>
                </a:solidFill>
                <a:latin typeface="Microsoft Yahei"/>
                <a:ea typeface="Microsoft Yahei"/>
                <a:cs typeface="Microsoft Yahei"/>
              </a:rPr>
              <a:t>5G通讯技术的商用推广正在加速进行，其高速率、低时延、大连接等特性将推动各行业实现数字化、智能化升级，为新能源及储能行业的发展提供新的动力。</a:t>
            </a:r>
          </a:p>
        </p:txBody>
      </p:sp>
      <p:sp>
        <p:nvSpPr>
          <p:cNvPr id="27" name="TextBox 27"/>
          <p:cNvSpPr txBox="1"/>
          <p:nvPr/>
        </p:nvSpPr>
        <p:spPr>
          <a:xfrm>
            <a:off x="1844212" y="1585278"/>
            <a:ext cx="8503576" cy="1682853"/>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rgbClr val="020000">
                    <a:alpha val="100000"/>
                  </a:srgbClr>
                </a:solidFill>
                <a:latin typeface="Microsoft Yahei"/>
                <a:ea typeface="Microsoft Yahei"/>
                <a:cs typeface="Microsoft Yahei"/>
              </a:rPr>
              <a:t>随着全球对可再生能源需求的增加，新能源行业正在经历快速增长。太阳能、风能等清洁能源的广泛应用为新能源行业带来了巨大的市场机遇。</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随着新能源的大规模应用，电网对储能技术的需求日益迫切。同时，电动汽车、数据中心等新兴市场的快速发展也为储能行业带来了巨大的市场机遇。</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储能市场潜力巨大</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随着环保意识的提高和资源的日益紧缺，智能循环利用装备市场需求不断增长。各类废弃物处理和资源回收技术及其装备的应用前景广阔。</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智能循环利用装备需求增长</a:t>
            </a:r>
          </a:p>
        </p:txBody>
      </p:sp>
      <p:cxnSp>
        <p:nvCxnSpPr>
          <p:cNvPr id="8" name="Connector 8"/>
          <p:cNvCxnSpPr/>
          <p:nvPr/>
        </p:nvCxnSpPr>
        <p:spPr>
          <a:xfrm>
            <a:off x="1473659" y="4829453"/>
            <a:ext cx="9220298" cy="0"/>
          </a:xfrm>
          <a:prstGeom prst="line">
            <a:avLst/>
          </a:prstGeom>
          <a:ln w="9525">
            <a:solidFill>
              <a:schemeClr val="accent1"/>
            </a:solidFill>
            <a:prstDash val="solid"/>
            <a:headEnd type="oval"/>
            <a:tailEnd type="none"/>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headEnd type="oval"/>
            <a:tailEnd type="none"/>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储能及智能循环利用装备市场需求</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6184200" y="2878170"/>
            <a:ext cx="461677" cy="550831"/>
            <a:chOff x="6184200" y="2878170"/>
            <a:chExt cx="461677" cy="550831"/>
          </a:xfrm>
        </p:grpSpPr>
        <p:sp>
          <p:nvSpPr>
            <p:cNvPr id="7" name="Freeform 7"/>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996032" y="4065529"/>
            <a:ext cx="664560" cy="579786"/>
            <a:chOff x="1996032" y="4065529"/>
            <a:chExt cx="664560" cy="579786"/>
          </a:xfrm>
        </p:grpSpPr>
        <p:sp>
          <p:nvSpPr>
            <p:cNvPr id="10" name="Freeform 10"/>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4836987" y="4210981"/>
            <a:ext cx="577691" cy="614457"/>
            <a:chOff x="4836987" y="4210981"/>
            <a:chExt cx="577691" cy="614457"/>
          </a:xfrm>
        </p:grpSpPr>
        <p:sp>
          <p:nvSpPr>
            <p:cNvPr id="13" name="Freeform 13"/>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3390861" y="2655299"/>
            <a:ext cx="559445" cy="701973"/>
            <a:chOff x="3390861" y="2655299"/>
            <a:chExt cx="559445" cy="701973"/>
          </a:xfrm>
        </p:grpSpPr>
        <p:sp>
          <p:nvSpPr>
            <p:cNvPr id="18" name="Freeform 18"/>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政策法规对项目影响分析</a:t>
              </a:r>
            </a:p>
          </p:txBody>
        </p:sp>
      </p:grpSp>
      <p:grpSp>
        <p:nvGrpSpPr>
          <p:cNvPr id="43" name="Group 43"/>
          <p:cNvGrpSpPr/>
          <p:nvPr/>
        </p:nvGrpSpPr>
        <p:grpSpPr>
          <a:xfrm>
            <a:off x="7809821" y="1388973"/>
            <a:ext cx="2987778" cy="490334"/>
            <a:chOff x="7809821" y="1388973"/>
            <a:chExt cx="2987778" cy="490334"/>
          </a:xfrm>
        </p:grpSpPr>
        <p:sp>
          <p:nvSpPr>
            <p:cNvPr id="44" name="TextBox 44"/>
            <p:cNvSpPr txBox="1"/>
            <p:nvPr/>
          </p:nvSpPr>
          <p:spPr>
            <a:xfrm>
              <a:off x="7809821" y="1388973"/>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新能源政策扶持</a:t>
              </a:r>
            </a:p>
          </p:txBody>
        </p:sp>
      </p:grpSp>
      <p:grpSp>
        <p:nvGrpSpPr>
          <p:cNvPr id="45" name="Group 45"/>
          <p:cNvGrpSpPr/>
          <p:nvPr/>
        </p:nvGrpSpPr>
        <p:grpSpPr>
          <a:xfrm>
            <a:off x="7809821" y="1823726"/>
            <a:ext cx="3286271" cy="1875094"/>
            <a:chOff x="7809821" y="1823726"/>
            <a:chExt cx="3286271" cy="1875094"/>
          </a:xfrm>
        </p:grpSpPr>
        <p:sp>
          <p:nvSpPr>
            <p:cNvPr id="46" name="TextBox 46"/>
            <p:cNvSpPr txBox="1"/>
            <p:nvPr/>
          </p:nvSpPr>
          <p:spPr>
            <a:xfrm>
              <a:off x="7809821" y="1823726"/>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各国政府普遍对新能源行业给予政策扶持，如提供税收优惠、补贴等，以促进新能源行业的发展和普及。</a:t>
              </a:r>
            </a:p>
          </p:txBody>
        </p:sp>
      </p:grpSp>
      <p:grpSp>
        <p:nvGrpSpPr>
          <p:cNvPr id="47" name="Group 47"/>
          <p:cNvGrpSpPr/>
          <p:nvPr/>
        </p:nvGrpSpPr>
        <p:grpSpPr>
          <a:xfrm>
            <a:off x="7809821" y="3814445"/>
            <a:ext cx="2987778" cy="490334"/>
            <a:chOff x="7809821" y="3814445"/>
            <a:chExt cx="2987778" cy="490334"/>
          </a:xfrm>
        </p:grpSpPr>
        <p:sp>
          <p:nvSpPr>
            <p:cNvPr id="48" name="TextBox 48"/>
            <p:cNvSpPr txBox="1"/>
            <p:nvPr/>
          </p:nvSpPr>
          <p:spPr>
            <a:xfrm>
              <a:off x="7809821" y="3814445"/>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环保法规推动市场需求</a:t>
              </a:r>
            </a:p>
          </p:txBody>
        </p:sp>
      </p:grpSp>
      <p:grpSp>
        <p:nvGrpSpPr>
          <p:cNvPr id="49" name="Group 49"/>
          <p:cNvGrpSpPr/>
          <p:nvPr/>
        </p:nvGrpSpPr>
        <p:grpSpPr>
          <a:xfrm>
            <a:off x="7809821" y="4249198"/>
            <a:ext cx="3286271" cy="1875094"/>
            <a:chOff x="7809821" y="4249198"/>
            <a:chExt cx="3286271" cy="1875094"/>
          </a:xfrm>
        </p:grpSpPr>
        <p:sp>
          <p:nvSpPr>
            <p:cNvPr id="50" name="TextBox 50"/>
            <p:cNvSpPr txBox="1"/>
            <p:nvPr/>
          </p:nvSpPr>
          <p:spPr>
            <a:xfrm>
              <a:off x="7809821" y="4249198"/>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日益严格的环保法规要求企业采取更加环保的生产方式，推动了对智能循环利用装备的市场需求。</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574694" y="1423099"/>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国际竞争日益激烈</a:t>
            </a:r>
          </a:p>
        </p:txBody>
      </p:sp>
      <p:sp>
        <p:nvSpPr>
          <p:cNvPr id="3" name="AutoShape 3"/>
          <p:cNvSpPr/>
          <p:nvPr/>
        </p:nvSpPr>
        <p:spPr>
          <a:xfrm>
            <a:off x="125016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19725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188000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6" name="Connector 6"/>
          <p:cNvCxnSpPr/>
          <p:nvPr/>
        </p:nvCxnSpPr>
        <p:spPr>
          <a:xfrm>
            <a:off x="1951634" y="6029346"/>
            <a:ext cx="10254150"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7" name="TextBox 7"/>
          <p:cNvSpPr txBox="1"/>
          <p:nvPr/>
        </p:nvSpPr>
        <p:spPr>
          <a:xfrm>
            <a:off x="3574694" y="1913291"/>
            <a:ext cx="777693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新能源及5G通讯行业的国际竞争日益激烈，各国企业都在加大技术研发和市场拓展力度，以抢占市场份额。</a:t>
            </a:r>
          </a:p>
        </p:txBody>
      </p:sp>
      <p:sp>
        <p:nvSpPr>
          <p:cNvPr id="8" name="TextBox 8"/>
          <p:cNvSpPr txBox="1"/>
          <p:nvPr/>
        </p:nvSpPr>
        <p:spPr>
          <a:xfrm>
            <a:off x="1197254" y="3971227"/>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主要参与者分析</a:t>
            </a:r>
          </a:p>
        </p:txBody>
      </p:sp>
      <p:sp>
        <p:nvSpPr>
          <p:cNvPr id="9" name="TextBox 9"/>
          <p:cNvSpPr txBox="1"/>
          <p:nvPr/>
        </p:nvSpPr>
        <p:spPr>
          <a:xfrm>
            <a:off x="1197254" y="4461419"/>
            <a:ext cx="7806355"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目前，新能源及5G通讯行业的主要参与者包括国际知名企业和一些新兴的创新型企业。这些企业在技术研发、品牌建设、市场拓展等方面都具有较强的实力。</a:t>
            </a:r>
          </a:p>
        </p:txBody>
      </p:sp>
      <p:sp>
        <p:nvSpPr>
          <p:cNvPr id="10" name="AutoShape 10"/>
          <p:cNvSpPr/>
          <p:nvPr/>
        </p:nvSpPr>
        <p:spPr>
          <a:xfrm>
            <a:off x="3552256" y="3306002"/>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3499345"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182096"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a:off x="4253725" y="3380232"/>
            <a:ext cx="10254150"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竞争格局与主要参与者</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1365325" y="1915064"/>
            <a:ext cx="7405389" cy="1138956"/>
            <a:chOff x="1365325" y="1915064"/>
            <a:chExt cx="7405389" cy="1138956"/>
          </a:xfrm>
        </p:grpSpPr>
        <p:sp>
          <p:nvSpPr>
            <p:cNvPr id="3" name="TextBox 3"/>
            <p:cNvSpPr txBox="1"/>
            <p:nvPr/>
          </p:nvSpPr>
          <p:spPr>
            <a:xfrm>
              <a:off x="1365325" y="1915064"/>
              <a:ext cx="7405389" cy="1138956"/>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8400" b="1">
                  <a:solidFill>
                    <a:schemeClr val="accent3">
                      <a:alpha val="100000"/>
                    </a:schemeClr>
                  </a:solidFill>
                  <a:latin typeface="Microsoft Yahei"/>
                  <a:ea typeface="Microsoft Yahei"/>
                  <a:cs typeface="Microsoft Yahei"/>
                </a:rPr>
                <a:t>02</a:t>
              </a:r>
            </a:p>
          </p:txBody>
        </p:sp>
      </p:grpSp>
      <p:sp>
        <p:nvSpPr>
          <p:cNvPr id="4" name="TextBox 4"/>
          <p:cNvSpPr txBox="1"/>
          <p:nvPr/>
        </p:nvSpPr>
        <p:spPr>
          <a:xfrm>
            <a:off x="1365325" y="3174455"/>
            <a:ext cx="8888730"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4500" b="1">
                <a:solidFill>
                  <a:schemeClr val="accent3">
                    <a:lumMod val="75000"/>
                    <a:alpha val="100000"/>
                  </a:schemeClr>
                </a:solidFill>
                <a:latin typeface="Microsoft Yahei"/>
                <a:ea typeface="Microsoft Yahei"/>
                <a:cs typeface="Microsoft Yahei"/>
              </a:rPr>
              <a:t>产品研发与技术创新能力</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36033"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 name="Connector 3"/>
          <p:cNvCxnSpPr/>
          <p:nvPr/>
        </p:nvCxnSpPr>
        <p:spPr>
          <a:xfrm>
            <a:off x="1068653" y="2719942"/>
            <a:ext cx="2654699" cy="0"/>
          </a:xfrm>
          <a:prstGeom prst="line">
            <a:avLst/>
          </a:prstGeom>
          <a:ln w="9525">
            <a:solidFill>
              <a:srgbClr val="FFFFFF">
                <a:alpha val="100000"/>
              </a:srgbClr>
            </a:solidFill>
            <a:prstDash val="solid"/>
            <a:headEnd type="oval"/>
            <a:tailEnd type="none"/>
          </a:ln>
        </p:spPr>
      </p:cxnSp>
      <p:sp>
        <p:nvSpPr>
          <p:cNvPr id="4" name="TextBox 4"/>
          <p:cNvSpPr txBox="1"/>
          <p:nvPr/>
        </p:nvSpPr>
        <p:spPr>
          <a:xfrm>
            <a:off x="1084612"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研发团队规模</a:t>
            </a:r>
          </a:p>
        </p:txBody>
      </p:sp>
      <p:sp>
        <p:nvSpPr>
          <p:cNvPr id="5" name="TextBox 5"/>
          <p:cNvSpPr txBox="1"/>
          <p:nvPr/>
        </p:nvSpPr>
        <p:spPr>
          <a:xfrm>
            <a:off x="894460"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拥有近百人的专业研发团队，涵盖电气、机械、化学、材料等多个学科领域。</a:t>
            </a:r>
          </a:p>
        </p:txBody>
      </p:sp>
      <p:sp>
        <p:nvSpPr>
          <p:cNvPr id="6" name="AutoShape 6"/>
          <p:cNvSpPr/>
          <p:nvPr/>
        </p:nvSpPr>
        <p:spPr>
          <a:xfrm>
            <a:off x="4403619"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a:off x="4836240" y="2719942"/>
            <a:ext cx="2654699" cy="0"/>
          </a:xfrm>
          <a:prstGeom prst="line">
            <a:avLst/>
          </a:prstGeom>
          <a:ln w="9525">
            <a:solidFill>
              <a:srgbClr val="FFFFFF">
                <a:alpha val="100000"/>
              </a:srgbClr>
            </a:solidFill>
            <a:prstDash val="solid"/>
            <a:headEnd type="oval"/>
            <a:tailEnd type="none"/>
          </a:ln>
        </p:spPr>
      </p:cxnSp>
      <p:sp>
        <p:nvSpPr>
          <p:cNvPr id="8" name="TextBox 8"/>
          <p:cNvSpPr txBox="1"/>
          <p:nvPr/>
        </p:nvSpPr>
        <p:spPr>
          <a:xfrm>
            <a:off x="4852198"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研发成果</a:t>
            </a:r>
          </a:p>
        </p:txBody>
      </p:sp>
      <p:sp>
        <p:nvSpPr>
          <p:cNvPr id="9" name="TextBox 9"/>
          <p:cNvSpPr txBox="1"/>
          <p:nvPr/>
        </p:nvSpPr>
        <p:spPr>
          <a:xfrm>
            <a:off x="4662047"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成功开发出高效、安全、稳定的储能系统，实现能量转换效率90%以上，达到国际先进水平。</a:t>
            </a:r>
          </a:p>
        </p:txBody>
      </p:sp>
      <p:sp>
        <p:nvSpPr>
          <p:cNvPr id="10" name="AutoShape 10"/>
          <p:cNvSpPr/>
          <p:nvPr/>
        </p:nvSpPr>
        <p:spPr>
          <a:xfrm>
            <a:off x="8171205"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a:off x="8603826" y="2719942"/>
            <a:ext cx="2654699" cy="0"/>
          </a:xfrm>
          <a:prstGeom prst="line">
            <a:avLst/>
          </a:prstGeom>
          <a:ln w="9525">
            <a:solidFill>
              <a:srgbClr val="FFFFFF">
                <a:alpha val="100000"/>
              </a:srgbClr>
            </a:solidFill>
            <a:prstDash val="solid"/>
            <a:headEnd type="oval"/>
            <a:tailEnd type="none"/>
          </a:ln>
        </p:spPr>
      </p:cxnSp>
      <p:sp>
        <p:nvSpPr>
          <p:cNvPr id="12" name="TextBox 12"/>
          <p:cNvSpPr txBox="1"/>
          <p:nvPr/>
        </p:nvSpPr>
        <p:spPr>
          <a:xfrm>
            <a:off x="8619785"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创新能力</a:t>
            </a:r>
          </a:p>
        </p:txBody>
      </p:sp>
      <p:sp>
        <p:nvSpPr>
          <p:cNvPr id="13" name="TextBox 13"/>
          <p:cNvSpPr txBox="1"/>
          <p:nvPr/>
        </p:nvSpPr>
        <p:spPr>
          <a:xfrm>
            <a:off x="8429633"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在电池管理、热管理、安全管理等方面取得重要突破，形成自主知识产权。</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研发团队实力及成果展示</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454963" y="93878"/>
            <a:ext cx="10641129" cy="914400"/>
            <a:chOff x="454963" y="93878"/>
            <a:chExt cx="10641129" cy="914400"/>
          </a:xfrm>
        </p:grpSpPr>
        <p:sp>
          <p:nvSpPr>
            <p:cNvPr id="3" name="AutoShape 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TextBox 2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核心技术突破与创新能力评估</a:t>
              </a:r>
            </a:p>
          </p:txBody>
        </p:sp>
      </p:grpSp>
      <p:grpSp>
        <p:nvGrpSpPr>
          <p:cNvPr id="24" name="Group 24"/>
          <p:cNvGrpSpPr/>
          <p:nvPr/>
        </p:nvGrpSpPr>
        <p:grpSpPr>
          <a:xfrm>
            <a:off x="3561535" y="2061200"/>
            <a:ext cx="7382690" cy="1531407"/>
            <a:chOff x="3561535" y="2061200"/>
            <a:chExt cx="7382690" cy="1531407"/>
          </a:xfrm>
        </p:grpSpPr>
        <p:sp>
          <p:nvSpPr>
            <p:cNvPr id="25" name="TextBox 25"/>
            <p:cNvSpPr txBox="1"/>
            <p:nvPr/>
          </p:nvSpPr>
          <p:spPr>
            <a:xfrm>
              <a:off x="3561535" y="2061200"/>
              <a:ext cx="7382690" cy="153140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掌握先进的电池管理技术，实现电池组的智能充放电和均衡管理，提高电池使用寿命和安全性。</a:t>
              </a:r>
            </a:p>
          </p:txBody>
        </p:sp>
      </p:grpSp>
      <p:grpSp>
        <p:nvGrpSpPr>
          <p:cNvPr id="26" name="Group 26"/>
          <p:cNvGrpSpPr/>
          <p:nvPr/>
        </p:nvGrpSpPr>
        <p:grpSpPr>
          <a:xfrm>
            <a:off x="3561535" y="1520189"/>
            <a:ext cx="7382690" cy="490334"/>
            <a:chOff x="3561535" y="1520189"/>
            <a:chExt cx="7382690" cy="490334"/>
          </a:xfrm>
        </p:grpSpPr>
        <p:sp>
          <p:nvSpPr>
            <p:cNvPr id="27" name="TextBox 27"/>
            <p:cNvSpPr txBox="1"/>
            <p:nvPr/>
          </p:nvSpPr>
          <p:spPr>
            <a:xfrm>
              <a:off x="3561535" y="1520189"/>
              <a:ext cx="7382690"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核心技术</a:t>
              </a:r>
            </a:p>
          </p:txBody>
        </p:sp>
      </p:grpSp>
      <p:grpSp>
        <p:nvGrpSpPr>
          <p:cNvPr id="28" name="Group 28"/>
          <p:cNvGrpSpPr/>
          <p:nvPr/>
        </p:nvGrpSpPr>
        <p:grpSpPr>
          <a:xfrm>
            <a:off x="3561535" y="4422893"/>
            <a:ext cx="7382690" cy="1531407"/>
            <a:chOff x="3561535" y="4422893"/>
            <a:chExt cx="7382690" cy="1531407"/>
          </a:xfrm>
        </p:grpSpPr>
        <p:sp>
          <p:nvSpPr>
            <p:cNvPr id="29" name="TextBox 29"/>
            <p:cNvSpPr txBox="1"/>
            <p:nvPr/>
          </p:nvSpPr>
          <p:spPr>
            <a:xfrm>
              <a:off x="3561535" y="4422893"/>
              <a:ext cx="7382690" cy="153140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具备强大的技术创新能力，不断推陈出新，紧跟新能源和5G通讯技术发展趋势，满足市场需求。</a:t>
              </a:r>
            </a:p>
          </p:txBody>
        </p:sp>
      </p:grpSp>
      <p:grpSp>
        <p:nvGrpSpPr>
          <p:cNvPr id="30" name="Group 30"/>
          <p:cNvGrpSpPr/>
          <p:nvPr/>
        </p:nvGrpSpPr>
        <p:grpSpPr>
          <a:xfrm>
            <a:off x="3561535" y="3881882"/>
            <a:ext cx="7382690" cy="490334"/>
            <a:chOff x="3561535" y="3881882"/>
            <a:chExt cx="7382690" cy="490334"/>
          </a:xfrm>
        </p:grpSpPr>
        <p:sp>
          <p:nvSpPr>
            <p:cNvPr id="31" name="TextBox 31"/>
            <p:cNvSpPr txBox="1"/>
            <p:nvPr/>
          </p:nvSpPr>
          <p:spPr>
            <a:xfrm>
              <a:off x="3561535" y="3881882"/>
              <a:ext cx="7382690"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创新能力评估</a:t>
              </a:r>
            </a:p>
          </p:txBody>
        </p:sp>
      </p:grpSp>
      <p:sp>
        <p:nvSpPr>
          <p:cNvPr id="32" name="AutoShape 32"/>
          <p:cNvSpPr/>
          <p:nvPr/>
        </p:nvSpPr>
        <p:spPr>
          <a:xfrm>
            <a:off x="1075314" y="4179055"/>
            <a:ext cx="1747957" cy="174795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1075314" y="1789318"/>
            <a:ext cx="1747957" cy="174795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Freeform 34"/>
          <p:cNvSpPr/>
          <p:nvPr/>
        </p:nvSpPr>
        <p:spPr>
          <a:xfrm>
            <a:off x="1537812" y="4641553"/>
            <a:ext cx="822960" cy="822960"/>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DFCFC">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Freeform 35"/>
          <p:cNvSpPr/>
          <p:nvPr/>
        </p:nvSpPr>
        <p:spPr>
          <a:xfrm>
            <a:off x="1537812" y="2251817"/>
            <a:ext cx="822960" cy="82296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DFCFC">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731631" y="1742733"/>
            <a:ext cx="3798277" cy="3798277"/>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3059989" y="1383703"/>
            <a:ext cx="1133475" cy="1133475"/>
          </a:xfrm>
          <a:prstGeom prst="ellipse">
            <a:avLst/>
          </a:prstGeom>
          <a:solidFill>
            <a:schemeClr val="l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662092" y="1742733"/>
            <a:ext cx="3798277" cy="3798277"/>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4196862" y="1742733"/>
            <a:ext cx="3798277" cy="3798277"/>
          </a:xfrm>
          <a:prstGeom prst="ellipse">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170411" y="2510291"/>
            <a:ext cx="2803668" cy="106299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2325" b="1">
                <a:solidFill>
                  <a:srgbClr val="FFFFFF">
                    <a:alpha val="100000"/>
                  </a:srgbClr>
                </a:solidFill>
                <a:latin typeface="Microsoft Yahei"/>
                <a:ea typeface="Microsoft Yahei"/>
                <a:cs typeface="Microsoft Yahei"/>
              </a:rPr>
              <a:t>专利申请</a:t>
            </a:r>
          </a:p>
        </p:txBody>
      </p:sp>
      <p:sp>
        <p:nvSpPr>
          <p:cNvPr id="7" name="TextBox 7"/>
          <p:cNvSpPr txBox="1"/>
          <p:nvPr/>
        </p:nvSpPr>
        <p:spPr>
          <a:xfrm>
            <a:off x="1170411" y="3541108"/>
            <a:ext cx="2928915" cy="126796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rgbClr val="FFFFFF">
                    <a:alpha val="100000"/>
                  </a:srgbClr>
                </a:solidFill>
                <a:latin typeface="Microsoft Yahei"/>
                <a:ea typeface="Microsoft Yahei"/>
                <a:cs typeface="Microsoft Yahei"/>
              </a:rPr>
              <a:t>已申请发明专利、实用新型专利、外观设计专利等共计50余项。</a:t>
            </a:r>
          </a:p>
        </p:txBody>
      </p:sp>
      <p:sp>
        <p:nvSpPr>
          <p:cNvPr id="8" name="TextBox 8"/>
          <p:cNvSpPr txBox="1"/>
          <p:nvPr/>
        </p:nvSpPr>
        <p:spPr>
          <a:xfrm>
            <a:off x="4707422" y="2510291"/>
            <a:ext cx="2800350" cy="1076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2325" b="1">
                <a:solidFill>
                  <a:schemeClr val="accent1">
                    <a:lumMod val="50000"/>
                    <a:alpha val="100000"/>
                  </a:schemeClr>
                </a:solidFill>
                <a:latin typeface="Microsoft Yahei"/>
                <a:ea typeface="Microsoft Yahei"/>
                <a:cs typeface="Microsoft Yahei"/>
              </a:rPr>
              <a:t>知识产权布局</a:t>
            </a:r>
          </a:p>
        </p:txBody>
      </p:sp>
      <p:sp>
        <p:nvSpPr>
          <p:cNvPr id="9" name="TextBox 9"/>
          <p:cNvSpPr txBox="1"/>
          <p:nvPr/>
        </p:nvSpPr>
        <p:spPr>
          <a:xfrm>
            <a:off x="4707422" y="3541108"/>
            <a:ext cx="2924175" cy="12477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chemeClr val="accent1">
                    <a:lumMod val="50000"/>
                    <a:alpha val="100000"/>
                  </a:schemeClr>
                </a:solidFill>
                <a:latin typeface="Microsoft Yahei"/>
                <a:ea typeface="Microsoft Yahei"/>
                <a:cs typeface="Microsoft Yahei"/>
              </a:rPr>
              <a:t>在国内外多个国家和地区进行专利布局，形成完善的知识产权保护体系。</a:t>
            </a:r>
          </a:p>
        </p:txBody>
      </p:sp>
      <p:sp>
        <p:nvSpPr>
          <p:cNvPr id="10" name="TextBox 10"/>
          <p:cNvSpPr txBox="1"/>
          <p:nvPr/>
        </p:nvSpPr>
        <p:spPr>
          <a:xfrm>
            <a:off x="8226846" y="2510291"/>
            <a:ext cx="2803668" cy="106299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2325" b="1">
                <a:solidFill>
                  <a:srgbClr val="FFFFFF">
                    <a:alpha val="100000"/>
                  </a:srgbClr>
                </a:solidFill>
                <a:latin typeface="Microsoft Yahei"/>
                <a:ea typeface="Microsoft Yahei"/>
                <a:cs typeface="Microsoft Yahei"/>
              </a:rPr>
              <a:t>维权措施</a:t>
            </a:r>
          </a:p>
        </p:txBody>
      </p:sp>
      <p:sp>
        <p:nvSpPr>
          <p:cNvPr id="11" name="TextBox 11"/>
          <p:cNvSpPr txBox="1"/>
          <p:nvPr/>
        </p:nvSpPr>
        <p:spPr>
          <a:xfrm>
            <a:off x="8226846" y="3541108"/>
            <a:ext cx="2928915" cy="126796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rgbClr val="FFFFFF">
                    <a:alpha val="100000"/>
                  </a:srgbClr>
                </a:solidFill>
                <a:latin typeface="Microsoft Yahei"/>
                <a:ea typeface="Microsoft Yahei"/>
                <a:cs typeface="Microsoft Yahei"/>
              </a:rPr>
              <a:t>积极采取法律手段维护自身合法权益，打击侵权行为，保障企业创新成果不受侵犯。</a:t>
            </a:r>
          </a:p>
        </p:txBody>
      </p:sp>
      <p:sp>
        <p:nvSpPr>
          <p:cNvPr id="12" name="AutoShape 12"/>
          <p:cNvSpPr/>
          <p:nvPr/>
        </p:nvSpPr>
        <p:spPr>
          <a:xfrm>
            <a:off x="3126664" y="1450378"/>
            <a:ext cx="1000125" cy="100012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07874" y="6318935"/>
            <a:ext cx="701468" cy="122998"/>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137715"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6" name="Connector 16"/>
          <p:cNvCxnSpPr/>
          <p:nvPr/>
        </p:nvCxnSpPr>
        <p:spPr>
          <a:xfrm>
            <a:off x="1209343" y="6393165"/>
            <a:ext cx="10991852" cy="0"/>
          </a:xfrm>
          <a:prstGeom prst="line">
            <a:avLst/>
          </a:prstGeom>
          <a:ln w="14288">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grpSp>
        <p:nvGrpSpPr>
          <p:cNvPr id="17" name="Group 17"/>
          <p:cNvGrpSpPr/>
          <p:nvPr/>
        </p:nvGrpSpPr>
        <p:grpSpPr>
          <a:xfrm>
            <a:off x="454963" y="93878"/>
            <a:ext cx="10641129" cy="914400"/>
            <a:chOff x="454963" y="93878"/>
            <a:chExt cx="10641129" cy="914400"/>
          </a:xfrm>
        </p:grpSpPr>
        <p:sp>
          <p:nvSpPr>
            <p:cNvPr id="18" name="AutoShape 1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TextBox 3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知识产权保护情况分析</a:t>
              </a:r>
            </a:p>
          </p:txBody>
        </p:sp>
      </p:grpSp>
      <p:sp>
        <p:nvSpPr>
          <p:cNvPr id="39" name="AutoShape 39"/>
          <p:cNvSpPr/>
          <p:nvPr/>
        </p:nvSpPr>
        <p:spPr>
          <a:xfrm>
            <a:off x="6801159" y="1383703"/>
            <a:ext cx="1133475" cy="1133475"/>
          </a:xfrm>
          <a:prstGeom prst="ellipse">
            <a:avLst/>
          </a:prstGeom>
          <a:solidFill>
            <a:schemeClr val="l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67834" y="1450378"/>
            <a:ext cx="1000125" cy="100012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10237651" y="1383703"/>
            <a:ext cx="1133475" cy="1133475"/>
          </a:xfrm>
          <a:prstGeom prst="ellipse">
            <a:avLst/>
          </a:prstGeom>
          <a:solidFill>
            <a:schemeClr val="l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10304326" y="1450378"/>
            <a:ext cx="1000125" cy="100012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207807" y="1550012"/>
            <a:ext cx="1163319" cy="800856"/>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pPr>
            <a:r>
              <a:rPr lang="en-US" sz="3450" b="1">
                <a:solidFill>
                  <a:schemeClr val="accent2">
                    <a:lumMod val="20000"/>
                    <a:lumOff val="80000"/>
                    <a:alpha val="100000"/>
                  </a:schemeClr>
                </a:solidFill>
                <a:latin typeface="Microsoft Yahei"/>
                <a:ea typeface="Microsoft Yahei"/>
                <a:cs typeface="Microsoft Yahei"/>
              </a:rPr>
              <a:t>03</a:t>
            </a:r>
          </a:p>
        </p:txBody>
      </p:sp>
      <p:sp>
        <p:nvSpPr>
          <p:cNvPr id="44" name="TextBox 44"/>
          <p:cNvSpPr txBox="1"/>
          <p:nvPr/>
        </p:nvSpPr>
        <p:spPr>
          <a:xfrm>
            <a:off x="6761790" y="1550012"/>
            <a:ext cx="1163319" cy="800856"/>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pPr>
            <a:r>
              <a:rPr lang="en-US" sz="3450" b="1">
                <a:solidFill>
                  <a:schemeClr val="accent2">
                    <a:lumMod val="20000"/>
                    <a:lumOff val="80000"/>
                    <a:alpha val="100000"/>
                  </a:schemeClr>
                </a:solidFill>
                <a:latin typeface="Microsoft Yahei"/>
                <a:ea typeface="Microsoft Yahei"/>
                <a:cs typeface="Microsoft Yahei"/>
              </a:rPr>
              <a:t>02</a:t>
            </a:r>
          </a:p>
        </p:txBody>
      </p:sp>
      <p:sp>
        <p:nvSpPr>
          <p:cNvPr id="45" name="TextBox 45"/>
          <p:cNvSpPr txBox="1"/>
          <p:nvPr/>
        </p:nvSpPr>
        <p:spPr>
          <a:xfrm>
            <a:off x="3030145" y="1550012"/>
            <a:ext cx="1163319" cy="800856"/>
          </a:xfrm>
          <a:prstGeom prst="rect">
            <a:avLst/>
          </a:prstGeom>
        </p:spPr>
        <p:txBody>
          <a:bodyPr vert="horz" wrap="square" lIns="123825" tIns="123825" rIns="57150" bIns="123825"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pPr>
            <a:r>
              <a:rPr lang="en-US" sz="3450" b="1">
                <a:solidFill>
                  <a:schemeClr val="accent2">
                    <a:lumMod val="20000"/>
                    <a:lumOff val="80000"/>
                    <a:alpha val="100000"/>
                  </a:schemeClr>
                </a:solidFill>
                <a:latin typeface="Microsoft Yahei"/>
                <a:ea typeface="Microsoft Yahei"/>
                <a:cs typeface="Microsoft Yahei"/>
              </a:rPr>
              <a:t>01</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cxnSp>
        <p:nvCxnSpPr>
          <p:cNvPr id="2" name="Connector 2"/>
          <p:cNvCxnSpPr/>
          <p:nvPr/>
        </p:nvCxnSpPr>
        <p:spPr>
          <a:xfrm flipH="1">
            <a:off x="916305" y="3823335"/>
            <a:ext cx="0" cy="864235"/>
          </a:xfrm>
          <a:prstGeom prst="line">
            <a:avLst/>
          </a:prstGeom>
          <a:ln w="25400">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cxnSp>
        <p:nvCxnSpPr>
          <p:cNvPr id="3" name="Connector 3"/>
          <p:cNvCxnSpPr/>
          <p:nvPr/>
        </p:nvCxnSpPr>
        <p:spPr>
          <a:xfrm flipH="1" flipV="1">
            <a:off x="3601085" y="2314575"/>
            <a:ext cx="0" cy="1369695"/>
          </a:xfrm>
          <a:prstGeom prst="line">
            <a:avLst/>
          </a:prstGeom>
          <a:ln w="25400">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cxnSp>
        <p:nvCxnSpPr>
          <p:cNvPr id="4" name="Connector 4"/>
          <p:cNvCxnSpPr/>
          <p:nvPr/>
        </p:nvCxnSpPr>
        <p:spPr>
          <a:xfrm flipH="1" flipV="1">
            <a:off x="8928735" y="2314575"/>
            <a:ext cx="0" cy="1369695"/>
          </a:xfrm>
          <a:prstGeom prst="line">
            <a:avLst/>
          </a:prstGeom>
          <a:ln w="25400">
            <a:solidFill>
              <a:schemeClr val="accent4"/>
            </a:solidFill>
            <a:prstDash val="dash"/>
            <a:headEnd type="none"/>
            <a:tailEnd type="none"/>
          </a:ln>
        </p:spPr>
        <p:style>
          <a:lnRef idx="0">
            <a:schemeClr val="accent4"/>
          </a:lnRef>
          <a:fillRef idx="1">
            <a:schemeClr val="accent4"/>
          </a:fillRef>
          <a:effectRef idx="0">
            <a:schemeClr val="accent4"/>
          </a:effectRef>
          <a:fontRef idx="minor">
            <a:schemeClr val="lt1"/>
          </a:fontRef>
        </p:style>
      </p:cxnSp>
      <p:cxnSp>
        <p:nvCxnSpPr>
          <p:cNvPr id="5" name="Connector 5"/>
          <p:cNvCxnSpPr/>
          <p:nvPr/>
        </p:nvCxnSpPr>
        <p:spPr>
          <a:xfrm flipH="1">
            <a:off x="6288405" y="3823335"/>
            <a:ext cx="0" cy="864235"/>
          </a:xfrm>
          <a:prstGeom prst="line">
            <a:avLst/>
          </a:prstGeom>
          <a:ln w="25400">
            <a:solidFill>
              <a:schemeClr val="accent3"/>
            </a:solidFill>
            <a:prstDash val="dash"/>
            <a:headEnd type="none"/>
            <a:tailEnd type="none"/>
          </a:ln>
        </p:spPr>
        <p:style>
          <a:lnRef idx="0">
            <a:schemeClr val="accent3"/>
          </a:lnRef>
          <a:fillRef idx="1">
            <a:schemeClr val="accent3"/>
          </a:fillRef>
          <a:effectRef idx="0">
            <a:schemeClr val="accent3"/>
          </a:effectRef>
          <a:fontRef idx="minor">
            <a:schemeClr val="lt1"/>
          </a:fontRef>
        </p:style>
      </p:cxnSp>
      <p:sp>
        <p:nvSpPr>
          <p:cNvPr id="6" name="AutoShape 6"/>
          <p:cNvSpPr/>
          <p:nvPr/>
        </p:nvSpPr>
        <p:spPr>
          <a:xfrm>
            <a:off x="805180" y="4687570"/>
            <a:ext cx="222250" cy="222250"/>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617855" y="3538586"/>
            <a:ext cx="2908375" cy="577215"/>
          </a:xfrm>
          <a:custGeom>
            <a:rect l="l" t="t" r="r" b="b"/>
            <a:pathLst>
              <a:path w="2908375" h="577215">
                <a:moveTo>
                  <a:pt x="2620395" y="0"/>
                </a:moveTo>
                <a:lnTo>
                  <a:pt x="2908375" y="287973"/>
                </a:lnTo>
                <a:lnTo>
                  <a:pt x="2620395" y="575945"/>
                </a:lnTo>
                <a:lnTo>
                  <a:pt x="2620078" y="575628"/>
                </a:lnTo>
                <a:lnTo>
                  <a:pt x="2620078" y="577215"/>
                </a:lnTo>
                <a:lnTo>
                  <a:pt x="298458" y="577215"/>
                </a:lnTo>
                <a:lnTo>
                  <a:pt x="298458" y="576580"/>
                </a:lnTo>
                <a:lnTo>
                  <a:pt x="0" y="576580"/>
                </a:lnTo>
                <a:lnTo>
                  <a:pt x="288050" y="288608"/>
                </a:lnTo>
                <a:lnTo>
                  <a:pt x="0" y="635"/>
                </a:lnTo>
                <a:lnTo>
                  <a:pt x="344814" y="635"/>
                </a:lnTo>
                <a:lnTo>
                  <a:pt x="344814" y="1270"/>
                </a:lnTo>
                <a:lnTo>
                  <a:pt x="2619125" y="127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967114" y="3597006"/>
            <a:ext cx="1762170" cy="460375"/>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400" b="1">
                <a:solidFill>
                  <a:srgbClr val="FFFEFE">
                    <a:alpha val="100000"/>
                  </a:srgbClr>
                </a:solidFill>
                <a:latin typeface="Microsoft Yahei"/>
                <a:ea typeface="Microsoft Yahei"/>
                <a:cs typeface="Microsoft Yahei"/>
              </a:rPr>
              <a:t>01</a:t>
            </a:r>
            <a:endParaRPr lang="en-US" sz="1100"/>
          </a:p>
        </p:txBody>
      </p:sp>
      <p:sp>
        <p:nvSpPr>
          <p:cNvPr id="9" name="Freeform 9"/>
          <p:cNvSpPr/>
          <p:nvPr/>
        </p:nvSpPr>
        <p:spPr>
          <a:xfrm>
            <a:off x="3302709" y="3538586"/>
            <a:ext cx="2908300" cy="577215"/>
          </a:xfrm>
          <a:custGeom>
            <a:rect l="l" t="t" r="r" b="b"/>
            <a:pathLst>
              <a:path w="2908300" h="577215">
                <a:moveTo>
                  <a:pt x="2620328" y="0"/>
                </a:moveTo>
                <a:lnTo>
                  <a:pt x="2908300" y="287973"/>
                </a:lnTo>
                <a:lnTo>
                  <a:pt x="2620328" y="575945"/>
                </a:lnTo>
                <a:lnTo>
                  <a:pt x="2620010" y="575627"/>
                </a:lnTo>
                <a:lnTo>
                  <a:pt x="2620010" y="577215"/>
                </a:lnTo>
                <a:lnTo>
                  <a:pt x="298450" y="577215"/>
                </a:lnTo>
                <a:lnTo>
                  <a:pt x="298450" y="576580"/>
                </a:lnTo>
                <a:lnTo>
                  <a:pt x="0" y="576580"/>
                </a:lnTo>
                <a:lnTo>
                  <a:pt x="288042" y="288608"/>
                </a:lnTo>
                <a:lnTo>
                  <a:pt x="0" y="635"/>
                </a:lnTo>
                <a:lnTo>
                  <a:pt x="344805" y="635"/>
                </a:lnTo>
                <a:lnTo>
                  <a:pt x="344805" y="1270"/>
                </a:lnTo>
                <a:lnTo>
                  <a:pt x="2619058" y="127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3651960" y="3596371"/>
            <a:ext cx="1762125" cy="460375"/>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400" b="1">
                <a:solidFill>
                  <a:srgbClr val="FFFEFE">
                    <a:alpha val="100000"/>
                  </a:srgbClr>
                </a:solidFill>
                <a:latin typeface="Microsoft Yahei"/>
                <a:ea typeface="Microsoft Yahei"/>
                <a:cs typeface="Microsoft Yahei"/>
              </a:rPr>
              <a:t>02</a:t>
            </a:r>
            <a:endParaRPr lang="en-US" sz="1100"/>
          </a:p>
        </p:txBody>
      </p:sp>
      <p:sp>
        <p:nvSpPr>
          <p:cNvPr id="11" name="Freeform 11"/>
          <p:cNvSpPr/>
          <p:nvPr/>
        </p:nvSpPr>
        <p:spPr>
          <a:xfrm>
            <a:off x="5987489" y="3538586"/>
            <a:ext cx="2908300" cy="577215"/>
          </a:xfrm>
          <a:custGeom>
            <a:rect l="l" t="t" r="r" b="b"/>
            <a:pathLst>
              <a:path w="2908300" h="577215">
                <a:moveTo>
                  <a:pt x="2620328" y="0"/>
                </a:moveTo>
                <a:lnTo>
                  <a:pt x="2908300" y="287973"/>
                </a:lnTo>
                <a:lnTo>
                  <a:pt x="2620328" y="575945"/>
                </a:lnTo>
                <a:lnTo>
                  <a:pt x="2620010" y="575627"/>
                </a:lnTo>
                <a:lnTo>
                  <a:pt x="2620010" y="577215"/>
                </a:lnTo>
                <a:lnTo>
                  <a:pt x="298450" y="577215"/>
                </a:lnTo>
                <a:lnTo>
                  <a:pt x="298450" y="576580"/>
                </a:lnTo>
                <a:lnTo>
                  <a:pt x="0" y="576580"/>
                </a:lnTo>
                <a:lnTo>
                  <a:pt x="288042" y="288608"/>
                </a:lnTo>
                <a:lnTo>
                  <a:pt x="0" y="635"/>
                </a:lnTo>
                <a:lnTo>
                  <a:pt x="344805" y="635"/>
                </a:lnTo>
                <a:lnTo>
                  <a:pt x="344805" y="1270"/>
                </a:lnTo>
                <a:lnTo>
                  <a:pt x="2619058" y="1270"/>
                </a:lnTo>
                <a:close/>
              </a:path>
            </a:pathLst>
          </a:cu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336740" y="3596371"/>
            <a:ext cx="1762125" cy="460375"/>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400" b="1">
                <a:solidFill>
                  <a:srgbClr val="FFFEFE">
                    <a:alpha val="100000"/>
                  </a:srgbClr>
                </a:solidFill>
                <a:latin typeface="Microsoft Yahei"/>
                <a:ea typeface="Microsoft Yahei"/>
                <a:cs typeface="Microsoft Yahei"/>
              </a:rPr>
              <a:t>03</a:t>
            </a:r>
            <a:endParaRPr lang="en-US" sz="1100"/>
          </a:p>
        </p:txBody>
      </p:sp>
      <p:sp>
        <p:nvSpPr>
          <p:cNvPr id="13" name="Freeform 13"/>
          <p:cNvSpPr/>
          <p:nvPr/>
        </p:nvSpPr>
        <p:spPr>
          <a:xfrm>
            <a:off x="8672269" y="3537951"/>
            <a:ext cx="2908300" cy="577215"/>
          </a:xfrm>
          <a:custGeom>
            <a:rect l="l" t="t" r="r" b="b"/>
            <a:pathLst>
              <a:path w="2908300" h="577215">
                <a:moveTo>
                  <a:pt x="2620328" y="0"/>
                </a:moveTo>
                <a:lnTo>
                  <a:pt x="2908300" y="287973"/>
                </a:lnTo>
                <a:lnTo>
                  <a:pt x="2620328" y="575945"/>
                </a:lnTo>
                <a:lnTo>
                  <a:pt x="2620010" y="575627"/>
                </a:lnTo>
                <a:lnTo>
                  <a:pt x="2620010" y="577215"/>
                </a:lnTo>
                <a:lnTo>
                  <a:pt x="298450" y="577215"/>
                </a:lnTo>
                <a:lnTo>
                  <a:pt x="298450" y="576580"/>
                </a:lnTo>
                <a:lnTo>
                  <a:pt x="0" y="576580"/>
                </a:lnTo>
                <a:lnTo>
                  <a:pt x="288043" y="288608"/>
                </a:lnTo>
                <a:lnTo>
                  <a:pt x="0" y="635"/>
                </a:lnTo>
                <a:lnTo>
                  <a:pt x="344805" y="635"/>
                </a:lnTo>
                <a:lnTo>
                  <a:pt x="344805" y="1270"/>
                </a:lnTo>
                <a:lnTo>
                  <a:pt x="2619058" y="1270"/>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21520" y="3595736"/>
            <a:ext cx="1762125" cy="460375"/>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400" b="1">
                <a:solidFill>
                  <a:srgbClr val="FFFEFE">
                    <a:alpha val="100000"/>
                  </a:srgbClr>
                </a:solidFill>
                <a:latin typeface="Microsoft Yahei"/>
                <a:ea typeface="Microsoft Yahei"/>
                <a:cs typeface="Microsoft Yahei"/>
              </a:rPr>
              <a:t>04</a:t>
            </a:r>
            <a:endParaRPr lang="en-US" sz="1100"/>
          </a:p>
        </p:txBody>
      </p:sp>
      <p:sp>
        <p:nvSpPr>
          <p:cNvPr id="15" name="AutoShape 15"/>
          <p:cNvSpPr/>
          <p:nvPr/>
        </p:nvSpPr>
        <p:spPr>
          <a:xfrm rot="10800000">
            <a:off x="3489960" y="2092325"/>
            <a:ext cx="222250" cy="222250"/>
          </a:xfrm>
          <a:prstGeom prst="diamond">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rot="10800000">
            <a:off x="8817610" y="2092325"/>
            <a:ext cx="222250" cy="222250"/>
          </a:xfrm>
          <a:prstGeom prst="diamond">
            <a:avLst/>
          </a:pr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177280" y="4687570"/>
            <a:ext cx="222250" cy="222250"/>
          </a:xfrm>
          <a:prstGeom prst="diamond">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TextBox 18"/>
          <p:cNvSpPr txBox="1"/>
          <p:nvPr/>
        </p:nvSpPr>
        <p:spPr>
          <a:xfrm>
            <a:off x="1098102" y="4213433"/>
            <a:ext cx="1847850" cy="46672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chemeClr val="accent1">
                    <a:alpha val="100000"/>
                  </a:schemeClr>
                </a:solidFill>
                <a:latin typeface="Microsoft Yahei"/>
                <a:ea typeface="Microsoft Yahei"/>
                <a:cs typeface="Microsoft Yahei"/>
              </a:rPr>
              <a:t>技术升级</a:t>
            </a:r>
          </a:p>
        </p:txBody>
      </p:sp>
      <p:sp>
        <p:nvSpPr>
          <p:cNvPr id="19" name="TextBox 19"/>
          <p:cNvSpPr txBox="1"/>
          <p:nvPr/>
        </p:nvSpPr>
        <p:spPr>
          <a:xfrm>
            <a:off x="3808730" y="1625600"/>
            <a:ext cx="2085975" cy="46672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chemeClr val="accent2">
                    <a:alpha val="100000"/>
                  </a:schemeClr>
                </a:solidFill>
                <a:latin typeface="Microsoft Yahei"/>
                <a:ea typeface="Microsoft Yahei"/>
                <a:cs typeface="Microsoft Yahei"/>
              </a:rPr>
              <a:t>新产品开发</a:t>
            </a:r>
          </a:p>
        </p:txBody>
      </p:sp>
      <p:sp>
        <p:nvSpPr>
          <p:cNvPr id="20" name="TextBox 20"/>
          <p:cNvSpPr txBox="1"/>
          <p:nvPr/>
        </p:nvSpPr>
        <p:spPr>
          <a:xfrm>
            <a:off x="6398651" y="4213433"/>
            <a:ext cx="2085975" cy="46672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chemeClr val="accent3">
                    <a:alpha val="100000"/>
                  </a:schemeClr>
                </a:solidFill>
                <a:latin typeface="Microsoft Yahei"/>
                <a:ea typeface="Microsoft Yahei"/>
                <a:cs typeface="Microsoft Yahei"/>
              </a:rPr>
              <a:t>智能化发展</a:t>
            </a:r>
          </a:p>
        </p:txBody>
      </p:sp>
      <p:sp>
        <p:nvSpPr>
          <p:cNvPr id="21" name="TextBox 21"/>
          <p:cNvSpPr txBox="1"/>
          <p:nvPr/>
        </p:nvSpPr>
        <p:spPr>
          <a:xfrm>
            <a:off x="9083432" y="1625600"/>
            <a:ext cx="2085975" cy="46672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chemeClr val="accent5">
                    <a:alpha val="100000"/>
                  </a:schemeClr>
                </a:solidFill>
                <a:latin typeface="Microsoft Yahei"/>
                <a:ea typeface="Microsoft Yahei"/>
                <a:cs typeface="Microsoft Yahei"/>
              </a:rPr>
              <a:t>国际合作与交流</a:t>
            </a:r>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持续改进方向和目标设定</a:t>
              </a:r>
            </a:p>
          </p:txBody>
        </p:sp>
      </p:grpSp>
      <p:sp>
        <p:nvSpPr>
          <p:cNvPr id="44" name="TextBox 44"/>
          <p:cNvSpPr txBox="1"/>
          <p:nvPr/>
        </p:nvSpPr>
        <p:spPr>
          <a:xfrm>
            <a:off x="1092835" y="4551961"/>
            <a:ext cx="2590800" cy="1546046"/>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rgbClr val="020000">
                    <a:alpha val="100000"/>
                  </a:srgbClr>
                </a:solidFill>
                <a:latin typeface="Microsoft Yahei"/>
                <a:ea typeface="Microsoft Yahei"/>
                <a:cs typeface="Microsoft Yahei"/>
              </a:rPr>
              <a:t>持续优化现有产品性能，提高能量密度、充放电速率等关键指标，满足更高层次的市场需求。</a:t>
            </a:r>
          </a:p>
        </p:txBody>
      </p:sp>
      <p:sp>
        <p:nvSpPr>
          <p:cNvPr id="45" name="TextBox 45"/>
          <p:cNvSpPr txBox="1"/>
          <p:nvPr/>
        </p:nvSpPr>
        <p:spPr>
          <a:xfrm>
            <a:off x="3808730" y="1992540"/>
            <a:ext cx="2590800" cy="1546046"/>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rgbClr val="020000">
                    <a:alpha val="100000"/>
                  </a:srgbClr>
                </a:solidFill>
                <a:latin typeface="Microsoft Yahei"/>
                <a:ea typeface="Microsoft Yahei"/>
                <a:cs typeface="Microsoft Yahei"/>
              </a:rPr>
              <a:t>拓展产品线，开发适用于不同应用场景的储能系统，如家庭储能、工业储能等。</a:t>
            </a:r>
          </a:p>
        </p:txBody>
      </p:sp>
      <p:sp>
        <p:nvSpPr>
          <p:cNvPr id="46" name="TextBox 46"/>
          <p:cNvSpPr txBox="1"/>
          <p:nvPr/>
        </p:nvSpPr>
        <p:spPr>
          <a:xfrm>
            <a:off x="9138115" y="1992540"/>
            <a:ext cx="2590800" cy="1546046"/>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rgbClr val="020000">
                    <a:alpha val="100000"/>
                  </a:srgbClr>
                </a:solidFill>
                <a:latin typeface="Microsoft Yahei"/>
                <a:ea typeface="Microsoft Yahei"/>
                <a:cs typeface="Microsoft Yahei"/>
              </a:rPr>
              <a:t>积极参与国际新能源和5G通讯技术交流与合作，引进先进技术和管理经验，提升企业国际竞争力。</a:t>
            </a:r>
          </a:p>
        </p:txBody>
      </p:sp>
      <p:sp>
        <p:nvSpPr>
          <p:cNvPr id="47" name="TextBox 47"/>
          <p:cNvSpPr txBox="1"/>
          <p:nvPr/>
        </p:nvSpPr>
        <p:spPr>
          <a:xfrm>
            <a:off x="6430720" y="4551961"/>
            <a:ext cx="2590800" cy="1546046"/>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rgbClr val="020000">
                    <a:alpha val="100000"/>
                  </a:srgbClr>
                </a:solidFill>
                <a:latin typeface="Microsoft Yahei"/>
                <a:ea typeface="Microsoft Yahei"/>
                <a:cs typeface="Microsoft Yahei"/>
              </a:rPr>
              <a:t>加强人工智能、大数据等技术在产品研发和生产过程中的应用，提高生产效率和产品智能化水平。</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1365325" y="1915064"/>
            <a:ext cx="7405389" cy="1138956"/>
            <a:chOff x="1365325" y="1915064"/>
            <a:chExt cx="7405389" cy="1138956"/>
          </a:xfrm>
        </p:grpSpPr>
        <p:sp>
          <p:nvSpPr>
            <p:cNvPr id="3" name="TextBox 3"/>
            <p:cNvSpPr txBox="1"/>
            <p:nvPr/>
          </p:nvSpPr>
          <p:spPr>
            <a:xfrm>
              <a:off x="1365325" y="1915064"/>
              <a:ext cx="7405389" cy="1138956"/>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8400" b="1">
                  <a:solidFill>
                    <a:schemeClr val="accent3">
                      <a:alpha val="100000"/>
                    </a:schemeClr>
                  </a:solidFill>
                  <a:latin typeface="Microsoft Yahei"/>
                  <a:ea typeface="Microsoft Yahei"/>
                  <a:cs typeface="Microsoft Yahei"/>
                </a:rPr>
                <a:t>03</a:t>
              </a:r>
            </a:p>
          </p:txBody>
        </p:sp>
      </p:grpSp>
      <p:sp>
        <p:nvSpPr>
          <p:cNvPr id="4" name="TextBox 4"/>
          <p:cNvSpPr txBox="1"/>
          <p:nvPr/>
        </p:nvSpPr>
        <p:spPr>
          <a:xfrm>
            <a:off x="1365325" y="3174455"/>
            <a:ext cx="8888730"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4500" b="1">
                <a:solidFill>
                  <a:schemeClr val="accent3">
                    <a:lumMod val="75000"/>
                    <a:alpha val="100000"/>
                  </a:schemeClr>
                </a:solidFill>
                <a:latin typeface="Microsoft Yahei"/>
                <a:ea typeface="Microsoft Yahei"/>
                <a:cs typeface="Microsoft Yahei"/>
              </a:rPr>
              <a:t>生产制造与供应链管理优化</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5012267" y="3720618"/>
            <a:ext cx="2167467" cy="2120348"/>
          </a:xfrm>
          <a:custGeom>
            <a:rect l="l" t="t" r="r" b="b"/>
            <a:pathLst>
              <a:path w="1905000" h="1905000">
                <a:moveTo>
                  <a:pt x="0" y="0"/>
                </a:moveTo>
                <a:lnTo>
                  <a:pt x="952500" y="1647825"/>
                </a:lnTo>
                <a:lnTo>
                  <a:pt x="1905000" y="0"/>
                </a:lnTo>
                <a:close/>
              </a:path>
            </a:pathLst>
          </a:cu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6249697" y="3865013"/>
            <a:ext cx="2167467" cy="1826280"/>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3776918" y="3865013"/>
            <a:ext cx="2167467" cy="1826280"/>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5012267" y="1711093"/>
            <a:ext cx="2167467" cy="1826280"/>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5743787" y="3022600"/>
            <a:ext cx="704427" cy="520192"/>
          </a:xfrm>
          <a:custGeom>
            <a:rect l="l" t="t" r="r" b="b"/>
            <a:pathLst>
              <a:path w="1905000" h="1905000">
                <a:moveTo>
                  <a:pt x="952500" y="0"/>
                </a:moveTo>
                <a:lnTo>
                  <a:pt x="0" y="952500"/>
                </a:lnTo>
                <a:lnTo>
                  <a:pt x="476250" y="952500"/>
                </a:lnTo>
                <a:lnTo>
                  <a:pt x="476250" y="1905000"/>
                </a:lnTo>
                <a:lnTo>
                  <a:pt x="1428750" y="1905000"/>
                </a:lnTo>
                <a:lnTo>
                  <a:pt x="1428750" y="952500"/>
                </a:lnTo>
                <a:lnTo>
                  <a:pt x="1905000" y="952500"/>
                </a:lnTo>
                <a:lnTo>
                  <a:pt x="952500"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rot="7259206">
            <a:off x="6589098" y="4674355"/>
            <a:ext cx="704427" cy="520192"/>
          </a:xfrm>
          <a:custGeom>
            <a:rect l="l" t="t" r="r" b="b"/>
            <a:pathLst>
              <a:path w="1905000" h="1905000">
                <a:moveTo>
                  <a:pt x="952500" y="0"/>
                </a:moveTo>
                <a:lnTo>
                  <a:pt x="0" y="952500"/>
                </a:lnTo>
                <a:lnTo>
                  <a:pt x="476250" y="952500"/>
                </a:lnTo>
                <a:lnTo>
                  <a:pt x="476250" y="1905000"/>
                </a:lnTo>
                <a:lnTo>
                  <a:pt x="1428750" y="1905000"/>
                </a:lnTo>
                <a:lnTo>
                  <a:pt x="1428750" y="952500"/>
                </a:lnTo>
                <a:lnTo>
                  <a:pt x="1905000" y="952500"/>
                </a:lnTo>
                <a:lnTo>
                  <a:pt x="952500"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rot="-7221168">
            <a:off x="4910864" y="4658432"/>
            <a:ext cx="704427" cy="520192"/>
          </a:xfrm>
          <a:custGeom>
            <a:rect l="l" t="t" r="r" b="b"/>
            <a:pathLst>
              <a:path w="1905000" h="1905000">
                <a:moveTo>
                  <a:pt x="952500" y="0"/>
                </a:moveTo>
                <a:lnTo>
                  <a:pt x="0" y="952500"/>
                </a:lnTo>
                <a:lnTo>
                  <a:pt x="476250" y="952500"/>
                </a:lnTo>
                <a:lnTo>
                  <a:pt x="476250" y="1905000"/>
                </a:lnTo>
                <a:lnTo>
                  <a:pt x="1428750" y="1905000"/>
                </a:lnTo>
                <a:lnTo>
                  <a:pt x="1428750" y="952500"/>
                </a:lnTo>
                <a:lnTo>
                  <a:pt x="1905000" y="952500"/>
                </a:lnTo>
                <a:lnTo>
                  <a:pt x="952500"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6818377" y="3284051"/>
            <a:ext cx="4107349"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0" name="AutoShape 10"/>
          <p:cNvSpPr/>
          <p:nvPr/>
        </p:nvSpPr>
        <p:spPr>
          <a:xfrm>
            <a:off x="10897278" y="3216317"/>
            <a:ext cx="151723" cy="15172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6996324" y="1208023"/>
            <a:ext cx="3900955"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产能规划</a:t>
            </a:r>
          </a:p>
        </p:txBody>
      </p:sp>
      <p:sp>
        <p:nvSpPr>
          <p:cNvPr id="12" name="TextBox 12"/>
          <p:cNvSpPr txBox="1"/>
          <p:nvPr/>
        </p:nvSpPr>
        <p:spPr>
          <a:xfrm>
            <a:off x="6996324" y="2047219"/>
            <a:ext cx="4052677"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根据市场需求和产品特性，制定科学的产能规划，避免产能过剩或不足，确保生产平稳运行。</a:t>
            </a:r>
          </a:p>
        </p:txBody>
      </p:sp>
      <p:sp>
        <p:nvSpPr>
          <p:cNvPr id="13" name="TextBox 13"/>
          <p:cNvSpPr txBox="1"/>
          <p:nvPr/>
        </p:nvSpPr>
        <p:spPr>
          <a:xfrm>
            <a:off x="8129334" y="3502152"/>
            <a:ext cx="3483489"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设备选型</a:t>
            </a:r>
          </a:p>
        </p:txBody>
      </p:sp>
      <p:sp>
        <p:nvSpPr>
          <p:cNvPr id="14" name="TextBox 14"/>
          <p:cNvSpPr txBox="1"/>
          <p:nvPr/>
        </p:nvSpPr>
        <p:spPr>
          <a:xfrm>
            <a:off x="8141526" y="4429391"/>
            <a:ext cx="348348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选用高效、稳定的生产设备，提高生产自动化程度，降低人工干预和生产成本。</a:t>
            </a:r>
          </a:p>
        </p:txBody>
      </p:sp>
      <p:cxnSp>
        <p:nvCxnSpPr>
          <p:cNvPr id="15" name="Connector 15"/>
          <p:cNvCxnSpPr/>
          <p:nvPr/>
        </p:nvCxnSpPr>
        <p:spPr>
          <a:xfrm>
            <a:off x="7345623" y="5627624"/>
            <a:ext cx="4107349"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6" name="AutoShape 16"/>
          <p:cNvSpPr/>
          <p:nvPr/>
        </p:nvSpPr>
        <p:spPr>
          <a:xfrm>
            <a:off x="11424524" y="5559891"/>
            <a:ext cx="151723" cy="15172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7" name="Connector 17"/>
          <p:cNvCxnSpPr/>
          <p:nvPr/>
        </p:nvCxnSpPr>
        <p:spPr>
          <a:xfrm>
            <a:off x="904945" y="4589949"/>
            <a:ext cx="3793067"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8" name="AutoShape 18"/>
          <p:cNvSpPr/>
          <p:nvPr/>
        </p:nvSpPr>
        <p:spPr>
          <a:xfrm>
            <a:off x="904945" y="4510024"/>
            <a:ext cx="151723" cy="15172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TextBox 19"/>
          <p:cNvSpPr txBox="1"/>
          <p:nvPr/>
        </p:nvSpPr>
        <p:spPr>
          <a:xfrm>
            <a:off x="869006" y="2296376"/>
            <a:ext cx="3483489"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生产线布局</a:t>
            </a:r>
          </a:p>
        </p:txBody>
      </p:sp>
      <p:sp>
        <p:nvSpPr>
          <p:cNvPr id="20" name="TextBox 20"/>
          <p:cNvSpPr txBox="1"/>
          <p:nvPr/>
        </p:nvSpPr>
        <p:spPr>
          <a:xfrm>
            <a:off x="869006" y="3223615"/>
            <a:ext cx="348348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基于工艺流程和产能需求，合理规划生产线布局，减少物料搬运距离，提高生产效率。</a:t>
            </a:r>
          </a:p>
        </p:txBody>
      </p:sp>
      <p:sp>
        <p:nvSpPr>
          <p:cNvPr id="21" name="Freeform 21"/>
          <p:cNvSpPr/>
          <p:nvPr/>
        </p:nvSpPr>
        <p:spPr>
          <a:xfrm>
            <a:off x="5786411" y="3999944"/>
            <a:ext cx="661803" cy="661803"/>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生产线布局及产能规划合理性评估</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blip>
          <a:srcRect l="8325" r="8325"/>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物流配送</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优化物流配送网络，提高运输效率和准确性，降低运输成本和损耗。</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供应商选择</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建立严格的供应商评估和选择机制，确保原材料质量和供应稳定性。</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库存管理</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实施科学的库存管理策略，合理设置安全库存和最高库存，避免库存积压和浪费。</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供应链管理策略及实施效果</a:t>
              </a:r>
            </a:p>
          </p:txBody>
        </p:sp>
      </p:gr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6667" r="6667"/>
          <a:stretch>
            <a:fillRect/>
          </a:stretch>
        </p:blipFill>
        <p:spPr>
          <a:xfrm>
            <a:off x="454963" y="1569535"/>
            <a:ext cx="4219248" cy="4219249"/>
          </a:xfrm>
          <a:prstGeom prst="ellipse">
            <a:avLst/>
          </a:prstGeom>
        </p:spPr>
      </p:pic>
      <p:grpSp>
        <p:nvGrpSpPr>
          <p:cNvPr id="3" name="Group 3"/>
          <p:cNvGrpSpPr/>
          <p:nvPr/>
        </p:nvGrpSpPr>
        <p:grpSpPr>
          <a:xfrm>
            <a:off x="5163133" y="1294832"/>
            <a:ext cx="6264882" cy="1468186"/>
            <a:chOff x="5163133" y="1294832"/>
            <a:chExt cx="6264882" cy="1468186"/>
          </a:xfrm>
        </p:grpSpPr>
        <p:sp>
          <p:nvSpPr>
            <p:cNvPr id="4" name="AutoShape 4"/>
            <p:cNvSpPr/>
            <p:nvPr/>
          </p:nvSpPr>
          <p:spPr>
            <a:xfrm>
              <a:off x="5328795" y="1294832"/>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5632910" y="1424361"/>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采购策略</a:t>
              </a:r>
            </a:p>
          </p:txBody>
        </p:sp>
        <p:sp>
          <p:nvSpPr>
            <p:cNvPr id="6" name="TextBox 6"/>
            <p:cNvSpPr txBox="1"/>
            <p:nvPr/>
          </p:nvSpPr>
          <p:spPr>
            <a:xfrm>
              <a:off x="5632910" y="1910708"/>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制定灵活的采购策略，根据市场行情和原材料价格波动，及时调整采购计划和价格。</a:t>
              </a:r>
            </a:p>
          </p:txBody>
        </p:sp>
        <p:sp>
          <p:nvSpPr>
            <p:cNvPr id="7" name="AutoShape 7"/>
            <p:cNvSpPr/>
            <p:nvPr/>
          </p:nvSpPr>
          <p:spPr>
            <a:xfrm>
              <a:off x="5163133" y="1294832"/>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5163133" y="2945066"/>
            <a:ext cx="6264882" cy="1468186"/>
            <a:chOff x="5163133" y="2945066"/>
            <a:chExt cx="6264882" cy="1468186"/>
          </a:xfrm>
        </p:grpSpPr>
        <p:sp>
          <p:nvSpPr>
            <p:cNvPr id="9" name="AutoShape 9"/>
            <p:cNvSpPr/>
            <p:nvPr/>
          </p:nvSpPr>
          <p:spPr>
            <a:xfrm>
              <a:off x="5328795" y="2945066"/>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5632910" y="3074595"/>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长期合作</a:t>
              </a:r>
            </a:p>
          </p:txBody>
        </p:sp>
        <p:sp>
          <p:nvSpPr>
            <p:cNvPr id="11" name="TextBox 11"/>
            <p:cNvSpPr txBox="1"/>
            <p:nvPr/>
          </p:nvSpPr>
          <p:spPr>
            <a:xfrm>
              <a:off x="5632910" y="3560941"/>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与优质供应商建立长期合作关系，确保原材料质量和供应稳定性，降低采购成本。</a:t>
              </a:r>
            </a:p>
          </p:txBody>
        </p:sp>
        <p:sp>
          <p:nvSpPr>
            <p:cNvPr id="12" name="AutoShape 12"/>
            <p:cNvSpPr/>
            <p:nvPr/>
          </p:nvSpPr>
          <p:spPr>
            <a:xfrm>
              <a:off x="5163133" y="2945066"/>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 name="Group 13"/>
          <p:cNvGrpSpPr/>
          <p:nvPr/>
        </p:nvGrpSpPr>
        <p:grpSpPr>
          <a:xfrm>
            <a:off x="5163133" y="4595300"/>
            <a:ext cx="6264882" cy="1468186"/>
            <a:chOff x="5163133" y="4595300"/>
            <a:chExt cx="6264882" cy="1468186"/>
          </a:xfrm>
        </p:grpSpPr>
        <p:sp>
          <p:nvSpPr>
            <p:cNvPr id="14" name="AutoShape 14"/>
            <p:cNvSpPr/>
            <p:nvPr/>
          </p:nvSpPr>
          <p:spPr>
            <a:xfrm>
              <a:off x="5328795" y="4595300"/>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5632910" y="4724828"/>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采购流程优化</a:t>
              </a:r>
            </a:p>
          </p:txBody>
        </p:sp>
        <p:sp>
          <p:nvSpPr>
            <p:cNvPr id="16" name="TextBox 16"/>
            <p:cNvSpPr txBox="1"/>
            <p:nvPr/>
          </p:nvSpPr>
          <p:spPr>
            <a:xfrm>
              <a:off x="5632910" y="5211175"/>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简化采购流程，提高采购效率，减少不必要的采购支出和浪费。</a:t>
              </a:r>
            </a:p>
          </p:txBody>
        </p:sp>
        <p:sp>
          <p:nvSpPr>
            <p:cNvPr id="17" name="AutoShape 17"/>
            <p:cNvSpPr/>
            <p:nvPr/>
          </p:nvSpPr>
          <p:spPr>
            <a:xfrm>
              <a:off x="5163133" y="4595300"/>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8" name="Group 18"/>
          <p:cNvGrpSpPr/>
          <p:nvPr/>
        </p:nvGrpSpPr>
        <p:grpSpPr>
          <a:xfrm>
            <a:off x="454963" y="93878"/>
            <a:ext cx="10641129" cy="914400"/>
            <a:chOff x="454963" y="93878"/>
            <a:chExt cx="10641129" cy="914400"/>
          </a:xfrm>
        </p:grpSpPr>
        <p:sp>
          <p:nvSpPr>
            <p:cNvPr id="19" name="AutoShape 1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原材料采购成本控制方法探讨</a:t>
              </a:r>
            </a:p>
          </p:txBody>
        </p:sp>
      </p:gr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5298153" y="3371015"/>
            <a:ext cx="1597488" cy="1597488"/>
          </a:xfrm>
          <a:custGeom>
            <a:rect l="l" t="t" r="r" b="b"/>
            <a:pathLst>
              <a:path w="890" h="890">
                <a:moveTo>
                  <a:pt x="0" y="445"/>
                </a:moveTo>
                <a:lnTo>
                  <a:pt x="445" y="0"/>
                </a:lnTo>
                <a:lnTo>
                  <a:pt x="890" y="445"/>
                </a:lnTo>
                <a:lnTo>
                  <a:pt x="445" y="890"/>
                </a:lnTo>
                <a:lnTo>
                  <a:pt x="0" y="445"/>
                </a:lnTo>
                <a:close/>
              </a:path>
            </a:pathLst>
          </a:custGeom>
          <a:solidFill>
            <a:schemeClr val="accent3">
              <a:alpha val="100000"/>
            </a:schemeClr>
          </a:solidFill>
          <a:ln w="14288">
            <a:solidFill>
              <a:schemeClr val="lt1">
                <a:alpha val="100000"/>
              </a:schemeClr>
            </a:solidFill>
            <a:prstDash val="solid"/>
          </a:ln>
        </p:spPr>
        <p:style>
          <a:lnRef idx="0">
            <a:schemeClr val="lt1"/>
          </a:lnRef>
          <a:fillRef idx="1">
            <a:schemeClr val="lt1"/>
          </a:fillRef>
          <a:effectRef idx="0">
            <a:schemeClr val="l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3" name="Freeform 3"/>
          <p:cNvSpPr/>
          <p:nvPr/>
        </p:nvSpPr>
        <p:spPr>
          <a:xfrm>
            <a:off x="4434792" y="2507653"/>
            <a:ext cx="1597488" cy="1597488"/>
          </a:xfrm>
          <a:custGeom>
            <a:rect l="l" t="t" r="r" b="b"/>
            <a:pathLst>
              <a:path w="890" h="890">
                <a:moveTo>
                  <a:pt x="0" y="445"/>
                </a:moveTo>
                <a:lnTo>
                  <a:pt x="445" y="0"/>
                </a:lnTo>
                <a:lnTo>
                  <a:pt x="890" y="445"/>
                </a:lnTo>
                <a:lnTo>
                  <a:pt x="445" y="890"/>
                </a:lnTo>
                <a:lnTo>
                  <a:pt x="0" y="445"/>
                </a:lnTo>
                <a:close/>
              </a:path>
            </a:pathLst>
          </a:custGeom>
          <a:solidFill>
            <a:schemeClr val="accent1">
              <a:alpha val="100000"/>
            </a:schemeClr>
          </a:solidFill>
          <a:ln w="14288">
            <a:solidFill>
              <a:schemeClr val="lt1">
                <a:alpha val="100000"/>
              </a:schemeClr>
            </a:solidFill>
            <a:prstDash val="solid"/>
          </a:ln>
        </p:spPr>
        <p:style>
          <a:lnRef idx="0">
            <a:schemeClr val="lt1"/>
          </a:lnRef>
          <a:fillRef idx="1">
            <a:schemeClr val="lt1"/>
          </a:fillRef>
          <a:effectRef idx="0">
            <a:schemeClr val="l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4" name="Freeform 4"/>
          <p:cNvSpPr/>
          <p:nvPr/>
        </p:nvSpPr>
        <p:spPr>
          <a:xfrm>
            <a:off x="6159720" y="4232582"/>
            <a:ext cx="1597488" cy="1597488"/>
          </a:xfrm>
          <a:custGeom>
            <a:rect l="l" t="t" r="r" b="b"/>
            <a:pathLst>
              <a:path w="890" h="890">
                <a:moveTo>
                  <a:pt x="0" y="445"/>
                </a:moveTo>
                <a:lnTo>
                  <a:pt x="445" y="0"/>
                </a:lnTo>
                <a:lnTo>
                  <a:pt x="890" y="445"/>
                </a:lnTo>
                <a:lnTo>
                  <a:pt x="445" y="890"/>
                </a:lnTo>
                <a:lnTo>
                  <a:pt x="0" y="445"/>
                </a:lnTo>
                <a:close/>
              </a:path>
            </a:pathLst>
          </a:custGeom>
          <a:solidFill>
            <a:schemeClr val="accent1">
              <a:alpha val="100000"/>
            </a:schemeClr>
          </a:solidFill>
          <a:ln w="14288">
            <a:solidFill>
              <a:schemeClr val="lt1">
                <a:alpha val="100000"/>
              </a:schemeClr>
            </a:solidFill>
            <a:prstDash val="solid"/>
          </a:ln>
        </p:spPr>
        <p:style>
          <a:lnRef idx="0">
            <a:schemeClr val="lt1"/>
          </a:lnRef>
          <a:fillRef idx="1">
            <a:schemeClr val="lt1"/>
          </a:fillRef>
          <a:effectRef idx="0">
            <a:schemeClr val="l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5" name="Freeform 5"/>
          <p:cNvSpPr/>
          <p:nvPr/>
        </p:nvSpPr>
        <p:spPr>
          <a:xfrm>
            <a:off x="6159720" y="2507653"/>
            <a:ext cx="1597488" cy="1597488"/>
          </a:xfrm>
          <a:custGeom>
            <a:rect l="l" t="t" r="r" b="b"/>
            <a:pathLst>
              <a:path w="890" h="890">
                <a:moveTo>
                  <a:pt x="0" y="445"/>
                </a:moveTo>
                <a:lnTo>
                  <a:pt x="445" y="0"/>
                </a:lnTo>
                <a:lnTo>
                  <a:pt x="890" y="445"/>
                </a:lnTo>
                <a:lnTo>
                  <a:pt x="445" y="890"/>
                </a:lnTo>
                <a:lnTo>
                  <a:pt x="0" y="445"/>
                </a:lnTo>
                <a:close/>
              </a:path>
            </a:pathLst>
          </a:custGeom>
          <a:solidFill>
            <a:schemeClr val="accent5">
              <a:alpha val="100000"/>
            </a:schemeClr>
          </a:solidFill>
          <a:ln w="14288">
            <a:solidFill>
              <a:schemeClr val="lt1">
                <a:alpha val="100000"/>
              </a:schemeClr>
            </a:solidFill>
            <a:prstDash val="solid"/>
          </a:ln>
        </p:spPr>
        <p:style>
          <a:lnRef idx="0">
            <a:schemeClr val="lt1"/>
          </a:lnRef>
          <a:fillRef idx="1">
            <a:schemeClr val="lt1"/>
          </a:fillRef>
          <a:effectRef idx="0">
            <a:schemeClr val="l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6" name="Freeform 6"/>
          <p:cNvSpPr/>
          <p:nvPr/>
        </p:nvSpPr>
        <p:spPr>
          <a:xfrm>
            <a:off x="4434792" y="4232582"/>
            <a:ext cx="1597488" cy="1597488"/>
          </a:xfrm>
          <a:custGeom>
            <a:rect l="l" t="t" r="r" b="b"/>
            <a:pathLst>
              <a:path w="890" h="890">
                <a:moveTo>
                  <a:pt x="0" y="445"/>
                </a:moveTo>
                <a:lnTo>
                  <a:pt x="445" y="0"/>
                </a:lnTo>
                <a:lnTo>
                  <a:pt x="890" y="445"/>
                </a:lnTo>
                <a:lnTo>
                  <a:pt x="445" y="890"/>
                </a:lnTo>
                <a:lnTo>
                  <a:pt x="0" y="445"/>
                </a:lnTo>
                <a:close/>
              </a:path>
            </a:pathLst>
          </a:custGeom>
          <a:solidFill>
            <a:schemeClr val="accent5">
              <a:alpha val="100000"/>
            </a:schemeClr>
          </a:solidFill>
          <a:ln w="14288">
            <a:solidFill>
              <a:schemeClr val="lt1">
                <a:alpha val="100000"/>
              </a:schemeClr>
            </a:solidFill>
            <a:prstDash val="solid"/>
          </a:ln>
        </p:spPr>
        <p:style>
          <a:lnRef idx="0">
            <a:schemeClr val="lt1"/>
          </a:lnRef>
          <a:fillRef idx="1">
            <a:schemeClr val="lt1"/>
          </a:fillRef>
          <a:effectRef idx="0">
            <a:schemeClr val="l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7" name="Freeform 7"/>
          <p:cNvSpPr/>
          <p:nvPr/>
        </p:nvSpPr>
        <p:spPr>
          <a:xfrm>
            <a:off x="4988632" y="3127092"/>
            <a:ext cx="489808" cy="358610"/>
          </a:xfrm>
          <a:custGeom>
            <a:rect l="l" t="t" r="r" b="b"/>
            <a:pathLst>
              <a:path w="142" h="104">
                <a:moveTo>
                  <a:pt x="0" y="104"/>
                </a:moveTo>
                <a:cubicBezTo>
                  <a:pt x="142" y="104"/>
                  <a:pt x="142" y="104"/>
                  <a:pt x="142" y="104"/>
                </a:cubicBezTo>
                <a:cubicBezTo>
                  <a:pt x="142" y="0"/>
                  <a:pt x="142" y="0"/>
                  <a:pt x="142" y="0"/>
                </a:cubicBezTo>
                <a:cubicBezTo>
                  <a:pt x="0" y="0"/>
                  <a:pt x="0" y="0"/>
                  <a:pt x="0" y="0"/>
                </a:cubicBezTo>
                <a:lnTo>
                  <a:pt x="0" y="104"/>
                </a:lnTo>
                <a:close/>
                <a:moveTo>
                  <a:pt x="98" y="11"/>
                </a:moveTo>
                <a:cubicBezTo>
                  <a:pt x="127" y="11"/>
                  <a:pt x="127" y="11"/>
                  <a:pt x="127" y="11"/>
                </a:cubicBezTo>
                <a:cubicBezTo>
                  <a:pt x="127" y="29"/>
                  <a:pt x="127" y="29"/>
                  <a:pt x="127" y="29"/>
                </a:cubicBezTo>
                <a:cubicBezTo>
                  <a:pt x="98" y="29"/>
                  <a:pt x="98" y="29"/>
                  <a:pt x="98" y="29"/>
                </a:cubicBezTo>
                <a:lnTo>
                  <a:pt x="98" y="11"/>
                </a:lnTo>
                <a:close/>
                <a:moveTo>
                  <a:pt x="12" y="52"/>
                </a:moveTo>
                <a:cubicBezTo>
                  <a:pt x="12" y="50"/>
                  <a:pt x="13" y="49"/>
                  <a:pt x="13" y="48"/>
                </a:cubicBezTo>
                <a:cubicBezTo>
                  <a:pt x="13" y="46"/>
                  <a:pt x="13" y="45"/>
                  <a:pt x="13" y="44"/>
                </a:cubicBezTo>
                <a:cubicBezTo>
                  <a:pt x="14" y="41"/>
                  <a:pt x="15" y="38"/>
                  <a:pt x="16" y="36"/>
                </a:cubicBezTo>
                <a:cubicBezTo>
                  <a:pt x="16" y="35"/>
                  <a:pt x="17" y="34"/>
                  <a:pt x="17" y="32"/>
                </a:cubicBezTo>
                <a:cubicBezTo>
                  <a:pt x="18" y="31"/>
                  <a:pt x="19" y="30"/>
                  <a:pt x="19" y="29"/>
                </a:cubicBezTo>
                <a:cubicBezTo>
                  <a:pt x="20" y="28"/>
                  <a:pt x="21" y="27"/>
                  <a:pt x="22" y="26"/>
                </a:cubicBezTo>
                <a:cubicBezTo>
                  <a:pt x="22" y="25"/>
                  <a:pt x="23" y="24"/>
                  <a:pt x="24" y="24"/>
                </a:cubicBezTo>
                <a:cubicBezTo>
                  <a:pt x="31" y="16"/>
                  <a:pt x="42" y="11"/>
                  <a:pt x="53" y="11"/>
                </a:cubicBezTo>
                <a:cubicBezTo>
                  <a:pt x="65" y="11"/>
                  <a:pt x="76" y="16"/>
                  <a:pt x="83" y="24"/>
                </a:cubicBezTo>
                <a:cubicBezTo>
                  <a:pt x="85" y="26"/>
                  <a:pt x="86" y="27"/>
                  <a:pt x="87" y="29"/>
                </a:cubicBezTo>
                <a:cubicBezTo>
                  <a:pt x="88" y="30"/>
                  <a:pt x="88" y="31"/>
                  <a:pt x="89" y="32"/>
                </a:cubicBezTo>
                <a:cubicBezTo>
                  <a:pt x="90" y="34"/>
                  <a:pt x="90" y="35"/>
                  <a:pt x="91" y="36"/>
                </a:cubicBezTo>
                <a:cubicBezTo>
                  <a:pt x="92" y="38"/>
                  <a:pt x="93" y="41"/>
                  <a:pt x="93" y="44"/>
                </a:cubicBezTo>
                <a:cubicBezTo>
                  <a:pt x="93" y="45"/>
                  <a:pt x="94" y="46"/>
                  <a:pt x="94" y="48"/>
                </a:cubicBezTo>
                <a:cubicBezTo>
                  <a:pt x="94" y="49"/>
                  <a:pt x="94" y="50"/>
                  <a:pt x="94" y="52"/>
                </a:cubicBezTo>
                <a:cubicBezTo>
                  <a:pt x="94" y="57"/>
                  <a:pt x="93" y="62"/>
                  <a:pt x="91" y="66"/>
                </a:cubicBezTo>
                <a:cubicBezTo>
                  <a:pt x="90" y="69"/>
                  <a:pt x="89" y="72"/>
                  <a:pt x="87" y="75"/>
                </a:cubicBezTo>
                <a:cubicBezTo>
                  <a:pt x="86" y="76"/>
                  <a:pt x="85" y="78"/>
                  <a:pt x="83" y="79"/>
                </a:cubicBezTo>
                <a:cubicBezTo>
                  <a:pt x="76" y="87"/>
                  <a:pt x="65" y="93"/>
                  <a:pt x="53" y="93"/>
                </a:cubicBezTo>
                <a:cubicBezTo>
                  <a:pt x="49" y="93"/>
                  <a:pt x="45" y="92"/>
                  <a:pt x="41" y="91"/>
                </a:cubicBezTo>
                <a:cubicBezTo>
                  <a:pt x="38" y="90"/>
                  <a:pt x="35" y="88"/>
                  <a:pt x="32" y="87"/>
                </a:cubicBezTo>
                <a:cubicBezTo>
                  <a:pt x="31" y="86"/>
                  <a:pt x="30" y="85"/>
                  <a:pt x="29" y="85"/>
                </a:cubicBezTo>
                <a:cubicBezTo>
                  <a:pt x="28" y="84"/>
                  <a:pt x="28" y="84"/>
                  <a:pt x="27" y="83"/>
                </a:cubicBezTo>
                <a:cubicBezTo>
                  <a:pt x="26" y="82"/>
                  <a:pt x="25" y="82"/>
                  <a:pt x="24" y="81"/>
                </a:cubicBezTo>
                <a:cubicBezTo>
                  <a:pt x="24" y="80"/>
                  <a:pt x="23" y="79"/>
                  <a:pt x="22" y="78"/>
                </a:cubicBezTo>
                <a:cubicBezTo>
                  <a:pt x="22" y="78"/>
                  <a:pt x="21" y="77"/>
                  <a:pt x="21" y="77"/>
                </a:cubicBezTo>
                <a:cubicBezTo>
                  <a:pt x="20" y="76"/>
                  <a:pt x="20" y="75"/>
                  <a:pt x="19" y="75"/>
                </a:cubicBezTo>
                <a:cubicBezTo>
                  <a:pt x="19" y="74"/>
                  <a:pt x="18" y="72"/>
                  <a:pt x="17" y="71"/>
                </a:cubicBezTo>
                <a:cubicBezTo>
                  <a:pt x="16" y="70"/>
                  <a:pt x="16" y="68"/>
                  <a:pt x="15" y="66"/>
                </a:cubicBezTo>
                <a:cubicBezTo>
                  <a:pt x="13" y="62"/>
                  <a:pt x="12" y="57"/>
                  <a:pt x="12" y="52"/>
                </a:cubicBezTo>
              </a:path>
            </a:pathLst>
          </a:custGeom>
          <a:solidFill>
            <a:srgbClr val="FFFEF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707799" y="4779038"/>
            <a:ext cx="501330" cy="504577"/>
          </a:xfrm>
          <a:custGeom>
            <a:rect l="l" t="t" r="r" b="b"/>
            <a:pathLst>
              <a:path w="196" h="197">
                <a:moveTo>
                  <a:pt x="98" y="197"/>
                </a:moveTo>
                <a:cubicBezTo>
                  <a:pt x="152" y="197"/>
                  <a:pt x="196" y="153"/>
                  <a:pt x="196" y="99"/>
                </a:cubicBezTo>
                <a:cubicBezTo>
                  <a:pt x="196" y="44"/>
                  <a:pt x="152" y="0"/>
                  <a:pt x="98" y="0"/>
                </a:cubicBezTo>
                <a:cubicBezTo>
                  <a:pt x="43" y="0"/>
                  <a:pt x="0" y="44"/>
                  <a:pt x="0" y="99"/>
                </a:cubicBezTo>
                <a:cubicBezTo>
                  <a:pt x="0" y="153"/>
                  <a:pt x="43" y="197"/>
                  <a:pt x="98" y="197"/>
                </a:cubicBezTo>
                <a:moveTo>
                  <a:pt x="38" y="166"/>
                </a:moveTo>
                <a:cubicBezTo>
                  <a:pt x="30" y="158"/>
                  <a:pt x="30" y="158"/>
                  <a:pt x="30" y="158"/>
                </a:cubicBezTo>
                <a:cubicBezTo>
                  <a:pt x="49" y="140"/>
                  <a:pt x="49" y="140"/>
                  <a:pt x="49" y="140"/>
                </a:cubicBezTo>
                <a:cubicBezTo>
                  <a:pt x="57" y="148"/>
                  <a:pt x="57" y="148"/>
                  <a:pt x="57" y="148"/>
                </a:cubicBezTo>
                <a:lnTo>
                  <a:pt x="38" y="166"/>
                </a:lnTo>
                <a:close/>
                <a:moveTo>
                  <a:pt x="103" y="188"/>
                </a:moveTo>
                <a:cubicBezTo>
                  <a:pt x="92" y="188"/>
                  <a:pt x="92" y="188"/>
                  <a:pt x="92" y="188"/>
                </a:cubicBezTo>
                <a:cubicBezTo>
                  <a:pt x="92" y="162"/>
                  <a:pt x="92" y="162"/>
                  <a:pt x="92" y="162"/>
                </a:cubicBezTo>
                <a:cubicBezTo>
                  <a:pt x="103" y="162"/>
                  <a:pt x="103" y="162"/>
                  <a:pt x="103" y="162"/>
                </a:cubicBezTo>
                <a:lnTo>
                  <a:pt x="103" y="188"/>
                </a:lnTo>
                <a:close/>
                <a:moveTo>
                  <a:pt x="188" y="104"/>
                </a:moveTo>
                <a:cubicBezTo>
                  <a:pt x="161" y="104"/>
                  <a:pt x="161" y="104"/>
                  <a:pt x="161" y="104"/>
                </a:cubicBezTo>
                <a:cubicBezTo>
                  <a:pt x="161" y="93"/>
                  <a:pt x="161" y="93"/>
                  <a:pt x="161" y="93"/>
                </a:cubicBezTo>
                <a:cubicBezTo>
                  <a:pt x="188" y="93"/>
                  <a:pt x="188" y="93"/>
                  <a:pt x="188" y="93"/>
                </a:cubicBezTo>
                <a:lnTo>
                  <a:pt x="188" y="104"/>
                </a:lnTo>
                <a:close/>
                <a:moveTo>
                  <a:pt x="157" y="31"/>
                </a:moveTo>
                <a:cubicBezTo>
                  <a:pt x="165" y="39"/>
                  <a:pt x="165" y="39"/>
                  <a:pt x="165" y="39"/>
                </a:cubicBezTo>
                <a:cubicBezTo>
                  <a:pt x="147" y="58"/>
                  <a:pt x="147" y="58"/>
                  <a:pt x="147" y="58"/>
                </a:cubicBezTo>
                <a:cubicBezTo>
                  <a:pt x="139" y="50"/>
                  <a:pt x="139" y="50"/>
                  <a:pt x="139" y="50"/>
                </a:cubicBezTo>
                <a:lnTo>
                  <a:pt x="157" y="31"/>
                </a:lnTo>
                <a:close/>
                <a:moveTo>
                  <a:pt x="147" y="140"/>
                </a:moveTo>
                <a:cubicBezTo>
                  <a:pt x="165" y="158"/>
                  <a:pt x="165" y="158"/>
                  <a:pt x="165" y="158"/>
                </a:cubicBezTo>
                <a:cubicBezTo>
                  <a:pt x="157" y="166"/>
                  <a:pt x="157" y="166"/>
                  <a:pt x="157" y="166"/>
                </a:cubicBezTo>
                <a:cubicBezTo>
                  <a:pt x="139" y="148"/>
                  <a:pt x="139" y="148"/>
                  <a:pt x="139" y="148"/>
                </a:cubicBezTo>
                <a:lnTo>
                  <a:pt x="147" y="140"/>
                </a:lnTo>
                <a:close/>
                <a:moveTo>
                  <a:pt x="92" y="9"/>
                </a:moveTo>
                <a:cubicBezTo>
                  <a:pt x="103" y="9"/>
                  <a:pt x="103" y="9"/>
                  <a:pt x="103" y="9"/>
                </a:cubicBezTo>
                <a:cubicBezTo>
                  <a:pt x="103" y="35"/>
                  <a:pt x="103" y="35"/>
                  <a:pt x="103" y="35"/>
                </a:cubicBezTo>
                <a:cubicBezTo>
                  <a:pt x="92" y="35"/>
                  <a:pt x="92" y="35"/>
                  <a:pt x="92" y="35"/>
                </a:cubicBezTo>
                <a:lnTo>
                  <a:pt x="92" y="9"/>
                </a:lnTo>
                <a:close/>
                <a:moveTo>
                  <a:pt x="82" y="76"/>
                </a:moveTo>
                <a:cubicBezTo>
                  <a:pt x="99" y="92"/>
                  <a:pt x="99" y="92"/>
                  <a:pt x="99" y="92"/>
                </a:cubicBezTo>
                <a:cubicBezTo>
                  <a:pt x="130" y="62"/>
                  <a:pt x="130" y="62"/>
                  <a:pt x="130" y="62"/>
                </a:cubicBezTo>
                <a:cubicBezTo>
                  <a:pt x="137" y="70"/>
                  <a:pt x="137" y="70"/>
                  <a:pt x="137" y="70"/>
                </a:cubicBezTo>
                <a:cubicBezTo>
                  <a:pt x="99" y="108"/>
                  <a:pt x="99" y="108"/>
                  <a:pt x="99" y="108"/>
                </a:cubicBezTo>
                <a:cubicBezTo>
                  <a:pt x="74" y="84"/>
                  <a:pt x="74" y="84"/>
                  <a:pt x="74" y="84"/>
                </a:cubicBezTo>
                <a:lnTo>
                  <a:pt x="82" y="76"/>
                </a:lnTo>
                <a:close/>
                <a:moveTo>
                  <a:pt x="38" y="31"/>
                </a:moveTo>
                <a:cubicBezTo>
                  <a:pt x="57" y="50"/>
                  <a:pt x="57" y="50"/>
                  <a:pt x="57" y="50"/>
                </a:cubicBezTo>
                <a:cubicBezTo>
                  <a:pt x="49" y="58"/>
                  <a:pt x="49" y="58"/>
                  <a:pt x="49" y="58"/>
                </a:cubicBezTo>
                <a:cubicBezTo>
                  <a:pt x="30" y="39"/>
                  <a:pt x="30" y="39"/>
                  <a:pt x="30" y="39"/>
                </a:cubicBezTo>
                <a:lnTo>
                  <a:pt x="38" y="31"/>
                </a:lnTo>
                <a:close/>
                <a:moveTo>
                  <a:pt x="34" y="104"/>
                </a:moveTo>
                <a:cubicBezTo>
                  <a:pt x="8" y="104"/>
                  <a:pt x="8" y="104"/>
                  <a:pt x="8" y="104"/>
                </a:cubicBezTo>
                <a:cubicBezTo>
                  <a:pt x="8" y="93"/>
                  <a:pt x="8" y="93"/>
                  <a:pt x="8" y="93"/>
                </a:cubicBezTo>
                <a:cubicBezTo>
                  <a:pt x="34" y="93"/>
                  <a:pt x="34" y="93"/>
                  <a:pt x="34" y="93"/>
                </a:cubicBezTo>
                <a:lnTo>
                  <a:pt x="34" y="104"/>
                </a:lnTo>
                <a:close/>
              </a:path>
            </a:pathLst>
          </a:custGeom>
          <a:solidFill>
            <a:srgbClr val="FFFEF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6695413" y="3086347"/>
            <a:ext cx="531662" cy="459548"/>
          </a:xfrm>
          <a:custGeom>
            <a:rect l="l" t="t" r="r" b="b"/>
            <a:pathLst>
              <a:path w="184" h="159">
                <a:moveTo>
                  <a:pt x="132" y="124"/>
                </a:moveTo>
                <a:cubicBezTo>
                  <a:pt x="165" y="159"/>
                  <a:pt x="165" y="159"/>
                  <a:pt x="165" y="159"/>
                </a:cubicBezTo>
                <a:cubicBezTo>
                  <a:pt x="165" y="124"/>
                  <a:pt x="165" y="124"/>
                  <a:pt x="165" y="124"/>
                </a:cubicBezTo>
                <a:cubicBezTo>
                  <a:pt x="184" y="124"/>
                  <a:pt x="184" y="124"/>
                  <a:pt x="184" y="124"/>
                </a:cubicBezTo>
                <a:cubicBezTo>
                  <a:pt x="184" y="0"/>
                  <a:pt x="184" y="0"/>
                  <a:pt x="184" y="0"/>
                </a:cubicBezTo>
                <a:cubicBezTo>
                  <a:pt x="0" y="0"/>
                  <a:pt x="0" y="0"/>
                  <a:pt x="0" y="0"/>
                </a:cubicBezTo>
                <a:cubicBezTo>
                  <a:pt x="0" y="47"/>
                  <a:pt x="0" y="47"/>
                  <a:pt x="0" y="47"/>
                </a:cubicBezTo>
                <a:cubicBezTo>
                  <a:pt x="0" y="124"/>
                  <a:pt x="0" y="124"/>
                  <a:pt x="0" y="124"/>
                </a:cubicBezTo>
                <a:cubicBezTo>
                  <a:pt x="115" y="124"/>
                  <a:pt x="115" y="124"/>
                  <a:pt x="115" y="124"/>
                </a:cubicBezTo>
                <a:lnTo>
                  <a:pt x="132" y="124"/>
                </a:lnTo>
                <a:close/>
                <a:moveTo>
                  <a:pt x="154" y="49"/>
                </a:moveTo>
                <a:cubicBezTo>
                  <a:pt x="162" y="49"/>
                  <a:pt x="168" y="56"/>
                  <a:pt x="168" y="63"/>
                </a:cubicBezTo>
                <a:cubicBezTo>
                  <a:pt x="168" y="71"/>
                  <a:pt x="162" y="77"/>
                  <a:pt x="154" y="77"/>
                </a:cubicBezTo>
                <a:cubicBezTo>
                  <a:pt x="146" y="77"/>
                  <a:pt x="140" y="71"/>
                  <a:pt x="140" y="63"/>
                </a:cubicBezTo>
                <a:cubicBezTo>
                  <a:pt x="140" y="56"/>
                  <a:pt x="146" y="49"/>
                  <a:pt x="154" y="49"/>
                </a:cubicBezTo>
                <a:moveTo>
                  <a:pt x="36" y="77"/>
                </a:moveTo>
                <a:cubicBezTo>
                  <a:pt x="28" y="77"/>
                  <a:pt x="22" y="71"/>
                  <a:pt x="22" y="63"/>
                </a:cubicBezTo>
                <a:cubicBezTo>
                  <a:pt x="22" y="56"/>
                  <a:pt x="28" y="49"/>
                  <a:pt x="36" y="49"/>
                </a:cubicBezTo>
                <a:cubicBezTo>
                  <a:pt x="44" y="49"/>
                  <a:pt x="50" y="56"/>
                  <a:pt x="50" y="63"/>
                </a:cubicBezTo>
                <a:cubicBezTo>
                  <a:pt x="50" y="71"/>
                  <a:pt x="44" y="77"/>
                  <a:pt x="36" y="77"/>
                </a:cubicBezTo>
                <a:moveTo>
                  <a:pt x="75" y="77"/>
                </a:moveTo>
                <a:cubicBezTo>
                  <a:pt x="67" y="77"/>
                  <a:pt x="61" y="71"/>
                  <a:pt x="61" y="63"/>
                </a:cubicBezTo>
                <a:cubicBezTo>
                  <a:pt x="61" y="56"/>
                  <a:pt x="67" y="49"/>
                  <a:pt x="75" y="49"/>
                </a:cubicBezTo>
                <a:cubicBezTo>
                  <a:pt x="83" y="49"/>
                  <a:pt x="89" y="56"/>
                  <a:pt x="89" y="63"/>
                </a:cubicBezTo>
                <a:cubicBezTo>
                  <a:pt x="89" y="71"/>
                  <a:pt x="83" y="77"/>
                  <a:pt x="75" y="77"/>
                </a:cubicBezTo>
                <a:moveTo>
                  <a:pt x="115" y="77"/>
                </a:moveTo>
                <a:cubicBezTo>
                  <a:pt x="107" y="77"/>
                  <a:pt x="100" y="71"/>
                  <a:pt x="100" y="63"/>
                </a:cubicBezTo>
                <a:cubicBezTo>
                  <a:pt x="100" y="56"/>
                  <a:pt x="107" y="49"/>
                  <a:pt x="115" y="49"/>
                </a:cubicBezTo>
                <a:cubicBezTo>
                  <a:pt x="115" y="49"/>
                  <a:pt x="115" y="49"/>
                  <a:pt x="115" y="49"/>
                </a:cubicBezTo>
                <a:cubicBezTo>
                  <a:pt x="123" y="50"/>
                  <a:pt x="129" y="56"/>
                  <a:pt x="129" y="63"/>
                </a:cubicBezTo>
                <a:cubicBezTo>
                  <a:pt x="129" y="71"/>
                  <a:pt x="123" y="77"/>
                  <a:pt x="115" y="77"/>
                </a:cubicBezTo>
                <a:cubicBezTo>
                  <a:pt x="115" y="77"/>
                  <a:pt x="115" y="77"/>
                  <a:pt x="115" y="77"/>
                </a:cubicBezTo>
              </a:path>
            </a:pathLst>
          </a:custGeom>
          <a:solidFill>
            <a:srgbClr val="FFFEF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0" name="Group 10"/>
          <p:cNvGrpSpPr/>
          <p:nvPr/>
        </p:nvGrpSpPr>
        <p:grpSpPr>
          <a:xfrm>
            <a:off x="5004107" y="4794077"/>
            <a:ext cx="458857" cy="474498"/>
            <a:chOff x="5004107" y="4794077"/>
            <a:chExt cx="458857" cy="474498"/>
          </a:xfrm>
        </p:grpSpPr>
        <p:sp>
          <p:nvSpPr>
            <p:cNvPr id="11" name="AutoShape 11"/>
            <p:cNvSpPr/>
            <p:nvPr/>
          </p:nvSpPr>
          <p:spPr>
            <a:xfrm>
              <a:off x="5130280" y="4794077"/>
              <a:ext cx="206512" cy="224827"/>
            </a:xfrm>
            <a:prstGeom prst="ellipse">
              <a:avLst/>
            </a:prstGeom>
            <a:solidFill>
              <a:srgbClr val="FFFEF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5004107" y="5054031"/>
              <a:ext cx="458857" cy="214544"/>
            </a:xfrm>
            <a:custGeom>
              <a:rect l="l" t="t" r="r" b="b"/>
              <a:pathLst>
                <a:path w="200" h="87">
                  <a:moveTo>
                    <a:pt x="35" y="87"/>
                  </a:moveTo>
                  <a:cubicBezTo>
                    <a:pt x="35" y="72"/>
                    <a:pt x="35" y="72"/>
                    <a:pt x="35" y="72"/>
                  </a:cubicBezTo>
                  <a:cubicBezTo>
                    <a:pt x="46" y="72"/>
                    <a:pt x="46" y="72"/>
                    <a:pt x="46" y="72"/>
                  </a:cubicBezTo>
                  <a:cubicBezTo>
                    <a:pt x="46" y="87"/>
                    <a:pt x="46" y="87"/>
                    <a:pt x="46" y="87"/>
                  </a:cubicBezTo>
                  <a:cubicBezTo>
                    <a:pt x="155" y="87"/>
                    <a:pt x="155" y="87"/>
                    <a:pt x="155" y="87"/>
                  </a:cubicBezTo>
                  <a:cubicBezTo>
                    <a:pt x="155" y="72"/>
                    <a:pt x="155" y="72"/>
                    <a:pt x="155" y="72"/>
                  </a:cubicBezTo>
                  <a:cubicBezTo>
                    <a:pt x="166" y="72"/>
                    <a:pt x="166" y="72"/>
                    <a:pt x="166" y="72"/>
                  </a:cubicBezTo>
                  <a:cubicBezTo>
                    <a:pt x="166" y="87"/>
                    <a:pt x="166" y="87"/>
                    <a:pt x="166" y="87"/>
                  </a:cubicBezTo>
                  <a:cubicBezTo>
                    <a:pt x="199" y="87"/>
                    <a:pt x="199" y="87"/>
                    <a:pt x="199" y="87"/>
                  </a:cubicBezTo>
                  <a:cubicBezTo>
                    <a:pt x="199" y="47"/>
                    <a:pt x="200" y="43"/>
                    <a:pt x="200" y="43"/>
                  </a:cubicBezTo>
                  <a:cubicBezTo>
                    <a:pt x="200" y="19"/>
                    <a:pt x="180" y="0"/>
                    <a:pt x="156" y="0"/>
                  </a:cubicBezTo>
                  <a:cubicBezTo>
                    <a:pt x="156" y="0"/>
                    <a:pt x="156" y="0"/>
                    <a:pt x="156" y="0"/>
                  </a:cubicBezTo>
                  <a:cubicBezTo>
                    <a:pt x="156" y="0"/>
                    <a:pt x="156" y="0"/>
                    <a:pt x="156" y="0"/>
                  </a:cubicBezTo>
                  <a:cubicBezTo>
                    <a:pt x="140" y="0"/>
                    <a:pt x="140" y="0"/>
                    <a:pt x="140" y="0"/>
                  </a:cubicBezTo>
                  <a:cubicBezTo>
                    <a:pt x="100" y="80"/>
                    <a:pt x="100" y="80"/>
                    <a:pt x="100" y="80"/>
                  </a:cubicBezTo>
                  <a:cubicBezTo>
                    <a:pt x="60" y="0"/>
                    <a:pt x="60" y="0"/>
                    <a:pt x="60" y="0"/>
                  </a:cubicBezTo>
                  <a:cubicBezTo>
                    <a:pt x="45" y="0"/>
                    <a:pt x="45" y="0"/>
                    <a:pt x="45" y="0"/>
                  </a:cubicBezTo>
                  <a:cubicBezTo>
                    <a:pt x="45" y="0"/>
                    <a:pt x="45" y="0"/>
                    <a:pt x="45" y="0"/>
                  </a:cubicBezTo>
                  <a:cubicBezTo>
                    <a:pt x="45" y="0"/>
                    <a:pt x="44" y="0"/>
                    <a:pt x="44" y="0"/>
                  </a:cubicBezTo>
                  <a:cubicBezTo>
                    <a:pt x="20" y="0"/>
                    <a:pt x="1" y="19"/>
                    <a:pt x="1" y="43"/>
                  </a:cubicBezTo>
                  <a:cubicBezTo>
                    <a:pt x="1" y="43"/>
                    <a:pt x="0" y="47"/>
                    <a:pt x="0" y="87"/>
                  </a:cubicBezTo>
                  <a:lnTo>
                    <a:pt x="35" y="87"/>
                  </a:lnTo>
                  <a:close/>
                </a:path>
              </a:pathLst>
            </a:custGeom>
            <a:solidFill>
              <a:srgbClr val="FFFEF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 name="Group 13"/>
          <p:cNvGrpSpPr/>
          <p:nvPr/>
        </p:nvGrpSpPr>
        <p:grpSpPr>
          <a:xfrm>
            <a:off x="5820196" y="3941016"/>
            <a:ext cx="553402" cy="457486"/>
            <a:chOff x="5820196" y="3941016"/>
            <a:chExt cx="553402" cy="457486"/>
          </a:xfrm>
        </p:grpSpPr>
        <p:sp>
          <p:nvSpPr>
            <p:cNvPr id="14" name="Freeform 14"/>
            <p:cNvSpPr/>
            <p:nvPr/>
          </p:nvSpPr>
          <p:spPr>
            <a:xfrm>
              <a:off x="5820196" y="3941016"/>
              <a:ext cx="553402" cy="457486"/>
            </a:xfrm>
            <a:custGeom>
              <a:rect l="l" t="t" r="r" b="b"/>
              <a:pathLst>
                <a:path w="287" h="236">
                  <a:moveTo>
                    <a:pt x="260" y="78"/>
                  </a:moveTo>
                  <a:cubicBezTo>
                    <a:pt x="251" y="78"/>
                    <a:pt x="244" y="85"/>
                    <a:pt x="244" y="94"/>
                  </a:cubicBezTo>
                  <a:cubicBezTo>
                    <a:pt x="244" y="103"/>
                    <a:pt x="251" y="111"/>
                    <a:pt x="260" y="111"/>
                  </a:cubicBezTo>
                  <a:cubicBezTo>
                    <a:pt x="269" y="111"/>
                    <a:pt x="277" y="103"/>
                    <a:pt x="277" y="94"/>
                  </a:cubicBezTo>
                  <a:cubicBezTo>
                    <a:pt x="277" y="85"/>
                    <a:pt x="269" y="78"/>
                    <a:pt x="260" y="78"/>
                  </a:cubicBezTo>
                  <a:close/>
                  <a:moveTo>
                    <a:pt x="27" y="78"/>
                  </a:moveTo>
                  <a:cubicBezTo>
                    <a:pt x="18" y="78"/>
                    <a:pt x="11" y="85"/>
                    <a:pt x="11" y="94"/>
                  </a:cubicBezTo>
                  <a:cubicBezTo>
                    <a:pt x="11" y="103"/>
                    <a:pt x="18" y="111"/>
                    <a:pt x="27" y="111"/>
                  </a:cubicBezTo>
                  <a:cubicBezTo>
                    <a:pt x="36" y="111"/>
                    <a:pt x="43" y="103"/>
                    <a:pt x="43" y="94"/>
                  </a:cubicBezTo>
                  <a:cubicBezTo>
                    <a:pt x="43" y="85"/>
                    <a:pt x="36" y="78"/>
                    <a:pt x="27" y="78"/>
                  </a:cubicBezTo>
                  <a:close/>
                  <a:moveTo>
                    <a:pt x="212" y="49"/>
                  </a:moveTo>
                  <a:cubicBezTo>
                    <a:pt x="199" y="49"/>
                    <a:pt x="188" y="59"/>
                    <a:pt x="188" y="73"/>
                  </a:cubicBezTo>
                  <a:cubicBezTo>
                    <a:pt x="188" y="86"/>
                    <a:pt x="199" y="97"/>
                    <a:pt x="212" y="97"/>
                  </a:cubicBezTo>
                  <a:cubicBezTo>
                    <a:pt x="225" y="97"/>
                    <a:pt x="236" y="86"/>
                    <a:pt x="236" y="73"/>
                  </a:cubicBezTo>
                  <a:cubicBezTo>
                    <a:pt x="236" y="59"/>
                    <a:pt x="225" y="49"/>
                    <a:pt x="212" y="49"/>
                  </a:cubicBezTo>
                  <a:close/>
                  <a:moveTo>
                    <a:pt x="287" y="196"/>
                  </a:moveTo>
                  <a:cubicBezTo>
                    <a:pt x="259" y="196"/>
                    <a:pt x="259" y="196"/>
                    <a:pt x="259" y="196"/>
                  </a:cubicBezTo>
                  <a:cubicBezTo>
                    <a:pt x="259" y="145"/>
                    <a:pt x="259" y="145"/>
                    <a:pt x="259" y="145"/>
                  </a:cubicBezTo>
                  <a:cubicBezTo>
                    <a:pt x="259" y="136"/>
                    <a:pt x="257" y="128"/>
                    <a:pt x="253" y="121"/>
                  </a:cubicBezTo>
                  <a:cubicBezTo>
                    <a:pt x="255" y="120"/>
                    <a:pt x="258" y="120"/>
                    <a:pt x="260" y="120"/>
                  </a:cubicBezTo>
                  <a:cubicBezTo>
                    <a:pt x="275" y="120"/>
                    <a:pt x="287" y="132"/>
                    <a:pt x="287" y="147"/>
                  </a:cubicBezTo>
                  <a:lnTo>
                    <a:pt x="287" y="196"/>
                  </a:lnTo>
                  <a:close/>
                  <a:moveTo>
                    <a:pt x="75" y="49"/>
                  </a:moveTo>
                  <a:cubicBezTo>
                    <a:pt x="62" y="49"/>
                    <a:pt x="51" y="59"/>
                    <a:pt x="51" y="73"/>
                  </a:cubicBezTo>
                  <a:cubicBezTo>
                    <a:pt x="51" y="86"/>
                    <a:pt x="62" y="97"/>
                    <a:pt x="75" y="97"/>
                  </a:cubicBezTo>
                  <a:cubicBezTo>
                    <a:pt x="88" y="97"/>
                    <a:pt x="99" y="86"/>
                    <a:pt x="99" y="73"/>
                  </a:cubicBezTo>
                  <a:cubicBezTo>
                    <a:pt x="99" y="59"/>
                    <a:pt x="88" y="49"/>
                    <a:pt x="75" y="49"/>
                  </a:cubicBezTo>
                  <a:close/>
                  <a:moveTo>
                    <a:pt x="27" y="120"/>
                  </a:moveTo>
                  <a:cubicBezTo>
                    <a:pt x="29" y="120"/>
                    <a:pt x="32" y="120"/>
                    <a:pt x="34" y="121"/>
                  </a:cubicBezTo>
                  <a:cubicBezTo>
                    <a:pt x="30" y="128"/>
                    <a:pt x="28" y="136"/>
                    <a:pt x="28" y="145"/>
                  </a:cubicBezTo>
                  <a:cubicBezTo>
                    <a:pt x="28" y="196"/>
                    <a:pt x="28" y="196"/>
                    <a:pt x="28" y="196"/>
                  </a:cubicBezTo>
                  <a:cubicBezTo>
                    <a:pt x="0" y="196"/>
                    <a:pt x="0" y="196"/>
                    <a:pt x="0" y="196"/>
                  </a:cubicBezTo>
                  <a:cubicBezTo>
                    <a:pt x="0" y="147"/>
                    <a:pt x="0" y="147"/>
                    <a:pt x="0" y="147"/>
                  </a:cubicBezTo>
                  <a:cubicBezTo>
                    <a:pt x="0" y="132"/>
                    <a:pt x="12" y="120"/>
                    <a:pt x="27" y="120"/>
                  </a:cubicBezTo>
                  <a:close/>
                  <a:moveTo>
                    <a:pt x="144" y="0"/>
                  </a:moveTo>
                  <a:cubicBezTo>
                    <a:pt x="124" y="0"/>
                    <a:pt x="108" y="16"/>
                    <a:pt x="108" y="36"/>
                  </a:cubicBezTo>
                  <a:cubicBezTo>
                    <a:pt x="108" y="56"/>
                    <a:pt x="124" y="72"/>
                    <a:pt x="144" y="72"/>
                  </a:cubicBezTo>
                  <a:cubicBezTo>
                    <a:pt x="163" y="72"/>
                    <a:pt x="179" y="56"/>
                    <a:pt x="179" y="36"/>
                  </a:cubicBezTo>
                  <a:cubicBezTo>
                    <a:pt x="179" y="16"/>
                    <a:pt x="163" y="0"/>
                    <a:pt x="144" y="0"/>
                  </a:cubicBezTo>
                  <a:close/>
                  <a:moveTo>
                    <a:pt x="251" y="214"/>
                  </a:moveTo>
                  <a:cubicBezTo>
                    <a:pt x="208" y="214"/>
                    <a:pt x="208" y="214"/>
                    <a:pt x="208" y="214"/>
                  </a:cubicBezTo>
                  <a:cubicBezTo>
                    <a:pt x="208" y="137"/>
                    <a:pt x="208" y="137"/>
                    <a:pt x="208" y="137"/>
                  </a:cubicBezTo>
                  <a:cubicBezTo>
                    <a:pt x="208" y="127"/>
                    <a:pt x="206" y="117"/>
                    <a:pt x="201" y="108"/>
                  </a:cubicBezTo>
                  <a:cubicBezTo>
                    <a:pt x="205" y="107"/>
                    <a:pt x="208" y="106"/>
                    <a:pt x="212" y="106"/>
                  </a:cubicBezTo>
                  <a:cubicBezTo>
                    <a:pt x="233" y="106"/>
                    <a:pt x="251" y="124"/>
                    <a:pt x="251" y="145"/>
                  </a:cubicBezTo>
                  <a:lnTo>
                    <a:pt x="251" y="214"/>
                  </a:lnTo>
                  <a:close/>
                  <a:moveTo>
                    <a:pt x="79" y="137"/>
                  </a:moveTo>
                  <a:cubicBezTo>
                    <a:pt x="79" y="214"/>
                    <a:pt x="79" y="214"/>
                    <a:pt x="79" y="214"/>
                  </a:cubicBezTo>
                  <a:cubicBezTo>
                    <a:pt x="37" y="214"/>
                    <a:pt x="37" y="214"/>
                    <a:pt x="37" y="214"/>
                  </a:cubicBezTo>
                  <a:cubicBezTo>
                    <a:pt x="37" y="145"/>
                    <a:pt x="37" y="145"/>
                    <a:pt x="37" y="145"/>
                  </a:cubicBezTo>
                  <a:cubicBezTo>
                    <a:pt x="37" y="124"/>
                    <a:pt x="54" y="106"/>
                    <a:pt x="75" y="106"/>
                  </a:cubicBezTo>
                  <a:cubicBezTo>
                    <a:pt x="79" y="106"/>
                    <a:pt x="83" y="107"/>
                    <a:pt x="86" y="108"/>
                  </a:cubicBezTo>
                  <a:cubicBezTo>
                    <a:pt x="81" y="117"/>
                    <a:pt x="79" y="127"/>
                    <a:pt x="79" y="137"/>
                  </a:cubicBezTo>
                  <a:close/>
                  <a:moveTo>
                    <a:pt x="88" y="237"/>
                  </a:moveTo>
                  <a:cubicBezTo>
                    <a:pt x="200" y="237"/>
                    <a:pt x="200" y="237"/>
                    <a:pt x="200" y="237"/>
                  </a:cubicBezTo>
                  <a:cubicBezTo>
                    <a:pt x="200" y="137"/>
                    <a:pt x="200" y="137"/>
                    <a:pt x="200" y="137"/>
                  </a:cubicBezTo>
                  <a:cubicBezTo>
                    <a:pt x="200" y="106"/>
                    <a:pt x="174" y="81"/>
                    <a:pt x="144" y="81"/>
                  </a:cubicBezTo>
                  <a:cubicBezTo>
                    <a:pt x="113" y="81"/>
                    <a:pt x="88" y="106"/>
                    <a:pt x="88" y="137"/>
                  </a:cubicBezTo>
                  <a:lnTo>
                    <a:pt x="88" y="237"/>
                  </a:lnTo>
                  <a:close/>
                </a:path>
              </a:pathLst>
            </a:custGeom>
            <a:solidFill>
              <a:srgbClr val="FFFEF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5" name="TextBox 15"/>
          <p:cNvSpPr txBox="1"/>
          <p:nvPr/>
        </p:nvSpPr>
        <p:spPr>
          <a:xfrm>
            <a:off x="746649" y="1001542"/>
            <a:ext cx="3495675" cy="457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575" b="1">
                <a:solidFill>
                  <a:schemeClr val="accent1">
                    <a:alpha val="100000"/>
                  </a:schemeClr>
                </a:solidFill>
                <a:latin typeface="Microsoft Yahei"/>
                <a:ea typeface="Microsoft Yahei"/>
                <a:cs typeface="Microsoft Yahei"/>
              </a:rPr>
              <a:t>生产流程优化</a:t>
            </a:r>
          </a:p>
        </p:txBody>
      </p:sp>
      <p:sp>
        <p:nvSpPr>
          <p:cNvPr id="16" name="TextBox 16"/>
          <p:cNvSpPr txBox="1"/>
          <p:nvPr/>
        </p:nvSpPr>
        <p:spPr>
          <a:xfrm>
            <a:off x="746343" y="4040386"/>
            <a:ext cx="3495675" cy="457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575" b="1">
                <a:solidFill>
                  <a:schemeClr val="accent1">
                    <a:alpha val="100000"/>
                  </a:schemeClr>
                </a:solidFill>
                <a:latin typeface="Microsoft Yahei"/>
                <a:ea typeface="Microsoft Yahei"/>
                <a:cs typeface="Microsoft Yahei"/>
              </a:rPr>
              <a:t>员工培训</a:t>
            </a:r>
          </a:p>
        </p:txBody>
      </p:sp>
      <p:sp>
        <p:nvSpPr>
          <p:cNvPr id="17" name="TextBox 17"/>
          <p:cNvSpPr txBox="1"/>
          <p:nvPr/>
        </p:nvSpPr>
        <p:spPr>
          <a:xfrm>
            <a:off x="8015770" y="1001542"/>
            <a:ext cx="3495675" cy="457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575" b="1">
                <a:solidFill>
                  <a:schemeClr val="accent1">
                    <a:alpha val="100000"/>
                  </a:schemeClr>
                </a:solidFill>
                <a:latin typeface="Microsoft Yahei"/>
                <a:ea typeface="Microsoft Yahei"/>
                <a:cs typeface="Microsoft Yahei"/>
              </a:rPr>
              <a:t>质量管理体系建设</a:t>
            </a:r>
          </a:p>
        </p:txBody>
      </p:sp>
      <p:sp>
        <p:nvSpPr>
          <p:cNvPr id="18" name="TextBox 18"/>
          <p:cNvSpPr txBox="1"/>
          <p:nvPr/>
        </p:nvSpPr>
        <p:spPr>
          <a:xfrm>
            <a:off x="8015770" y="4040386"/>
            <a:ext cx="3495675" cy="457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575" b="1">
                <a:solidFill>
                  <a:schemeClr val="accent1">
                    <a:alpha val="100000"/>
                  </a:schemeClr>
                </a:solidFill>
                <a:latin typeface="Microsoft Yahei"/>
                <a:ea typeface="Microsoft Yahei"/>
                <a:cs typeface="Microsoft Yahei"/>
              </a:rPr>
              <a:t>智能制造技术应用</a:t>
            </a:r>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提高生产效率和质量水平举措</a:t>
              </a:r>
            </a:p>
          </p:txBody>
        </p:sp>
      </p:grpSp>
      <p:sp>
        <p:nvSpPr>
          <p:cNvPr id="41" name="TextBox 41"/>
          <p:cNvSpPr txBox="1"/>
          <p:nvPr/>
        </p:nvSpPr>
        <p:spPr>
          <a:xfrm>
            <a:off x="8002038" y="1448573"/>
            <a:ext cx="3523139" cy="1938747"/>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rgbClr val="020000">
                    <a:alpha val="100000"/>
                  </a:srgbClr>
                </a:solidFill>
                <a:latin typeface="Microsoft Yahei"/>
                <a:ea typeface="Microsoft Yahei"/>
                <a:cs typeface="Microsoft Yahei"/>
              </a:rPr>
              <a:t>加强员工培训和技能提升，提高员工素质和生产效率。</a:t>
            </a:r>
          </a:p>
        </p:txBody>
      </p:sp>
      <p:sp>
        <p:nvSpPr>
          <p:cNvPr id="42" name="TextBox 42"/>
          <p:cNvSpPr txBox="1"/>
          <p:nvPr/>
        </p:nvSpPr>
        <p:spPr>
          <a:xfrm>
            <a:off x="732611" y="1448573"/>
            <a:ext cx="3523139" cy="1938747"/>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40000"/>
              </a:lnSpc>
              <a:spcBef>
                <a:spcPct val="0"/>
              </a:spcBef>
            </a:pPr>
            <a:r>
              <a:rPr lang="en-US" sz="1350">
                <a:solidFill>
                  <a:srgbClr val="020000">
                    <a:alpha val="100000"/>
                  </a:srgbClr>
                </a:solidFill>
                <a:latin typeface="Microsoft Yahei"/>
                <a:ea typeface="Microsoft Yahei"/>
                <a:cs typeface="Microsoft Yahei"/>
              </a:rPr>
              <a:t>持续优化生产流程，消除生产浪费，提高生产效率和产品质量。</a:t>
            </a:r>
          </a:p>
        </p:txBody>
      </p:sp>
      <p:sp>
        <p:nvSpPr>
          <p:cNvPr id="43" name="TextBox 43"/>
          <p:cNvSpPr txBox="1"/>
          <p:nvPr/>
        </p:nvSpPr>
        <p:spPr>
          <a:xfrm>
            <a:off x="8002038" y="4494712"/>
            <a:ext cx="3523139" cy="1938747"/>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rgbClr val="020000">
                    <a:alpha val="100000"/>
                  </a:srgbClr>
                </a:solidFill>
                <a:latin typeface="Microsoft Yahei"/>
                <a:ea typeface="Microsoft Yahei"/>
                <a:cs typeface="Microsoft Yahei"/>
              </a:rPr>
              <a:t>积极应用智能制造技术，提高生产自动化程度和信息化水平，降低生产成本和提高产品质量。</a:t>
            </a:r>
          </a:p>
        </p:txBody>
      </p:sp>
      <p:sp>
        <p:nvSpPr>
          <p:cNvPr id="44" name="TextBox 44"/>
          <p:cNvSpPr txBox="1"/>
          <p:nvPr/>
        </p:nvSpPr>
        <p:spPr>
          <a:xfrm>
            <a:off x="732611" y="4494712"/>
            <a:ext cx="3523139" cy="1938747"/>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40000"/>
              </a:lnSpc>
              <a:spcBef>
                <a:spcPct val="0"/>
              </a:spcBef>
            </a:pPr>
            <a:r>
              <a:rPr lang="en-US" sz="1350">
                <a:solidFill>
                  <a:srgbClr val="020000">
                    <a:alpha val="100000"/>
                  </a:srgbClr>
                </a:solidFill>
                <a:latin typeface="Microsoft Yahei"/>
                <a:ea typeface="Microsoft Yahei"/>
                <a:cs typeface="Microsoft Yahei"/>
              </a:rPr>
              <a:t>建立完善的质量管理体系，确保产品质量稳定和持续改进。</a:t>
            </a:r>
          </a:p>
        </p:txBody>
      </p:sp>
    </p:spTree>
  </p:cSld>
  <p:clrMapOvr>
    <a:masterClrMapping/>
  </p:clrMapOvr>
  <p:transition/>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1365325" y="1915064"/>
            <a:ext cx="7405389" cy="1138956"/>
            <a:chOff x="1365325" y="1915064"/>
            <a:chExt cx="7405389" cy="1138956"/>
          </a:xfrm>
        </p:grpSpPr>
        <p:sp>
          <p:nvSpPr>
            <p:cNvPr id="3" name="TextBox 3"/>
            <p:cNvSpPr txBox="1"/>
            <p:nvPr/>
          </p:nvSpPr>
          <p:spPr>
            <a:xfrm>
              <a:off x="1365325" y="1915064"/>
              <a:ext cx="7405389" cy="1138956"/>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8400" b="1">
                  <a:solidFill>
                    <a:schemeClr val="accent3">
                      <a:alpha val="100000"/>
                    </a:schemeClr>
                  </a:solidFill>
                  <a:latin typeface="Microsoft Yahei"/>
                  <a:ea typeface="Microsoft Yahei"/>
                  <a:cs typeface="Microsoft Yahei"/>
                </a:rPr>
                <a:t>04</a:t>
              </a:r>
            </a:p>
          </p:txBody>
        </p:sp>
      </p:grpSp>
      <p:sp>
        <p:nvSpPr>
          <p:cNvPr id="4" name="TextBox 4"/>
          <p:cNvSpPr txBox="1"/>
          <p:nvPr/>
        </p:nvSpPr>
        <p:spPr>
          <a:xfrm>
            <a:off x="1365325" y="3174455"/>
            <a:ext cx="8888730"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4500" b="1">
                <a:solidFill>
                  <a:schemeClr val="accent3">
                    <a:lumMod val="75000"/>
                    <a:alpha val="100000"/>
                  </a:schemeClr>
                </a:solidFill>
                <a:latin typeface="Microsoft Yahei"/>
                <a:ea typeface="Microsoft Yahei"/>
                <a:cs typeface="Microsoft Yahei"/>
              </a:rPr>
              <a:t>市场营销策略与客户关系管理</a:t>
            </a:r>
          </a:p>
        </p:txBody>
      </p:sp>
    </p:spTree>
  </p:cSld>
  <p:clrMapOvr>
    <a:masterClrMapping/>
  </p:clrMapOvr>
  <p:transition/>
  <p:timing/>
</p:sld>
</file>

<file path=ppt/slides/slide1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https://d.book118.com/557101154043006035</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FF6F0"/>
      </a:lt1>
      <a:dk2>
        <a:srgbClr val="380E00"/>
      </a:dk2>
      <a:lt2>
        <a:srgbClr val="FFFFFF"/>
      </a:lt2>
      <a:accent1>
        <a:srgbClr val="EB554D"/>
      </a:accent1>
      <a:accent2>
        <a:srgbClr val="F35735"/>
      </a:accent2>
      <a:accent3>
        <a:srgbClr val="CB3600"/>
      </a:accent3>
      <a:accent4>
        <a:srgbClr val="F25E96"/>
      </a:accent4>
      <a:accent5>
        <a:srgbClr val="FF7185"/>
      </a:accent5>
      <a:accent6>
        <a:srgbClr val="F6C462"/>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109</Paragraphs>
  <Slides>19</Slides>
  <Notes>0</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19</vt:i4>
      </vt:variant>
    </vt:vector>
  </HeadingPairs>
  <TitlesOfParts>
    <vt:vector baseType="lpstr" size="24">
      <vt:lpstr>Arial</vt:lpstr>
      <vt:lpstr>Calibri</vt:lpstr>
      <vt:lpstr>Microsoft Yahei</vt:lpstr>
      <vt:lpstr>微软雅黑</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2024-09-09T15:22:08.249</cp:lastPrinted>
  <dcterms:created xsi:type="dcterms:W3CDTF">2024-09-09T07:22:08Z</dcterms:created>
  <dcterms:modified xsi:type="dcterms:W3CDTF">2024-09-09T07:22:10Z</dcterms:modified>
</cp:coreProperties>
</file>