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7FD110F-1842-44C7-B976-A3055FB22F2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AEC286A-F0ED-4BA4-A3E7-EC638DD3FBF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8848E18-ACC5-4D74-BF66-62C4DD843E3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19423FD-A9C0-4838-81E0-DD2AC1129BE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1F606F7-1692-48C7-9FB3-E6A386A9B14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DF11F5B-2603-4A4D-91FD-579D229F43C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885A686-6D9E-40E0-9A7C-6CA6C34F07B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BB75183-7305-4C5B-8761-DCDD0698E55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BA94D45-187C-4FEF-97B9-0657F60C760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969272A-0DF9-4D9A-A246-624A0E28AF3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4D0A7FB-21A4-459E-863F-FE6AF3A8D9E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57105155052006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3" name="TextBox 3"/>
          <p:cNvSpPr txBox="1"/>
          <p:nvPr/>
        </p:nvSpPr>
        <p:spPr>
          <a:xfrm>
            <a:off x="1032908" y="1995037"/>
            <a:ext cx="6249900" cy="197739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950" b="1">
                <a:solidFill>
                  <a:srgbClr val="754807">
                    <a:alpha val="100000"/>
                  </a:srgbClr>
                </a:solidFill>
                <a:latin typeface="Microsoft Yahei"/>
                <a:ea typeface="Microsoft Yahei"/>
                <a:cs typeface="Microsoft Yahei"/>
              </a:rPr>
              <a:t>《数控机床编程实例》ppt课件</a:t>
            </a:r>
          </a:p>
        </p:txBody>
      </p:sp>
      <p:sp>
        <p:nvSpPr>
          <p:cNvPr id="5" name="TextBox 5"/>
          <p:cNvSpPr txBox="1"/>
          <p:nvPr/>
        </p:nvSpPr>
        <p:spPr>
          <a:xfrm>
            <a:off x="4532395" y="4606174"/>
            <a:ext cx="2411730"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800">
                <a:solidFill>
                  <a:srgbClr val="754807">
                    <a:alpha val="100000"/>
                  </a:srgbClr>
                </a:solidFill>
                <a:latin typeface="Microsoft Yahei"/>
                <a:ea typeface="Microsoft Yahei"/>
                <a:cs typeface="Microsoft Yahei"/>
              </a:rPr>
              <a:t>xx年xx月xx日</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9579590" y="309453"/>
            <a:ext cx="2040255" cy="117729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700" b="1">
                <a:solidFill>
                  <a:srgbClr val="754807">
                    <a:alpha val="100000"/>
                  </a:srgbClr>
                </a:solidFill>
                <a:latin typeface="Microsoft Yahei"/>
                <a:ea typeface="Microsoft Yahei"/>
                <a:cs typeface="Microsoft Yahei"/>
              </a:rPr>
              <a:t>目 录</a:t>
            </a:r>
          </a:p>
        </p:txBody>
      </p:sp>
      <p:sp>
        <p:nvSpPr>
          <p:cNvPr id="4" name="TextBox 4"/>
          <p:cNvSpPr txBox="1"/>
          <p:nvPr/>
        </p:nvSpPr>
        <p:spPr>
          <a:xfrm>
            <a:off x="9584732" y="1439118"/>
            <a:ext cx="2127531" cy="356454"/>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375"/>
              </a:spcBef>
            </a:pPr>
            <a:r>
              <a:rPr lang="en-US" sz="1350" b="1">
                <a:solidFill>
                  <a:srgbClr val="DE9A39">
                    <a:alpha val="60000"/>
                  </a:srgbClr>
                </a:solidFill>
                <a:latin typeface="Microsoft Yahei"/>
                <a:ea typeface="Microsoft Yahei"/>
                <a:cs typeface="Microsoft Yahei"/>
              </a:rPr>
              <a:t>CATALOGUE</a:t>
            </a:r>
          </a:p>
        </p:txBody>
      </p:sp>
      <p:sp>
        <p:nvSpPr>
          <p:cNvPr id="5" name="TextBox 5"/>
          <p:cNvSpPr txBox="1"/>
          <p:nvPr/>
        </p:nvSpPr>
        <p:spPr>
          <a:xfrm>
            <a:off x="4470410" y="1406395"/>
            <a:ext cx="4818538" cy="44253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rgbClr val="754807">
                    <a:alpha val="100000"/>
                  </a:srgbClr>
                </a:solidFill>
                <a:latin typeface="Microsoft Yahei"/>
                <a:ea typeface="Microsoft Yahei"/>
                <a:cs typeface="Microsoft Yahei"/>
              </a:rPr>
              <a:t>数控机床编程概述</a:t>
            </a:r>
          </a:p>
          <a:p>
            <a:pPr marL="203200" lvl="0" indent="-203200">
              <a:lnSpc>
                <a:spcPct val="140000"/>
              </a:lnSpc>
              <a:buFont typeface="Arial"/>
              <a:buChar char="•"/>
            </a:pPr>
            <a:r>
              <a:rPr lang="en-US" sz="2400" b="1">
                <a:solidFill>
                  <a:srgbClr val="754807">
                    <a:alpha val="100000"/>
                  </a:srgbClr>
                </a:solidFill>
                <a:latin typeface="Microsoft Yahei"/>
                <a:ea typeface="Microsoft Yahei"/>
                <a:cs typeface="Microsoft Yahei"/>
              </a:rPr>
              <a:t>数控机床编程语言及指令</a:t>
            </a:r>
          </a:p>
          <a:p>
            <a:pPr marL="203200" lvl="0" indent="-203200">
              <a:lnSpc>
                <a:spcPct val="140000"/>
              </a:lnSpc>
              <a:buFont typeface="Arial"/>
              <a:buChar char="•"/>
            </a:pPr>
            <a:r>
              <a:rPr lang="en-US" sz="2400" b="1">
                <a:solidFill>
                  <a:srgbClr val="754807">
                    <a:alpha val="100000"/>
                  </a:srgbClr>
                </a:solidFill>
                <a:latin typeface="Microsoft Yahei"/>
                <a:ea typeface="Microsoft Yahei"/>
                <a:cs typeface="Microsoft Yahei"/>
              </a:rPr>
              <a:t>数控机床编程实例</a:t>
            </a:r>
          </a:p>
          <a:p>
            <a:pPr marL="203200" lvl="0" indent="-203200">
              <a:lnSpc>
                <a:spcPct val="140000"/>
              </a:lnSpc>
              <a:buFont typeface="Arial"/>
              <a:buChar char="•"/>
            </a:pPr>
            <a:r>
              <a:rPr lang="en-US" sz="2400" b="1">
                <a:solidFill>
                  <a:srgbClr val="754807">
                    <a:alpha val="100000"/>
                  </a:srgbClr>
                </a:solidFill>
                <a:latin typeface="Microsoft Yahei"/>
                <a:ea typeface="Microsoft Yahei"/>
                <a:cs typeface="Microsoft Yahei"/>
              </a:rPr>
              <a:t>数控机床编程技巧与优化</a:t>
            </a:r>
          </a:p>
          <a:p>
            <a:pPr marL="203200" lvl="0" indent="-203200">
              <a:lnSpc>
                <a:spcPct val="140000"/>
              </a:lnSpc>
              <a:buFont typeface="Arial"/>
              <a:buChar char="•"/>
            </a:pPr>
            <a:r>
              <a:rPr lang="en-US" sz="2400" b="1">
                <a:solidFill>
                  <a:srgbClr val="754807">
                    <a:alpha val="100000"/>
                  </a:srgbClr>
                </a:solidFill>
                <a:latin typeface="Microsoft Yahei"/>
                <a:ea typeface="Microsoft Yahei"/>
                <a:cs typeface="Microsoft Yahei"/>
              </a:rPr>
              <a:t>数控机床编程常见问题及解决方案</a:t>
            </a:r>
          </a:p>
          <a:p>
            <a:pPr marL="203200" lvl="0" indent="-203200">
              <a:lnSpc>
                <a:spcPct val="140000"/>
              </a:lnSpc>
              <a:buFont typeface="Arial"/>
              <a:buChar char="•"/>
            </a:pPr>
            <a:r>
              <a:rPr lang="en-US" sz="2400" b="1">
                <a:solidFill>
                  <a:srgbClr val="754807">
                    <a:alpha val="100000"/>
                  </a:srgbClr>
                </a:solidFill>
                <a:latin typeface="Microsoft Yahei"/>
                <a:ea typeface="Microsoft Yahei"/>
                <a:cs typeface="Microsoft Yahei"/>
              </a:rPr>
              <a:t>数控机床编程发展趋势与展望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90464" y="2536882"/>
            <a:ext cx="2922600" cy="712314"/>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975" b="1">
                <a:solidFill>
                  <a:srgbClr val="754807">
                    <a:alpha val="100000"/>
                  </a:srgbClr>
                </a:solidFill>
                <a:latin typeface="Microsoft Yahei"/>
                <a:ea typeface="Microsoft Yahei"/>
                <a:cs typeface="Microsoft Yahei"/>
              </a:rPr>
              <a:t>01</a:t>
            </a:r>
          </a:p>
        </p:txBody>
      </p:sp>
      <p:sp>
        <p:nvSpPr>
          <p:cNvPr id="3" name="TextBox 3"/>
          <p:cNvSpPr txBox="1"/>
          <p:nvPr/>
        </p:nvSpPr>
        <p:spPr>
          <a:xfrm>
            <a:off x="1863348" y="3329232"/>
            <a:ext cx="6574155" cy="180594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500" b="1">
                <a:solidFill>
                  <a:srgbClr val="754807">
                    <a:alpha val="100000"/>
                  </a:srgbClr>
                </a:solidFill>
                <a:latin typeface="Microsoft Yahei"/>
                <a:ea typeface="Microsoft Yahei"/>
                <a:cs typeface="Microsoft Yahei"/>
              </a:rPr>
              <a:t>数控机床编程概述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67" r="16667"/>
          <a:stretch>
            <a:fillRect/>
          </a:stretch>
        </p:blipFill>
        <p:spPr>
          <a:xfrm>
            <a:off x="939482" y="1415327"/>
            <a:ext cx="4843296" cy="4843295"/>
          </a:xfrm>
          <a:prstGeom prst="roundRect">
            <a:avLst/>
          </a:prstGeom>
        </p:spPr>
      </p:pic>
      <p:sp>
        <p:nvSpPr>
          <p:cNvPr id="3" name="TextBox 3"/>
          <p:cNvSpPr txBox="1"/>
          <p:nvPr/>
        </p:nvSpPr>
        <p:spPr>
          <a:xfrm>
            <a:off x="6261748" y="1415327"/>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数控机床编程是将加工零件的几何信息和工艺信息用规定的程序格式编写，输入数控系统，经过处理后，控制机床的运动和加工过程。</a:t>
            </a:r>
          </a:p>
        </p:txBody>
      </p:sp>
      <p:sp>
        <p:nvSpPr>
          <p:cNvPr id="4" name="TextBox 4"/>
          <p:cNvSpPr txBox="1"/>
          <p:nvPr/>
        </p:nvSpPr>
        <p:spPr>
          <a:xfrm>
            <a:off x="6261748" y="3711304"/>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数控机床编程分为手工编程和自动编程两种方式，手工编程是编程员根据零件图纸手工编写加工程序，而自动编程则是通过计算机辅助软件自动生成加工程序。</a:t>
            </a:r>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数控机床编程的定义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数控机床编程能够实现自动化加工，提高加工效率，减少人工干预，降低生产成本。</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提高加工效率</a:t>
            </a:r>
          </a:p>
        </p:txBody>
      </p:sp>
      <p:pic>
        <p:nvPicPr>
          <p:cNvPr id="5" name="Picture 5"/>
          <p:cNvPicPr>
            <a:picLocks noChangeAspect="1"/>
          </p:cNvPicPr>
          <p:nvPr/>
        </p:nvPicPr>
        <p:blipFill>
          <a:blip r:embed="rId2"/>
          <a:srcRect l="15845" r="15845"/>
          <a:stretch>
            <a:fillRect/>
          </a:stretch>
        </p:blipFill>
        <p:spPr>
          <a:xfrm>
            <a:off x="6096000" y="1153983"/>
            <a:ext cx="5194483"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通过精确的数控编程，可以控制机床的运动轨迹和加工参数，从而保证加工精度和产品质量。</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保证加工精度</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数控机床编程可以实现对复杂形状和特殊材料的加工，拓展了机械加工的范围和适应性。</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拓展加工范围</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数控机床编程的重要性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24982" y="2204114"/>
            <a:ext cx="2682240" cy="4040827"/>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2700000">
            <a:off x="1156502" y="1594514"/>
            <a:ext cx="1219200" cy="1219200"/>
          </a:xfrm>
          <a:prstGeom prst="round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461954" y="1810207"/>
            <a:ext cx="608297" cy="608297"/>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3617" y="3680389"/>
            <a:ext cx="2562225" cy="2247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500">
                <a:solidFill>
                  <a:srgbClr val="FFFFFF">
                    <a:alpha val="100000"/>
                  </a:srgbClr>
                </a:solidFill>
                <a:latin typeface="Microsoft Yahei"/>
                <a:ea typeface="Microsoft Yahei"/>
                <a:cs typeface="Microsoft Yahei"/>
              </a:rPr>
              <a:t>根据零件图纸和加工要求，确定加工工艺和参数，包括刀具选择、切削参数、加工顺序等。</a:t>
            </a:r>
          </a:p>
        </p:txBody>
      </p:sp>
      <p:sp>
        <p:nvSpPr>
          <p:cNvPr id="6" name="TextBox 6"/>
          <p:cNvSpPr txBox="1"/>
          <p:nvPr/>
        </p:nvSpPr>
        <p:spPr>
          <a:xfrm>
            <a:off x="525002" y="3066218"/>
            <a:ext cx="2482200"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606" b="1">
                <a:solidFill>
                  <a:srgbClr val="FFFFFF">
                    <a:alpha val="100000"/>
                  </a:srgbClr>
                </a:solidFill>
                <a:latin typeface="Microsoft Yahei"/>
                <a:ea typeface="Microsoft Yahei"/>
                <a:cs typeface="Microsoft Yahei"/>
              </a:rPr>
              <a:t>确定加工工艺</a:t>
            </a:r>
          </a:p>
        </p:txBody>
      </p:sp>
      <p:sp>
        <p:nvSpPr>
          <p:cNvPr id="7" name="AutoShape 7"/>
          <p:cNvSpPr/>
          <p:nvPr/>
        </p:nvSpPr>
        <p:spPr>
          <a:xfrm>
            <a:off x="3311581" y="2204114"/>
            <a:ext cx="2682240" cy="4040827"/>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2700000">
            <a:off x="4043101" y="1594514"/>
            <a:ext cx="1219200" cy="1219200"/>
          </a:xfrm>
          <a:prstGeom prst="round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370216" y="3680389"/>
            <a:ext cx="2562225" cy="2247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500">
                <a:solidFill>
                  <a:srgbClr val="FFFFFF">
                    <a:alpha val="100000"/>
                  </a:srgbClr>
                </a:solidFill>
                <a:latin typeface="Microsoft Yahei"/>
                <a:ea typeface="Microsoft Yahei"/>
                <a:cs typeface="Microsoft Yahei"/>
              </a:rPr>
              <a:t>根据零件的几何信息和加工工艺，建立工件坐标系和机床坐标系，为编写程序提供基准。</a:t>
            </a:r>
          </a:p>
        </p:txBody>
      </p:sp>
      <p:sp>
        <p:nvSpPr>
          <p:cNvPr id="10" name="TextBox 10"/>
          <p:cNvSpPr txBox="1"/>
          <p:nvPr/>
        </p:nvSpPr>
        <p:spPr>
          <a:xfrm>
            <a:off x="3411600" y="3066218"/>
            <a:ext cx="2482200"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606" b="1">
                <a:solidFill>
                  <a:srgbClr val="FFFFFF">
                    <a:alpha val="100000"/>
                  </a:srgbClr>
                </a:solidFill>
                <a:latin typeface="Microsoft Yahei"/>
                <a:ea typeface="Microsoft Yahei"/>
                <a:cs typeface="Microsoft Yahei"/>
              </a:rPr>
              <a:t>建立坐标系</a:t>
            </a:r>
          </a:p>
        </p:txBody>
      </p:sp>
      <p:sp>
        <p:nvSpPr>
          <p:cNvPr id="11" name="AutoShape 11"/>
          <p:cNvSpPr/>
          <p:nvPr/>
        </p:nvSpPr>
        <p:spPr>
          <a:xfrm>
            <a:off x="6198179" y="2204114"/>
            <a:ext cx="2682240" cy="4040827"/>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2700000">
            <a:off x="6929699" y="1594514"/>
            <a:ext cx="1219200" cy="1219200"/>
          </a:xfrm>
          <a:prstGeom prst="round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6256815" y="3680389"/>
            <a:ext cx="2562225" cy="2247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500">
                <a:solidFill>
                  <a:srgbClr val="FFFFFF">
                    <a:alpha val="100000"/>
                  </a:srgbClr>
                </a:solidFill>
                <a:latin typeface="Microsoft Yahei"/>
                <a:ea typeface="Microsoft Yahei"/>
                <a:cs typeface="Microsoft Yahei"/>
              </a:rPr>
              <a:t>根据加工工艺和坐标系信息，编写数控加工程序，包括选择刀具、设置切削参数、控制加工过程等。</a:t>
            </a:r>
          </a:p>
        </p:txBody>
      </p:sp>
      <p:sp>
        <p:nvSpPr>
          <p:cNvPr id="14" name="TextBox 14"/>
          <p:cNvSpPr txBox="1"/>
          <p:nvPr/>
        </p:nvSpPr>
        <p:spPr>
          <a:xfrm>
            <a:off x="6298199" y="3066218"/>
            <a:ext cx="2482200"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606" b="1">
                <a:solidFill>
                  <a:srgbClr val="FFFFFF">
                    <a:alpha val="100000"/>
                  </a:srgbClr>
                </a:solidFill>
                <a:latin typeface="Microsoft Yahei"/>
                <a:ea typeface="Microsoft Yahei"/>
                <a:cs typeface="Microsoft Yahei"/>
              </a:rPr>
              <a:t>编写加工程序</a:t>
            </a:r>
          </a:p>
        </p:txBody>
      </p:sp>
      <p:sp>
        <p:nvSpPr>
          <p:cNvPr id="15" name="AutoShape 15"/>
          <p:cNvSpPr/>
          <p:nvPr/>
        </p:nvSpPr>
        <p:spPr>
          <a:xfrm>
            <a:off x="9084778" y="2204114"/>
            <a:ext cx="2682240" cy="4040827"/>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rot="2700000">
            <a:off x="9816298" y="1594514"/>
            <a:ext cx="1219200" cy="1219200"/>
          </a:xfrm>
          <a:prstGeom prst="round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TextBox 17"/>
          <p:cNvSpPr txBox="1"/>
          <p:nvPr/>
        </p:nvSpPr>
        <p:spPr>
          <a:xfrm>
            <a:off x="9143413" y="3680389"/>
            <a:ext cx="2562225" cy="2247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500">
                <a:solidFill>
                  <a:srgbClr val="FFFFFF">
                    <a:alpha val="100000"/>
                  </a:srgbClr>
                </a:solidFill>
                <a:latin typeface="Microsoft Yahei"/>
                <a:ea typeface="Microsoft Yahei"/>
                <a:cs typeface="Microsoft Yahei"/>
              </a:rPr>
              <a:t>将编写好的程序输入数控系统进行校验，检查程序是否存在错误或缺陷，并进行必要的修改和优化。</a:t>
            </a:r>
          </a:p>
        </p:txBody>
      </p:sp>
      <p:sp>
        <p:nvSpPr>
          <p:cNvPr id="18" name="TextBox 18"/>
          <p:cNvSpPr txBox="1"/>
          <p:nvPr/>
        </p:nvSpPr>
        <p:spPr>
          <a:xfrm>
            <a:off x="9184798" y="3066218"/>
            <a:ext cx="2482200"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606" b="1">
                <a:solidFill>
                  <a:srgbClr val="FFFFFF">
                    <a:alpha val="100000"/>
                  </a:srgbClr>
                </a:solidFill>
                <a:latin typeface="Microsoft Yahei"/>
                <a:ea typeface="Microsoft Yahei"/>
                <a:cs typeface="Microsoft Yahei"/>
              </a:rPr>
              <a:t>程序校验与修改</a:t>
            </a:r>
          </a:p>
        </p:txBody>
      </p:sp>
      <p:sp>
        <p:nvSpPr>
          <p:cNvPr id="19" name="Freeform 19"/>
          <p:cNvSpPr/>
          <p:nvPr/>
        </p:nvSpPr>
        <p:spPr>
          <a:xfrm>
            <a:off x="4283378" y="1899021"/>
            <a:ext cx="738646" cy="610186"/>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7126527" y="1849642"/>
            <a:ext cx="825545" cy="78209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10065807" y="1802042"/>
            <a:ext cx="720182" cy="657840"/>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数控机床编程的基本步骤</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90464" y="2536882"/>
            <a:ext cx="2922600" cy="712314"/>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975" b="1">
                <a:solidFill>
                  <a:srgbClr val="754807">
                    <a:alpha val="100000"/>
                  </a:srgbClr>
                </a:solidFill>
                <a:latin typeface="Microsoft Yahei"/>
                <a:ea typeface="Microsoft Yahei"/>
                <a:cs typeface="Microsoft Yahei"/>
              </a:rPr>
              <a:t>02</a:t>
            </a:r>
          </a:p>
        </p:txBody>
      </p:sp>
      <p:sp>
        <p:nvSpPr>
          <p:cNvPr id="3" name="TextBox 3"/>
          <p:cNvSpPr txBox="1"/>
          <p:nvPr/>
        </p:nvSpPr>
        <p:spPr>
          <a:xfrm>
            <a:off x="1863348" y="3329232"/>
            <a:ext cx="6574155" cy="180594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500" b="1">
                <a:solidFill>
                  <a:srgbClr val="754807">
                    <a:alpha val="100000"/>
                  </a:srgbClr>
                </a:solidFill>
                <a:latin typeface="Microsoft Yahei"/>
                <a:ea typeface="Microsoft Yahei"/>
                <a:cs typeface="Microsoft Yahei"/>
              </a:rPr>
              <a:t>数控机床编程语言及指令</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10800000">
            <a:off x="5310197" y="3360"/>
            <a:ext cx="6881803" cy="1578837"/>
          </a:xfrm>
          <a:prstGeom prst="rtTriangl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865044" y="1413187"/>
            <a:ext cx="48474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G代码是数控机床中最常用的编程语言，也被称为准备功能代码。</a:t>
            </a:r>
          </a:p>
        </p:txBody>
      </p:sp>
      <p:sp>
        <p:nvSpPr>
          <p:cNvPr id="4" name="TextBox 4"/>
          <p:cNvSpPr txBox="1"/>
          <p:nvPr/>
        </p:nvSpPr>
        <p:spPr>
          <a:xfrm>
            <a:off x="829105" y="2538726"/>
            <a:ext cx="48474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G代码编程语言具有高度的灵活性和通用性，可以适应各种类型的数控机床和加工需求。</a:t>
            </a:r>
          </a:p>
        </p:txBody>
      </p:sp>
      <p:sp>
        <p:nvSpPr>
          <p:cNvPr id="5" name="AutoShape 5"/>
          <p:cNvSpPr/>
          <p:nvPr/>
        </p:nvSpPr>
        <p:spPr>
          <a:xfrm>
            <a:off x="726223" y="1564498"/>
            <a:ext cx="138821" cy="13882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90284" y="2690037"/>
            <a:ext cx="138821" cy="13882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6654250" y="1413187"/>
            <a:ext cx="48474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它用于描述机床的移动轨迹、切削参数、主轴转速等。</a:t>
            </a:r>
          </a:p>
        </p:txBody>
      </p:sp>
      <p:sp>
        <p:nvSpPr>
          <p:cNvPr id="8" name="AutoShape 8"/>
          <p:cNvSpPr/>
          <p:nvPr/>
        </p:nvSpPr>
        <p:spPr>
          <a:xfrm>
            <a:off x="6515429" y="1564498"/>
            <a:ext cx="138821" cy="13882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6633797" y="2538726"/>
            <a:ext cx="48474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G代码编程语言的标准是国际通用的ISO 6983标准。</a:t>
            </a:r>
          </a:p>
        </p:txBody>
      </p:sp>
      <p:sp>
        <p:nvSpPr>
          <p:cNvPr id="10" name="AutoShape 10"/>
          <p:cNvSpPr/>
          <p:nvPr/>
        </p:nvSpPr>
        <p:spPr>
          <a:xfrm>
            <a:off x="6494977" y="2690037"/>
            <a:ext cx="138821" cy="13882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1" name="Picture 11"/>
          <p:cNvPicPr>
            <a:picLocks noChangeAspect="1"/>
          </p:cNvPicPr>
          <p:nvPr/>
        </p:nvPicPr>
        <p:blipFill>
          <a:blip r:embed="rId2"/>
          <a:srcRect t="5250" b="5250"/>
          <a:stretch>
            <a:fillRect/>
          </a:stretch>
        </p:blipFill>
        <p:spPr>
          <a:xfrm>
            <a:off x="454963" y="3801273"/>
            <a:ext cx="3547872" cy="2267712"/>
          </a:xfrm>
          <a:prstGeom prst="rect">
            <a:avLst/>
          </a:prstGeom>
        </p:spPr>
      </p:pic>
      <p:pic>
        <p:nvPicPr>
          <p:cNvPr id="12" name="Picture 12"/>
          <p:cNvPicPr>
            <a:picLocks noChangeAspect="1"/>
          </p:cNvPicPr>
          <p:nvPr/>
        </p:nvPicPr>
        <p:blipFill>
          <a:blip r:embed="rId3"/>
          <a:srcRect t="8450" b="8450"/>
          <a:stretch>
            <a:fillRect/>
          </a:stretch>
        </p:blipFill>
        <p:spPr>
          <a:xfrm>
            <a:off x="4281896" y="3801273"/>
            <a:ext cx="3547872" cy="2267712"/>
          </a:xfrm>
          <a:prstGeom prst="rect">
            <a:avLst/>
          </a:prstGeom>
        </p:spPr>
      </p:pic>
      <p:pic>
        <p:nvPicPr>
          <p:cNvPr id="13" name="Picture 13"/>
          <p:cNvPicPr>
            <a:picLocks noChangeAspect="1"/>
          </p:cNvPicPr>
          <p:nvPr/>
        </p:nvPicPr>
        <p:blipFill>
          <a:blip r:embed="rId4"/>
          <a:srcRect l="10200" r="10200"/>
          <a:stretch>
            <a:fillRect/>
          </a:stretch>
        </p:blipFill>
        <p:spPr>
          <a:xfrm>
            <a:off x="8108829" y="3801273"/>
            <a:ext cx="3547872" cy="2267712"/>
          </a:xfrm>
          <a:prstGeom prst="rect">
            <a:avLst/>
          </a:prstGeom>
        </p:spPr>
      </p:pic>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G代码编程语言</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164019" y="2833673"/>
            <a:ext cx="1616136" cy="16161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633268" y="2833673"/>
            <a:ext cx="1616136" cy="161613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102515" y="2833673"/>
            <a:ext cx="1616136" cy="16161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571764" y="2833673"/>
            <a:ext cx="1616136" cy="161613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487002" y="3175240"/>
            <a:ext cx="970170" cy="94057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A</a:t>
            </a:r>
            <a:endParaRPr lang="en-US" sz="1100"/>
          </a:p>
        </p:txBody>
      </p:sp>
      <p:sp>
        <p:nvSpPr>
          <p:cNvPr id="7" name="AutoShape 7"/>
          <p:cNvSpPr/>
          <p:nvPr/>
        </p:nvSpPr>
        <p:spPr>
          <a:xfrm>
            <a:off x="4956251" y="3175240"/>
            <a:ext cx="970170" cy="94057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B</a:t>
            </a:r>
            <a:endParaRPr lang="en-US" sz="1100"/>
          </a:p>
        </p:txBody>
      </p:sp>
      <p:sp>
        <p:nvSpPr>
          <p:cNvPr id="8" name="AutoShape 8"/>
          <p:cNvSpPr/>
          <p:nvPr/>
        </p:nvSpPr>
        <p:spPr>
          <a:xfrm>
            <a:off x="6425498" y="3175240"/>
            <a:ext cx="970170" cy="94057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C</a:t>
            </a:r>
            <a:endParaRPr lang="en-US" sz="1100"/>
          </a:p>
        </p:txBody>
      </p:sp>
      <p:sp>
        <p:nvSpPr>
          <p:cNvPr id="9" name="AutoShape 9"/>
          <p:cNvSpPr/>
          <p:nvPr/>
        </p:nvSpPr>
        <p:spPr>
          <a:xfrm>
            <a:off x="7894747" y="3175240"/>
            <a:ext cx="970170" cy="94057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D</a:t>
            </a:r>
            <a:endParaRPr lang="en-US" sz="1100"/>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M代码编程语言</a:t>
              </a:r>
            </a:p>
          </p:txBody>
        </p:sp>
      </p:grpSp>
      <p:grpSp>
        <p:nvGrpSpPr>
          <p:cNvPr id="32" name="Group 32"/>
          <p:cNvGrpSpPr/>
          <p:nvPr/>
        </p:nvGrpSpPr>
        <p:grpSpPr>
          <a:xfrm>
            <a:off x="4307454" y="4456549"/>
            <a:ext cx="2267763" cy="1552257"/>
            <a:chOff x="4307454" y="4456549"/>
            <a:chExt cx="2267763" cy="1552257"/>
          </a:xfrm>
        </p:grpSpPr>
        <p:sp>
          <p:nvSpPr>
            <p:cNvPr id="33" name="TextBox 33"/>
            <p:cNvSpPr txBox="1"/>
            <p:nvPr/>
          </p:nvSpPr>
          <p:spPr>
            <a:xfrm>
              <a:off x="4307454" y="4456549"/>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它包括控制主轴的启动、停止、正反转等，控制冷却液的开关，控制刀具的更换等。</a:t>
              </a:r>
            </a:p>
          </p:txBody>
        </p:sp>
      </p:grpSp>
      <p:grpSp>
        <p:nvGrpSpPr>
          <p:cNvPr id="34" name="Group 34"/>
          <p:cNvGrpSpPr/>
          <p:nvPr/>
        </p:nvGrpSpPr>
        <p:grpSpPr>
          <a:xfrm>
            <a:off x="2838206" y="1281416"/>
            <a:ext cx="2267763" cy="1552257"/>
            <a:chOff x="2838206" y="1281416"/>
            <a:chExt cx="2267763" cy="1552257"/>
          </a:xfrm>
        </p:grpSpPr>
        <p:sp>
          <p:nvSpPr>
            <p:cNvPr id="35" name="TextBox 35"/>
            <p:cNvSpPr txBox="1"/>
            <p:nvPr/>
          </p:nvSpPr>
          <p:spPr>
            <a:xfrm>
              <a:off x="2838206" y="1281416"/>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M代码是数控机床中的辅助功能代码，用于控制机床的辅助动作。</a:t>
              </a:r>
            </a:p>
          </p:txBody>
        </p:sp>
      </p:grpSp>
      <p:grpSp>
        <p:nvGrpSpPr>
          <p:cNvPr id="36" name="Group 36"/>
          <p:cNvGrpSpPr/>
          <p:nvPr/>
        </p:nvGrpSpPr>
        <p:grpSpPr>
          <a:xfrm>
            <a:off x="7245950" y="4449809"/>
            <a:ext cx="2267763" cy="1552257"/>
            <a:chOff x="7245950" y="4449809"/>
            <a:chExt cx="2267763" cy="1552257"/>
          </a:xfrm>
        </p:grpSpPr>
        <p:sp>
          <p:nvSpPr>
            <p:cNvPr id="37" name="TextBox 37"/>
            <p:cNvSpPr txBox="1"/>
            <p:nvPr/>
          </p:nvSpPr>
          <p:spPr>
            <a:xfrm>
              <a:off x="7245950" y="4449809"/>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M代码编程语言的标准也是ISO 6983标准。</a:t>
              </a:r>
            </a:p>
          </p:txBody>
        </p:sp>
      </p:grpSp>
      <p:grpSp>
        <p:nvGrpSpPr>
          <p:cNvPr id="38" name="Group 38"/>
          <p:cNvGrpSpPr/>
          <p:nvPr/>
        </p:nvGrpSpPr>
        <p:grpSpPr>
          <a:xfrm>
            <a:off x="5776701" y="1281416"/>
            <a:ext cx="2267763" cy="1552257"/>
            <a:chOff x="5776701" y="1281416"/>
            <a:chExt cx="2267763" cy="1552257"/>
          </a:xfrm>
        </p:grpSpPr>
        <p:sp>
          <p:nvSpPr>
            <p:cNvPr id="39" name="TextBox 39"/>
            <p:cNvSpPr txBox="1"/>
            <p:nvPr/>
          </p:nvSpPr>
          <p:spPr>
            <a:xfrm>
              <a:off x="5776701" y="1281416"/>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M代码编程语言使得操作者可以在加工过程中进行一些必要的操作，提高加工效率和安全性。</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96324" y="1798767"/>
            <a:ext cx="2754316" cy="64698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642414" y="1798767"/>
            <a:ext cx="2708226" cy="646984"/>
          </a:xfrm>
          <a:prstGeom prst="rect">
            <a:avLst/>
          </a:prstGeom>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3000" b="1">
                <a:solidFill>
                  <a:srgbClr val="FFFFFF">
                    <a:alpha val="100000"/>
                  </a:srgbClr>
                </a:solidFill>
                <a:latin typeface="Microsoft Yahei"/>
                <a:ea typeface="Microsoft Yahei"/>
                <a:cs typeface="Microsoft Yahei"/>
              </a:rPr>
              <a:t>01</a:t>
            </a:r>
            <a:endParaRPr lang="en-US" sz="1100"/>
          </a:p>
        </p:txBody>
      </p:sp>
      <p:sp>
        <p:nvSpPr>
          <p:cNvPr id="4" name="Freeform 4"/>
          <p:cNvSpPr/>
          <p:nvPr/>
        </p:nvSpPr>
        <p:spPr>
          <a:xfrm>
            <a:off x="1810403" y="1798767"/>
            <a:ext cx="559947" cy="562395"/>
          </a:xfrm>
          <a:custGeom>
            <a:rect l="l" t="t" r="r" b="b"/>
            <a:pathLst>
              <a:path w="85" h="85">
                <a:moveTo>
                  <a:pt x="80" y="53"/>
                </a:moveTo>
                <a:cubicBezTo>
                  <a:pt x="80" y="80"/>
                  <a:pt x="80" y="80"/>
                  <a:pt x="80" y="80"/>
                </a:cubicBezTo>
                <a:cubicBezTo>
                  <a:pt x="80" y="83"/>
                  <a:pt x="78" y="85"/>
                  <a:pt x="74" y="85"/>
                </a:cubicBezTo>
                <a:cubicBezTo>
                  <a:pt x="10" y="85"/>
                  <a:pt x="10" y="85"/>
                  <a:pt x="10" y="85"/>
                </a:cubicBezTo>
                <a:cubicBezTo>
                  <a:pt x="7" y="85"/>
                  <a:pt x="5" y="83"/>
                  <a:pt x="5" y="80"/>
                </a:cubicBezTo>
                <a:cubicBezTo>
                  <a:pt x="5" y="53"/>
                  <a:pt x="5" y="53"/>
                  <a:pt x="5" y="53"/>
                </a:cubicBezTo>
                <a:cubicBezTo>
                  <a:pt x="9" y="54"/>
                  <a:pt x="13" y="55"/>
                  <a:pt x="17" y="56"/>
                </a:cubicBezTo>
                <a:cubicBezTo>
                  <a:pt x="17" y="60"/>
                  <a:pt x="17" y="60"/>
                  <a:pt x="17" y="60"/>
                </a:cubicBezTo>
                <a:cubicBezTo>
                  <a:pt x="20" y="60"/>
                  <a:pt x="20" y="60"/>
                  <a:pt x="20" y="60"/>
                </a:cubicBezTo>
                <a:cubicBezTo>
                  <a:pt x="20" y="68"/>
                  <a:pt x="20" y="68"/>
                  <a:pt x="20" y="68"/>
                </a:cubicBezTo>
                <a:cubicBezTo>
                  <a:pt x="27" y="68"/>
                  <a:pt x="27" y="68"/>
                  <a:pt x="27" y="68"/>
                </a:cubicBezTo>
                <a:cubicBezTo>
                  <a:pt x="27" y="60"/>
                  <a:pt x="27" y="60"/>
                  <a:pt x="27" y="60"/>
                </a:cubicBezTo>
                <a:cubicBezTo>
                  <a:pt x="30" y="60"/>
                  <a:pt x="30" y="60"/>
                  <a:pt x="30" y="60"/>
                </a:cubicBezTo>
                <a:cubicBezTo>
                  <a:pt x="30" y="57"/>
                  <a:pt x="30" y="57"/>
                  <a:pt x="30" y="57"/>
                </a:cubicBezTo>
                <a:cubicBezTo>
                  <a:pt x="38" y="58"/>
                  <a:pt x="46" y="58"/>
                  <a:pt x="54" y="57"/>
                </a:cubicBezTo>
                <a:cubicBezTo>
                  <a:pt x="54" y="60"/>
                  <a:pt x="54" y="60"/>
                  <a:pt x="54" y="60"/>
                </a:cubicBezTo>
                <a:cubicBezTo>
                  <a:pt x="57" y="60"/>
                  <a:pt x="57" y="60"/>
                  <a:pt x="57" y="60"/>
                </a:cubicBezTo>
                <a:cubicBezTo>
                  <a:pt x="57" y="68"/>
                  <a:pt x="57" y="68"/>
                  <a:pt x="57" y="68"/>
                </a:cubicBezTo>
                <a:cubicBezTo>
                  <a:pt x="63" y="68"/>
                  <a:pt x="63" y="68"/>
                  <a:pt x="63" y="68"/>
                </a:cubicBezTo>
                <a:cubicBezTo>
                  <a:pt x="63" y="60"/>
                  <a:pt x="63" y="60"/>
                  <a:pt x="63" y="60"/>
                </a:cubicBezTo>
                <a:cubicBezTo>
                  <a:pt x="66" y="60"/>
                  <a:pt x="66" y="60"/>
                  <a:pt x="66" y="60"/>
                </a:cubicBezTo>
                <a:cubicBezTo>
                  <a:pt x="66" y="56"/>
                  <a:pt x="66" y="56"/>
                  <a:pt x="66" y="56"/>
                </a:cubicBezTo>
                <a:cubicBezTo>
                  <a:pt x="71" y="55"/>
                  <a:pt x="75" y="54"/>
                  <a:pt x="80" y="53"/>
                </a:cubicBezTo>
                <a:close/>
                <a:moveTo>
                  <a:pt x="31" y="0"/>
                </a:moveTo>
                <a:cubicBezTo>
                  <a:pt x="54" y="0"/>
                  <a:pt x="54" y="0"/>
                  <a:pt x="54" y="0"/>
                </a:cubicBezTo>
                <a:cubicBezTo>
                  <a:pt x="58" y="0"/>
                  <a:pt x="61" y="3"/>
                  <a:pt x="61" y="7"/>
                </a:cubicBezTo>
                <a:cubicBezTo>
                  <a:pt x="61" y="16"/>
                  <a:pt x="61" y="16"/>
                  <a:pt x="61" y="16"/>
                </a:cubicBezTo>
                <a:cubicBezTo>
                  <a:pt x="53" y="16"/>
                  <a:pt x="53" y="16"/>
                  <a:pt x="53" y="16"/>
                </a:cubicBezTo>
                <a:cubicBezTo>
                  <a:pt x="53" y="8"/>
                  <a:pt x="53" y="8"/>
                  <a:pt x="53" y="8"/>
                </a:cubicBezTo>
                <a:cubicBezTo>
                  <a:pt x="32" y="8"/>
                  <a:pt x="32" y="8"/>
                  <a:pt x="32" y="8"/>
                </a:cubicBezTo>
                <a:cubicBezTo>
                  <a:pt x="32" y="16"/>
                  <a:pt x="32" y="16"/>
                  <a:pt x="32" y="16"/>
                </a:cubicBezTo>
                <a:cubicBezTo>
                  <a:pt x="24" y="16"/>
                  <a:pt x="24" y="16"/>
                  <a:pt x="24" y="16"/>
                </a:cubicBezTo>
                <a:cubicBezTo>
                  <a:pt x="24" y="7"/>
                  <a:pt x="24" y="7"/>
                  <a:pt x="24" y="7"/>
                </a:cubicBezTo>
                <a:cubicBezTo>
                  <a:pt x="24" y="3"/>
                  <a:pt x="27" y="0"/>
                  <a:pt x="31" y="0"/>
                </a:cubicBezTo>
                <a:close/>
                <a:moveTo>
                  <a:pt x="0" y="20"/>
                </a:moveTo>
                <a:cubicBezTo>
                  <a:pt x="0" y="48"/>
                  <a:pt x="0" y="48"/>
                  <a:pt x="0" y="48"/>
                </a:cubicBezTo>
                <a:cubicBezTo>
                  <a:pt x="27" y="55"/>
                  <a:pt x="56" y="55"/>
                  <a:pt x="85" y="48"/>
                </a:cubicBezTo>
                <a:cubicBezTo>
                  <a:pt x="85" y="20"/>
                  <a:pt x="85" y="20"/>
                  <a:pt x="85" y="20"/>
                </a:cubicBezTo>
                <a:lnTo>
                  <a:pt x="0" y="2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642414" y="2932252"/>
            <a:ext cx="2753936" cy="645148"/>
          </a:xfrm>
          <a:prstGeom prst="roundRect">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2654004" y="4055207"/>
            <a:ext cx="2752792" cy="644697"/>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1781996" y="4110075"/>
            <a:ext cx="644511" cy="521244"/>
          </a:xfrm>
          <a:custGeom>
            <a:rect l="l" t="t" r="r" b="b"/>
            <a:pathLst>
              <a:path w="109" h="88">
                <a:moveTo>
                  <a:pt x="80" y="88"/>
                </a:moveTo>
                <a:cubicBezTo>
                  <a:pt x="86" y="88"/>
                  <a:pt x="86" y="88"/>
                  <a:pt x="86" y="88"/>
                </a:cubicBezTo>
                <a:cubicBezTo>
                  <a:pt x="86" y="44"/>
                  <a:pt x="86" y="44"/>
                  <a:pt x="86" y="44"/>
                </a:cubicBezTo>
                <a:cubicBezTo>
                  <a:pt x="84" y="44"/>
                  <a:pt x="84" y="44"/>
                  <a:pt x="84" y="44"/>
                </a:cubicBezTo>
                <a:cubicBezTo>
                  <a:pt x="82" y="70"/>
                  <a:pt x="82" y="70"/>
                  <a:pt x="82" y="70"/>
                </a:cubicBezTo>
                <a:cubicBezTo>
                  <a:pt x="80" y="71"/>
                  <a:pt x="80" y="71"/>
                  <a:pt x="80" y="71"/>
                </a:cubicBezTo>
                <a:cubicBezTo>
                  <a:pt x="80" y="88"/>
                  <a:pt x="80" y="88"/>
                  <a:pt x="80" y="88"/>
                </a:cubicBezTo>
                <a:close/>
                <a:moveTo>
                  <a:pt x="109" y="0"/>
                </a:moveTo>
                <a:cubicBezTo>
                  <a:pt x="100" y="17"/>
                  <a:pt x="100" y="17"/>
                  <a:pt x="100" y="17"/>
                </a:cubicBezTo>
                <a:cubicBezTo>
                  <a:pt x="92" y="33"/>
                  <a:pt x="92" y="33"/>
                  <a:pt x="92" y="33"/>
                </a:cubicBezTo>
                <a:cubicBezTo>
                  <a:pt x="84" y="22"/>
                  <a:pt x="84" y="22"/>
                  <a:pt x="84" y="22"/>
                </a:cubicBezTo>
                <a:cubicBezTo>
                  <a:pt x="80" y="25"/>
                  <a:pt x="80" y="25"/>
                  <a:pt x="80" y="25"/>
                </a:cubicBezTo>
                <a:cubicBezTo>
                  <a:pt x="77" y="64"/>
                  <a:pt x="77" y="64"/>
                  <a:pt x="77" y="64"/>
                </a:cubicBezTo>
                <a:cubicBezTo>
                  <a:pt x="67" y="68"/>
                  <a:pt x="67" y="68"/>
                  <a:pt x="67" y="68"/>
                </a:cubicBezTo>
                <a:cubicBezTo>
                  <a:pt x="48" y="50"/>
                  <a:pt x="48" y="50"/>
                  <a:pt x="48" y="50"/>
                </a:cubicBezTo>
                <a:cubicBezTo>
                  <a:pt x="37" y="73"/>
                  <a:pt x="37" y="73"/>
                  <a:pt x="37" y="73"/>
                </a:cubicBezTo>
                <a:cubicBezTo>
                  <a:pt x="26" y="73"/>
                  <a:pt x="26" y="73"/>
                  <a:pt x="26" y="73"/>
                </a:cubicBezTo>
                <a:cubicBezTo>
                  <a:pt x="19" y="63"/>
                  <a:pt x="19" y="63"/>
                  <a:pt x="19" y="63"/>
                </a:cubicBezTo>
                <a:cubicBezTo>
                  <a:pt x="4" y="67"/>
                  <a:pt x="4" y="67"/>
                  <a:pt x="4" y="67"/>
                </a:cubicBezTo>
                <a:cubicBezTo>
                  <a:pt x="0" y="56"/>
                  <a:pt x="0" y="56"/>
                  <a:pt x="0" y="56"/>
                </a:cubicBezTo>
                <a:cubicBezTo>
                  <a:pt x="20" y="50"/>
                  <a:pt x="20" y="50"/>
                  <a:pt x="20" y="50"/>
                </a:cubicBezTo>
                <a:cubicBezTo>
                  <a:pt x="25" y="48"/>
                  <a:pt x="25" y="48"/>
                  <a:pt x="25" y="48"/>
                </a:cubicBezTo>
                <a:cubicBezTo>
                  <a:pt x="27" y="52"/>
                  <a:pt x="27" y="52"/>
                  <a:pt x="27" y="52"/>
                </a:cubicBezTo>
                <a:cubicBezTo>
                  <a:pt x="30" y="57"/>
                  <a:pt x="30" y="57"/>
                  <a:pt x="30" y="57"/>
                </a:cubicBezTo>
                <a:cubicBezTo>
                  <a:pt x="40" y="37"/>
                  <a:pt x="40" y="37"/>
                  <a:pt x="40" y="37"/>
                </a:cubicBezTo>
                <a:cubicBezTo>
                  <a:pt x="44" y="29"/>
                  <a:pt x="44" y="29"/>
                  <a:pt x="44" y="29"/>
                </a:cubicBezTo>
                <a:cubicBezTo>
                  <a:pt x="50" y="35"/>
                  <a:pt x="50" y="35"/>
                  <a:pt x="50" y="35"/>
                </a:cubicBezTo>
                <a:cubicBezTo>
                  <a:pt x="66" y="50"/>
                  <a:pt x="66" y="50"/>
                  <a:pt x="66" y="50"/>
                </a:cubicBezTo>
                <a:cubicBezTo>
                  <a:pt x="68" y="21"/>
                  <a:pt x="68" y="21"/>
                  <a:pt x="68" y="21"/>
                </a:cubicBezTo>
                <a:cubicBezTo>
                  <a:pt x="68" y="18"/>
                  <a:pt x="68" y="18"/>
                  <a:pt x="68" y="18"/>
                </a:cubicBezTo>
                <a:cubicBezTo>
                  <a:pt x="71" y="16"/>
                  <a:pt x="71" y="16"/>
                  <a:pt x="71" y="16"/>
                </a:cubicBezTo>
                <a:cubicBezTo>
                  <a:pt x="78" y="12"/>
                  <a:pt x="78" y="12"/>
                  <a:pt x="78" y="12"/>
                </a:cubicBezTo>
                <a:cubicBezTo>
                  <a:pt x="72" y="2"/>
                  <a:pt x="72" y="2"/>
                  <a:pt x="72" y="2"/>
                </a:cubicBezTo>
                <a:cubicBezTo>
                  <a:pt x="90" y="1"/>
                  <a:pt x="90" y="1"/>
                  <a:pt x="90" y="1"/>
                </a:cubicBezTo>
                <a:cubicBezTo>
                  <a:pt x="109" y="0"/>
                  <a:pt x="109" y="0"/>
                  <a:pt x="109" y="0"/>
                </a:cubicBezTo>
                <a:close/>
                <a:moveTo>
                  <a:pt x="22" y="88"/>
                </a:moveTo>
                <a:cubicBezTo>
                  <a:pt x="24" y="88"/>
                  <a:pt x="27" y="88"/>
                  <a:pt x="29" y="88"/>
                </a:cubicBezTo>
                <a:cubicBezTo>
                  <a:pt x="29" y="80"/>
                  <a:pt x="29" y="80"/>
                  <a:pt x="29" y="80"/>
                </a:cubicBezTo>
                <a:cubicBezTo>
                  <a:pt x="23" y="81"/>
                  <a:pt x="23" y="81"/>
                  <a:pt x="23" y="81"/>
                </a:cubicBezTo>
                <a:cubicBezTo>
                  <a:pt x="22" y="79"/>
                  <a:pt x="22" y="79"/>
                  <a:pt x="22" y="79"/>
                </a:cubicBezTo>
                <a:cubicBezTo>
                  <a:pt x="22" y="88"/>
                  <a:pt x="22" y="88"/>
                  <a:pt x="22" y="88"/>
                </a:cubicBezTo>
                <a:close/>
                <a:moveTo>
                  <a:pt x="11" y="88"/>
                </a:moveTo>
                <a:cubicBezTo>
                  <a:pt x="17" y="88"/>
                  <a:pt x="17" y="88"/>
                  <a:pt x="17" y="88"/>
                </a:cubicBezTo>
                <a:cubicBezTo>
                  <a:pt x="17" y="71"/>
                  <a:pt x="17" y="71"/>
                  <a:pt x="17" y="71"/>
                </a:cubicBezTo>
                <a:cubicBezTo>
                  <a:pt x="17" y="71"/>
                  <a:pt x="17" y="71"/>
                  <a:pt x="17" y="71"/>
                </a:cubicBezTo>
                <a:cubicBezTo>
                  <a:pt x="11" y="73"/>
                  <a:pt x="11" y="73"/>
                  <a:pt x="11" y="73"/>
                </a:cubicBezTo>
                <a:cubicBezTo>
                  <a:pt x="11" y="88"/>
                  <a:pt x="11" y="88"/>
                  <a:pt x="11" y="88"/>
                </a:cubicBezTo>
                <a:close/>
                <a:moveTo>
                  <a:pt x="34" y="88"/>
                </a:moveTo>
                <a:cubicBezTo>
                  <a:pt x="36" y="88"/>
                  <a:pt x="38" y="88"/>
                  <a:pt x="40" y="88"/>
                </a:cubicBezTo>
                <a:cubicBezTo>
                  <a:pt x="40" y="79"/>
                  <a:pt x="40" y="79"/>
                  <a:pt x="40" y="79"/>
                </a:cubicBezTo>
                <a:cubicBezTo>
                  <a:pt x="40" y="80"/>
                  <a:pt x="40" y="80"/>
                  <a:pt x="40" y="80"/>
                </a:cubicBezTo>
                <a:cubicBezTo>
                  <a:pt x="34" y="80"/>
                  <a:pt x="34" y="80"/>
                  <a:pt x="34" y="80"/>
                </a:cubicBezTo>
                <a:cubicBezTo>
                  <a:pt x="34" y="88"/>
                  <a:pt x="34" y="88"/>
                  <a:pt x="34" y="88"/>
                </a:cubicBezTo>
                <a:close/>
                <a:moveTo>
                  <a:pt x="45" y="88"/>
                </a:moveTo>
                <a:cubicBezTo>
                  <a:pt x="47" y="88"/>
                  <a:pt x="50" y="88"/>
                  <a:pt x="52" y="88"/>
                </a:cubicBezTo>
                <a:cubicBezTo>
                  <a:pt x="52" y="63"/>
                  <a:pt x="52" y="63"/>
                  <a:pt x="52" y="63"/>
                </a:cubicBezTo>
                <a:cubicBezTo>
                  <a:pt x="49" y="60"/>
                  <a:pt x="49" y="60"/>
                  <a:pt x="49" y="60"/>
                </a:cubicBezTo>
                <a:cubicBezTo>
                  <a:pt x="45" y="69"/>
                  <a:pt x="45" y="69"/>
                  <a:pt x="45" y="69"/>
                </a:cubicBezTo>
                <a:cubicBezTo>
                  <a:pt x="45" y="88"/>
                  <a:pt x="45" y="88"/>
                  <a:pt x="45" y="88"/>
                </a:cubicBezTo>
                <a:close/>
                <a:moveTo>
                  <a:pt x="57" y="88"/>
                </a:moveTo>
                <a:cubicBezTo>
                  <a:pt x="59" y="88"/>
                  <a:pt x="61" y="88"/>
                  <a:pt x="63" y="88"/>
                </a:cubicBezTo>
                <a:cubicBezTo>
                  <a:pt x="63" y="73"/>
                  <a:pt x="63" y="73"/>
                  <a:pt x="63" y="73"/>
                </a:cubicBezTo>
                <a:cubicBezTo>
                  <a:pt x="57" y="67"/>
                  <a:pt x="57" y="67"/>
                  <a:pt x="57" y="67"/>
                </a:cubicBezTo>
                <a:cubicBezTo>
                  <a:pt x="57" y="88"/>
                  <a:pt x="57" y="88"/>
                  <a:pt x="57" y="88"/>
                </a:cubicBezTo>
                <a:close/>
                <a:moveTo>
                  <a:pt x="68" y="88"/>
                </a:moveTo>
                <a:cubicBezTo>
                  <a:pt x="70" y="88"/>
                  <a:pt x="73" y="88"/>
                  <a:pt x="75" y="88"/>
                </a:cubicBezTo>
                <a:cubicBezTo>
                  <a:pt x="75" y="72"/>
                  <a:pt x="75" y="72"/>
                  <a:pt x="75" y="72"/>
                </a:cubicBezTo>
                <a:cubicBezTo>
                  <a:pt x="68" y="75"/>
                  <a:pt x="68" y="75"/>
                  <a:pt x="68" y="75"/>
                </a:cubicBezTo>
                <a:lnTo>
                  <a:pt x="68" y="8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2619378" y="5177711"/>
            <a:ext cx="2754121" cy="647099"/>
          </a:xfrm>
          <a:prstGeom prst="roundRect">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1776120" y="5179997"/>
            <a:ext cx="628513" cy="649269"/>
          </a:xfrm>
          <a:custGeom>
            <a:rect l="l" t="t" r="r" b="b"/>
            <a:pathLst>
              <a:path w="89" h="92">
                <a:moveTo>
                  <a:pt x="45" y="0"/>
                </a:moveTo>
                <a:cubicBezTo>
                  <a:pt x="40" y="0"/>
                  <a:pt x="35" y="5"/>
                  <a:pt x="35" y="11"/>
                </a:cubicBezTo>
                <a:cubicBezTo>
                  <a:pt x="35" y="16"/>
                  <a:pt x="40" y="21"/>
                  <a:pt x="45" y="21"/>
                </a:cubicBezTo>
                <a:cubicBezTo>
                  <a:pt x="51" y="21"/>
                  <a:pt x="56" y="16"/>
                  <a:pt x="56" y="11"/>
                </a:cubicBezTo>
                <a:cubicBezTo>
                  <a:pt x="56" y="5"/>
                  <a:pt x="51" y="0"/>
                  <a:pt x="45" y="0"/>
                </a:cubicBezTo>
                <a:close/>
                <a:moveTo>
                  <a:pt x="70" y="10"/>
                </a:moveTo>
                <a:cubicBezTo>
                  <a:pt x="65" y="10"/>
                  <a:pt x="61" y="14"/>
                  <a:pt x="61" y="18"/>
                </a:cubicBezTo>
                <a:cubicBezTo>
                  <a:pt x="61" y="23"/>
                  <a:pt x="65" y="27"/>
                  <a:pt x="70" y="27"/>
                </a:cubicBezTo>
                <a:cubicBezTo>
                  <a:pt x="74" y="27"/>
                  <a:pt x="78" y="23"/>
                  <a:pt x="78" y="18"/>
                </a:cubicBezTo>
                <a:cubicBezTo>
                  <a:pt x="78" y="14"/>
                  <a:pt x="74" y="10"/>
                  <a:pt x="70" y="10"/>
                </a:cubicBezTo>
                <a:close/>
                <a:moveTo>
                  <a:pt x="30" y="52"/>
                </a:moveTo>
                <a:cubicBezTo>
                  <a:pt x="30" y="55"/>
                  <a:pt x="30" y="55"/>
                  <a:pt x="30" y="55"/>
                </a:cubicBezTo>
                <a:cubicBezTo>
                  <a:pt x="30" y="55"/>
                  <a:pt x="30" y="55"/>
                  <a:pt x="30" y="55"/>
                </a:cubicBezTo>
                <a:cubicBezTo>
                  <a:pt x="32" y="85"/>
                  <a:pt x="32" y="85"/>
                  <a:pt x="32" y="85"/>
                </a:cubicBezTo>
                <a:cubicBezTo>
                  <a:pt x="24" y="85"/>
                  <a:pt x="24" y="85"/>
                  <a:pt x="24" y="85"/>
                </a:cubicBezTo>
                <a:cubicBezTo>
                  <a:pt x="22" y="59"/>
                  <a:pt x="22" y="59"/>
                  <a:pt x="22" y="59"/>
                </a:cubicBezTo>
                <a:cubicBezTo>
                  <a:pt x="19" y="59"/>
                  <a:pt x="19" y="59"/>
                  <a:pt x="19" y="59"/>
                </a:cubicBezTo>
                <a:cubicBezTo>
                  <a:pt x="17" y="85"/>
                  <a:pt x="17" y="85"/>
                  <a:pt x="17" y="85"/>
                </a:cubicBezTo>
                <a:cubicBezTo>
                  <a:pt x="10" y="85"/>
                  <a:pt x="10" y="85"/>
                  <a:pt x="10" y="85"/>
                </a:cubicBezTo>
                <a:cubicBezTo>
                  <a:pt x="11" y="55"/>
                  <a:pt x="11" y="55"/>
                  <a:pt x="11" y="55"/>
                </a:cubicBezTo>
                <a:cubicBezTo>
                  <a:pt x="10" y="43"/>
                  <a:pt x="10" y="43"/>
                  <a:pt x="10" y="43"/>
                </a:cubicBezTo>
                <a:cubicBezTo>
                  <a:pt x="4" y="53"/>
                  <a:pt x="4" y="53"/>
                  <a:pt x="4" y="53"/>
                </a:cubicBezTo>
                <a:cubicBezTo>
                  <a:pt x="0" y="50"/>
                  <a:pt x="0" y="50"/>
                  <a:pt x="0" y="50"/>
                </a:cubicBezTo>
                <a:cubicBezTo>
                  <a:pt x="10" y="28"/>
                  <a:pt x="10" y="28"/>
                  <a:pt x="10" y="28"/>
                </a:cubicBezTo>
                <a:cubicBezTo>
                  <a:pt x="16" y="28"/>
                  <a:pt x="16" y="28"/>
                  <a:pt x="16" y="28"/>
                </a:cubicBezTo>
                <a:cubicBezTo>
                  <a:pt x="21" y="35"/>
                  <a:pt x="21" y="35"/>
                  <a:pt x="21" y="35"/>
                </a:cubicBezTo>
                <a:cubicBezTo>
                  <a:pt x="26" y="28"/>
                  <a:pt x="26" y="28"/>
                  <a:pt x="26" y="28"/>
                </a:cubicBezTo>
                <a:cubicBezTo>
                  <a:pt x="31" y="28"/>
                  <a:pt x="31" y="28"/>
                  <a:pt x="31" y="28"/>
                </a:cubicBezTo>
                <a:cubicBezTo>
                  <a:pt x="33" y="24"/>
                  <a:pt x="33" y="24"/>
                  <a:pt x="33" y="24"/>
                </a:cubicBezTo>
                <a:cubicBezTo>
                  <a:pt x="44" y="24"/>
                  <a:pt x="44" y="24"/>
                  <a:pt x="44" y="24"/>
                </a:cubicBezTo>
                <a:cubicBezTo>
                  <a:pt x="43" y="25"/>
                  <a:pt x="43" y="25"/>
                  <a:pt x="43" y="25"/>
                </a:cubicBezTo>
                <a:cubicBezTo>
                  <a:pt x="44" y="27"/>
                  <a:pt x="44" y="27"/>
                  <a:pt x="44" y="27"/>
                </a:cubicBezTo>
                <a:cubicBezTo>
                  <a:pt x="41" y="44"/>
                  <a:pt x="41" y="44"/>
                  <a:pt x="41" y="44"/>
                </a:cubicBezTo>
                <a:cubicBezTo>
                  <a:pt x="45" y="48"/>
                  <a:pt x="45" y="48"/>
                  <a:pt x="45" y="48"/>
                </a:cubicBezTo>
                <a:cubicBezTo>
                  <a:pt x="45" y="48"/>
                  <a:pt x="45" y="48"/>
                  <a:pt x="45" y="48"/>
                </a:cubicBezTo>
                <a:cubicBezTo>
                  <a:pt x="45" y="48"/>
                  <a:pt x="45" y="48"/>
                  <a:pt x="45" y="48"/>
                </a:cubicBezTo>
                <a:cubicBezTo>
                  <a:pt x="45" y="48"/>
                  <a:pt x="45" y="48"/>
                  <a:pt x="45" y="48"/>
                </a:cubicBezTo>
                <a:cubicBezTo>
                  <a:pt x="45" y="48"/>
                  <a:pt x="45" y="48"/>
                  <a:pt x="45" y="48"/>
                </a:cubicBezTo>
                <a:cubicBezTo>
                  <a:pt x="49" y="44"/>
                  <a:pt x="49" y="44"/>
                  <a:pt x="49" y="44"/>
                </a:cubicBezTo>
                <a:cubicBezTo>
                  <a:pt x="47" y="27"/>
                  <a:pt x="47" y="27"/>
                  <a:pt x="47" y="27"/>
                </a:cubicBezTo>
                <a:cubicBezTo>
                  <a:pt x="48" y="25"/>
                  <a:pt x="48" y="25"/>
                  <a:pt x="48" y="25"/>
                </a:cubicBezTo>
                <a:cubicBezTo>
                  <a:pt x="47" y="24"/>
                  <a:pt x="47" y="24"/>
                  <a:pt x="47" y="24"/>
                </a:cubicBezTo>
                <a:cubicBezTo>
                  <a:pt x="58" y="24"/>
                  <a:pt x="58" y="24"/>
                  <a:pt x="58" y="24"/>
                </a:cubicBezTo>
                <a:cubicBezTo>
                  <a:pt x="59" y="28"/>
                  <a:pt x="59" y="28"/>
                  <a:pt x="59" y="28"/>
                </a:cubicBezTo>
                <a:cubicBezTo>
                  <a:pt x="64" y="28"/>
                  <a:pt x="64" y="28"/>
                  <a:pt x="64" y="28"/>
                </a:cubicBezTo>
                <a:cubicBezTo>
                  <a:pt x="70" y="35"/>
                  <a:pt x="70" y="35"/>
                  <a:pt x="70" y="35"/>
                </a:cubicBezTo>
                <a:cubicBezTo>
                  <a:pt x="75" y="28"/>
                  <a:pt x="75" y="28"/>
                  <a:pt x="75" y="28"/>
                </a:cubicBezTo>
                <a:cubicBezTo>
                  <a:pt x="80" y="28"/>
                  <a:pt x="80" y="28"/>
                  <a:pt x="80" y="28"/>
                </a:cubicBezTo>
                <a:cubicBezTo>
                  <a:pt x="89" y="48"/>
                  <a:pt x="89" y="48"/>
                  <a:pt x="89" y="48"/>
                </a:cubicBezTo>
                <a:cubicBezTo>
                  <a:pt x="85" y="51"/>
                  <a:pt x="85" y="51"/>
                  <a:pt x="85" y="51"/>
                </a:cubicBezTo>
                <a:cubicBezTo>
                  <a:pt x="79" y="41"/>
                  <a:pt x="79" y="41"/>
                  <a:pt x="79" y="41"/>
                </a:cubicBezTo>
                <a:cubicBezTo>
                  <a:pt x="79" y="55"/>
                  <a:pt x="79" y="55"/>
                  <a:pt x="79" y="55"/>
                </a:cubicBezTo>
                <a:cubicBezTo>
                  <a:pt x="79" y="55"/>
                  <a:pt x="79" y="55"/>
                  <a:pt x="79" y="55"/>
                </a:cubicBezTo>
                <a:cubicBezTo>
                  <a:pt x="80" y="85"/>
                  <a:pt x="80" y="85"/>
                  <a:pt x="80" y="85"/>
                </a:cubicBezTo>
                <a:cubicBezTo>
                  <a:pt x="72" y="85"/>
                  <a:pt x="72" y="85"/>
                  <a:pt x="72" y="85"/>
                </a:cubicBezTo>
                <a:cubicBezTo>
                  <a:pt x="71" y="59"/>
                  <a:pt x="71" y="59"/>
                  <a:pt x="71" y="59"/>
                </a:cubicBezTo>
                <a:cubicBezTo>
                  <a:pt x="68" y="59"/>
                  <a:pt x="68" y="59"/>
                  <a:pt x="68" y="59"/>
                </a:cubicBezTo>
                <a:cubicBezTo>
                  <a:pt x="66" y="85"/>
                  <a:pt x="66" y="85"/>
                  <a:pt x="66" y="85"/>
                </a:cubicBezTo>
                <a:cubicBezTo>
                  <a:pt x="59" y="85"/>
                  <a:pt x="59" y="85"/>
                  <a:pt x="59" y="85"/>
                </a:cubicBezTo>
                <a:cubicBezTo>
                  <a:pt x="60" y="55"/>
                  <a:pt x="60" y="55"/>
                  <a:pt x="60" y="55"/>
                </a:cubicBezTo>
                <a:cubicBezTo>
                  <a:pt x="60" y="53"/>
                  <a:pt x="60" y="53"/>
                  <a:pt x="60" y="53"/>
                </a:cubicBezTo>
                <a:cubicBezTo>
                  <a:pt x="57" y="55"/>
                  <a:pt x="57" y="55"/>
                  <a:pt x="57" y="55"/>
                </a:cubicBezTo>
                <a:cubicBezTo>
                  <a:pt x="58" y="92"/>
                  <a:pt x="58" y="92"/>
                  <a:pt x="58" y="92"/>
                </a:cubicBezTo>
                <a:cubicBezTo>
                  <a:pt x="49" y="92"/>
                  <a:pt x="49" y="92"/>
                  <a:pt x="49" y="92"/>
                </a:cubicBezTo>
                <a:cubicBezTo>
                  <a:pt x="47" y="61"/>
                  <a:pt x="47" y="61"/>
                  <a:pt x="47" y="61"/>
                </a:cubicBezTo>
                <a:cubicBezTo>
                  <a:pt x="43" y="61"/>
                  <a:pt x="43" y="61"/>
                  <a:pt x="43" y="61"/>
                </a:cubicBezTo>
                <a:cubicBezTo>
                  <a:pt x="42" y="92"/>
                  <a:pt x="42" y="92"/>
                  <a:pt x="42" y="92"/>
                </a:cubicBezTo>
                <a:cubicBezTo>
                  <a:pt x="32" y="92"/>
                  <a:pt x="32" y="92"/>
                  <a:pt x="32" y="92"/>
                </a:cubicBezTo>
                <a:cubicBezTo>
                  <a:pt x="34" y="55"/>
                  <a:pt x="34" y="55"/>
                  <a:pt x="34" y="55"/>
                </a:cubicBezTo>
                <a:cubicBezTo>
                  <a:pt x="30" y="52"/>
                  <a:pt x="30" y="52"/>
                  <a:pt x="30" y="52"/>
                </a:cubicBezTo>
                <a:close/>
                <a:moveTo>
                  <a:pt x="21" y="10"/>
                </a:moveTo>
                <a:cubicBezTo>
                  <a:pt x="16" y="10"/>
                  <a:pt x="13" y="14"/>
                  <a:pt x="13" y="18"/>
                </a:cubicBezTo>
                <a:cubicBezTo>
                  <a:pt x="13" y="23"/>
                  <a:pt x="16" y="27"/>
                  <a:pt x="21" y="27"/>
                </a:cubicBezTo>
                <a:cubicBezTo>
                  <a:pt x="25" y="27"/>
                  <a:pt x="29" y="23"/>
                  <a:pt x="29" y="18"/>
                </a:cubicBezTo>
                <a:cubicBezTo>
                  <a:pt x="29" y="14"/>
                  <a:pt x="25" y="10"/>
                  <a:pt x="21" y="1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590556" y="2936787"/>
            <a:ext cx="5364583" cy="582295"/>
          </a:xfrm>
          <a:prstGeom prst="rect">
            <a:avLst/>
          </a:prstGeom>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它可以在加工过程中控制主轴的转速，以达到所需的切削速度和表面粗糙度。</a:t>
            </a:r>
            <a:endParaRPr lang="en-US" sz="1100"/>
          </a:p>
        </p:txBody>
      </p:sp>
      <p:sp>
        <p:nvSpPr>
          <p:cNvPr id="11" name="AutoShape 11"/>
          <p:cNvSpPr/>
          <p:nvPr/>
        </p:nvSpPr>
        <p:spPr>
          <a:xfrm>
            <a:off x="5590556" y="4059741"/>
            <a:ext cx="5364583" cy="582295"/>
          </a:xfrm>
          <a:prstGeom prst="rect">
            <a:avLst/>
          </a:prstGeom>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S代码编程语言使得操作者可以根据不同的加工需求和材料属性来调整主轴转速，提高加工质量和效率。</a:t>
            </a:r>
            <a:endParaRPr lang="en-US" sz="1100"/>
          </a:p>
        </p:txBody>
      </p:sp>
      <p:sp>
        <p:nvSpPr>
          <p:cNvPr id="12" name="AutoShape 12"/>
          <p:cNvSpPr/>
          <p:nvPr/>
        </p:nvSpPr>
        <p:spPr>
          <a:xfrm>
            <a:off x="5590556" y="5182247"/>
            <a:ext cx="5364583" cy="582295"/>
          </a:xfrm>
          <a:prstGeom prst="rect">
            <a:avLst/>
          </a:prstGeom>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S代码编程语言的标准也是ISO 6983标准。</a:t>
            </a:r>
            <a:endParaRPr lang="en-US" sz="1100"/>
          </a:p>
        </p:txBody>
      </p:sp>
      <p:sp>
        <p:nvSpPr>
          <p:cNvPr id="13" name="AutoShape 13"/>
          <p:cNvSpPr/>
          <p:nvPr/>
        </p:nvSpPr>
        <p:spPr>
          <a:xfrm>
            <a:off x="5590556" y="1803301"/>
            <a:ext cx="5364583" cy="582295"/>
          </a:xfrm>
          <a:prstGeom prst="rect">
            <a:avLst/>
          </a:prstGeom>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S代码是数控机床中的主轴功能代码，用于描述主轴的转速和转向。</a:t>
            </a:r>
            <a:endParaRPr lang="en-US" sz="1100"/>
          </a:p>
        </p:txBody>
      </p:sp>
      <p:sp>
        <p:nvSpPr>
          <p:cNvPr id="14" name="AutoShape 14"/>
          <p:cNvSpPr/>
          <p:nvPr/>
        </p:nvSpPr>
        <p:spPr>
          <a:xfrm>
            <a:off x="2642414" y="2923559"/>
            <a:ext cx="2708226" cy="646984"/>
          </a:xfrm>
          <a:prstGeom prst="rect">
            <a:avLst/>
          </a:prstGeom>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3000" b="1">
                <a:solidFill>
                  <a:srgbClr val="FFFFFF">
                    <a:alpha val="100000"/>
                  </a:srgbClr>
                </a:solidFill>
                <a:latin typeface="Microsoft Yahei"/>
                <a:ea typeface="Microsoft Yahei"/>
                <a:cs typeface="Microsoft Yahei"/>
              </a:rPr>
              <a:t>02</a:t>
            </a:r>
            <a:endParaRPr lang="en-US" sz="1100"/>
          </a:p>
        </p:txBody>
      </p:sp>
      <p:sp>
        <p:nvSpPr>
          <p:cNvPr id="15" name="AutoShape 15"/>
          <p:cNvSpPr/>
          <p:nvPr/>
        </p:nvSpPr>
        <p:spPr>
          <a:xfrm>
            <a:off x="2642414" y="4055207"/>
            <a:ext cx="2708226" cy="646984"/>
          </a:xfrm>
          <a:prstGeom prst="rect">
            <a:avLst/>
          </a:prstGeom>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3000" b="1">
                <a:solidFill>
                  <a:srgbClr val="FFFFFF">
                    <a:alpha val="100000"/>
                  </a:srgbClr>
                </a:solidFill>
                <a:latin typeface="Microsoft Yahei"/>
                <a:ea typeface="Microsoft Yahei"/>
                <a:cs typeface="Microsoft Yahei"/>
              </a:rPr>
              <a:t>03</a:t>
            </a:r>
            <a:endParaRPr lang="en-US" sz="1100"/>
          </a:p>
        </p:txBody>
      </p:sp>
      <p:sp>
        <p:nvSpPr>
          <p:cNvPr id="16" name="AutoShape 16"/>
          <p:cNvSpPr/>
          <p:nvPr/>
        </p:nvSpPr>
        <p:spPr>
          <a:xfrm>
            <a:off x="2642414" y="5177711"/>
            <a:ext cx="2708226" cy="646984"/>
          </a:xfrm>
          <a:prstGeom prst="rect">
            <a:avLst/>
          </a:prstGeom>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3000" b="1">
                <a:solidFill>
                  <a:srgbClr val="FFFFFF">
                    <a:alpha val="100000"/>
                  </a:srgbClr>
                </a:solidFill>
                <a:latin typeface="Microsoft Yahei"/>
                <a:ea typeface="Microsoft Yahei"/>
                <a:cs typeface="Microsoft Yahei"/>
              </a:rPr>
              <a:t>04</a:t>
            </a:r>
            <a:endParaRPr lang="en-US" sz="1100"/>
          </a:p>
        </p:txBody>
      </p:sp>
      <p:sp>
        <p:nvSpPr>
          <p:cNvPr id="17" name="Freeform 17"/>
          <p:cNvSpPr/>
          <p:nvPr/>
        </p:nvSpPr>
        <p:spPr>
          <a:xfrm>
            <a:off x="1810403" y="2932252"/>
            <a:ext cx="568288" cy="568288"/>
          </a:xfrm>
          <a:custGeom>
            <a:rect l="l" t="t" r="r" b="b"/>
            <a:pathLst>
              <a:path w="304800" h="304800">
                <a:moveTo>
                  <a:pt x="247650" y="38100"/>
                </a:moveTo>
                <a:lnTo>
                  <a:pt x="247650" y="57598"/>
                </a:lnTo>
                <a:cubicBezTo>
                  <a:pt x="247650" y="78657"/>
                  <a:pt x="230610" y="95698"/>
                  <a:pt x="209550" y="95698"/>
                </a:cubicBezTo>
                <a:cubicBezTo>
                  <a:pt x="188490" y="95698"/>
                  <a:pt x="171450" y="78657"/>
                  <a:pt x="171450" y="57598"/>
                </a:cubicBezTo>
                <a:lnTo>
                  <a:pt x="171450" y="38100"/>
                </a:lnTo>
                <a:lnTo>
                  <a:pt x="133350" y="38100"/>
                </a:lnTo>
                <a:lnTo>
                  <a:pt x="133350" y="57598"/>
                </a:lnTo>
                <a:cubicBezTo>
                  <a:pt x="133350" y="78657"/>
                  <a:pt x="116310" y="95698"/>
                  <a:pt x="95250" y="95698"/>
                </a:cubicBezTo>
                <a:cubicBezTo>
                  <a:pt x="74190" y="95698"/>
                  <a:pt x="57150" y="78657"/>
                  <a:pt x="57150" y="57598"/>
                </a:cubicBezTo>
                <a:lnTo>
                  <a:pt x="57150" y="38100"/>
                </a:lnTo>
                <a:lnTo>
                  <a:pt x="0" y="38100"/>
                </a:lnTo>
                <a:lnTo>
                  <a:pt x="0" y="304800"/>
                </a:lnTo>
                <a:lnTo>
                  <a:pt x="304800" y="304800"/>
                </a:lnTo>
                <a:lnTo>
                  <a:pt x="304800" y="38100"/>
                </a:lnTo>
                <a:lnTo>
                  <a:pt x="247650" y="38100"/>
                </a:lnTo>
                <a:close/>
                <a:moveTo>
                  <a:pt x="95250" y="266700"/>
                </a:moveTo>
                <a:lnTo>
                  <a:pt x="57150" y="266700"/>
                </a:lnTo>
                <a:lnTo>
                  <a:pt x="57150" y="228600"/>
                </a:lnTo>
                <a:lnTo>
                  <a:pt x="95250" y="228600"/>
                </a:lnTo>
                <a:lnTo>
                  <a:pt x="95250" y="266700"/>
                </a:lnTo>
                <a:close/>
                <a:moveTo>
                  <a:pt x="95250" y="190500"/>
                </a:moveTo>
                <a:lnTo>
                  <a:pt x="57150" y="190500"/>
                </a:lnTo>
                <a:lnTo>
                  <a:pt x="57150" y="152400"/>
                </a:lnTo>
                <a:lnTo>
                  <a:pt x="95250" y="152400"/>
                </a:lnTo>
                <a:lnTo>
                  <a:pt x="95250" y="190500"/>
                </a:lnTo>
                <a:close/>
                <a:moveTo>
                  <a:pt x="171450" y="266700"/>
                </a:moveTo>
                <a:lnTo>
                  <a:pt x="133350" y="266700"/>
                </a:lnTo>
                <a:lnTo>
                  <a:pt x="133350" y="228600"/>
                </a:lnTo>
                <a:lnTo>
                  <a:pt x="171450" y="228600"/>
                </a:lnTo>
                <a:lnTo>
                  <a:pt x="171450" y="266700"/>
                </a:lnTo>
                <a:close/>
                <a:moveTo>
                  <a:pt x="171450" y="190500"/>
                </a:moveTo>
                <a:lnTo>
                  <a:pt x="133350" y="190500"/>
                </a:lnTo>
                <a:lnTo>
                  <a:pt x="133350" y="152400"/>
                </a:lnTo>
                <a:lnTo>
                  <a:pt x="171450" y="152400"/>
                </a:lnTo>
                <a:lnTo>
                  <a:pt x="171450" y="190500"/>
                </a:lnTo>
                <a:close/>
                <a:moveTo>
                  <a:pt x="209550" y="266700"/>
                </a:moveTo>
                <a:lnTo>
                  <a:pt x="209550" y="228600"/>
                </a:lnTo>
                <a:lnTo>
                  <a:pt x="247650" y="228600"/>
                </a:lnTo>
                <a:lnTo>
                  <a:pt x="209550" y="266700"/>
                </a:lnTo>
                <a:close/>
                <a:moveTo>
                  <a:pt x="247650" y="190500"/>
                </a:moveTo>
                <a:lnTo>
                  <a:pt x="209550" y="190500"/>
                </a:lnTo>
                <a:lnTo>
                  <a:pt x="209550" y="152400"/>
                </a:lnTo>
                <a:lnTo>
                  <a:pt x="247650" y="152400"/>
                </a:lnTo>
                <a:lnTo>
                  <a:pt x="247650" y="190500"/>
                </a:lnTo>
                <a:close/>
                <a:moveTo>
                  <a:pt x="76200" y="57150"/>
                </a:moveTo>
                <a:lnTo>
                  <a:pt x="76200" y="19050"/>
                </a:lnTo>
                <a:cubicBezTo>
                  <a:pt x="76200" y="8525"/>
                  <a:pt x="84725" y="0"/>
                  <a:pt x="95250" y="0"/>
                </a:cubicBezTo>
                <a:cubicBezTo>
                  <a:pt x="105775" y="0"/>
                  <a:pt x="114300" y="8525"/>
                  <a:pt x="114300" y="19050"/>
                </a:cubicBezTo>
                <a:lnTo>
                  <a:pt x="114300" y="57150"/>
                </a:lnTo>
                <a:cubicBezTo>
                  <a:pt x="114300" y="67675"/>
                  <a:pt x="105775" y="76200"/>
                  <a:pt x="95250" y="76200"/>
                </a:cubicBezTo>
                <a:cubicBezTo>
                  <a:pt x="84725" y="76200"/>
                  <a:pt x="76200" y="67675"/>
                  <a:pt x="76200" y="57150"/>
                </a:cubicBezTo>
                <a:close/>
                <a:moveTo>
                  <a:pt x="190500" y="57150"/>
                </a:moveTo>
                <a:lnTo>
                  <a:pt x="190500" y="19050"/>
                </a:lnTo>
                <a:cubicBezTo>
                  <a:pt x="190500" y="8525"/>
                  <a:pt x="199025" y="0"/>
                  <a:pt x="209550" y="0"/>
                </a:cubicBezTo>
                <a:cubicBezTo>
                  <a:pt x="220075" y="0"/>
                  <a:pt x="228600" y="8525"/>
                  <a:pt x="228600" y="19050"/>
                </a:cubicBezTo>
                <a:lnTo>
                  <a:pt x="228600" y="57150"/>
                </a:lnTo>
                <a:cubicBezTo>
                  <a:pt x="228600" y="67675"/>
                  <a:pt x="220075" y="76200"/>
                  <a:pt x="209550" y="76200"/>
                </a:cubicBezTo>
                <a:cubicBezTo>
                  <a:pt x="199025" y="76200"/>
                  <a:pt x="190500" y="67675"/>
                  <a:pt x="190500" y="5715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S代码编程语言</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T代码编程语言</a:t>
              </a:r>
            </a:p>
          </p:txBody>
        </p:sp>
      </p:grpSp>
      <p:sp>
        <p:nvSpPr>
          <p:cNvPr id="24" name="Freeform 24"/>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6" name="Group 26"/>
          <p:cNvGrpSpPr/>
          <p:nvPr/>
        </p:nvGrpSpPr>
        <p:grpSpPr>
          <a:xfrm>
            <a:off x="2215756" y="1566343"/>
            <a:ext cx="2043574" cy="4455417"/>
            <a:chOff x="2215756" y="1566343"/>
            <a:chExt cx="2043574" cy="4455417"/>
          </a:xfrm>
        </p:grpSpPr>
        <p:sp>
          <p:nvSpPr>
            <p:cNvPr id="27" name="Freeform 27"/>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 name="Group 31"/>
          <p:cNvGrpSpPr/>
          <p:nvPr/>
        </p:nvGrpSpPr>
        <p:grpSpPr>
          <a:xfrm>
            <a:off x="1171292" y="2749588"/>
            <a:ext cx="2088928" cy="2088928"/>
            <a:chOff x="1171292" y="2749588"/>
            <a:chExt cx="2088928" cy="2088928"/>
          </a:xfrm>
        </p:grpSpPr>
        <p:sp>
          <p:nvSpPr>
            <p:cNvPr id="32" name="AutoShape 32"/>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 name="Group 33"/>
          <p:cNvGrpSpPr/>
          <p:nvPr/>
        </p:nvGrpSpPr>
        <p:grpSpPr>
          <a:xfrm>
            <a:off x="1797656" y="3303419"/>
            <a:ext cx="931450" cy="924116"/>
            <a:chOff x="1797656" y="3303419"/>
            <a:chExt cx="931450" cy="924116"/>
          </a:xfrm>
        </p:grpSpPr>
        <p:sp>
          <p:nvSpPr>
            <p:cNvPr id="34" name="Freeform 34"/>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8" name="AutoShape 38"/>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01</a:t>
            </a:r>
          </a:p>
        </p:txBody>
      </p:sp>
      <p:sp>
        <p:nvSpPr>
          <p:cNvPr id="41" name="TextBox 41"/>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T代码是数控机床中的刀具功能代码，用于描述加工过程中所使用的刀具信息。</a:t>
            </a:r>
          </a:p>
        </p:txBody>
      </p:sp>
      <p:sp>
        <p:nvSpPr>
          <p:cNvPr id="42" name="AutoShape 42"/>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02</a:t>
            </a:r>
          </a:p>
        </p:txBody>
      </p:sp>
      <p:sp>
        <p:nvSpPr>
          <p:cNvPr id="45" name="TextBox 45"/>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它包括刀具的编号、类型、切削参数等。</a:t>
            </a:r>
          </a:p>
        </p:txBody>
      </p:sp>
      <p:sp>
        <p:nvSpPr>
          <p:cNvPr id="46" name="AutoShape 46"/>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03</a:t>
            </a:r>
          </a:p>
        </p:txBody>
      </p:sp>
      <p:sp>
        <p:nvSpPr>
          <p:cNvPr id="49" name="TextBox 49"/>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T代码编程语言使得操作者可以根据不同的加工需求和刀具属性来选择合适的刀具，提高加工效率和刀具寿命。</a:t>
            </a:r>
          </a:p>
        </p:txBody>
      </p:sp>
      <p:sp>
        <p:nvSpPr>
          <p:cNvPr id="50" name="AutoShape 50"/>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TextBox 52"/>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04</a:t>
            </a:r>
          </a:p>
        </p:txBody>
      </p:sp>
      <p:sp>
        <p:nvSpPr>
          <p:cNvPr id="53" name="TextBox 53"/>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T代码编程语言的标准也是ISO 6983标准。</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90464" y="2536882"/>
            <a:ext cx="2922600" cy="712314"/>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975" b="1">
                <a:solidFill>
                  <a:srgbClr val="754807">
                    <a:alpha val="100000"/>
                  </a:srgbClr>
                </a:solidFill>
                <a:latin typeface="Microsoft Yahei"/>
                <a:ea typeface="Microsoft Yahei"/>
                <a:cs typeface="Microsoft Yahei"/>
              </a:rPr>
              <a:t>03</a:t>
            </a:r>
          </a:p>
        </p:txBody>
      </p:sp>
      <p:sp>
        <p:nvSpPr>
          <p:cNvPr id="3" name="TextBox 3"/>
          <p:cNvSpPr txBox="1"/>
          <p:nvPr/>
        </p:nvSpPr>
        <p:spPr>
          <a:xfrm>
            <a:off x="1863348" y="3329232"/>
            <a:ext cx="6574155" cy="180594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500" b="1">
                <a:solidFill>
                  <a:srgbClr val="754807">
                    <a:alpha val="100000"/>
                  </a:srgbClr>
                </a:solidFill>
                <a:latin typeface="Microsoft Yahei"/>
                <a:ea typeface="Microsoft Yahei"/>
                <a:cs typeface="Microsoft Yahei"/>
              </a:rPr>
              <a:t>数控机床编程实例</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76773" y="2562728"/>
            <a:ext cx="2438400" cy="243840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76903" y="1099688"/>
            <a:ext cx="4352925" cy="6096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在此添加您的文本17字</a:t>
            </a:r>
          </a:p>
        </p:txBody>
      </p:sp>
      <p:sp>
        <p:nvSpPr>
          <p:cNvPr id="4" name="TextBox 4"/>
          <p:cNvSpPr txBox="1"/>
          <p:nvPr/>
        </p:nvSpPr>
        <p:spPr>
          <a:xfrm>
            <a:off x="7334724" y="1099688"/>
            <a:ext cx="4495800" cy="6096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在此添加您的文本16字</a:t>
            </a:r>
          </a:p>
        </p:txBody>
      </p:sp>
      <p:sp>
        <p:nvSpPr>
          <p:cNvPr id="5" name="TextBox 5"/>
          <p:cNvSpPr txBox="1"/>
          <p:nvPr/>
        </p:nvSpPr>
        <p:spPr>
          <a:xfrm>
            <a:off x="7334724" y="2964493"/>
            <a:ext cx="4495800" cy="6096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在此添加您的文本16字</a:t>
            </a:r>
          </a:p>
        </p:txBody>
      </p:sp>
      <p:sp>
        <p:nvSpPr>
          <p:cNvPr id="6" name="TextBox 6"/>
          <p:cNvSpPr txBox="1"/>
          <p:nvPr/>
        </p:nvSpPr>
        <p:spPr>
          <a:xfrm>
            <a:off x="7334724" y="4921535"/>
            <a:ext cx="4495800" cy="6096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在此添加您的文本16字</a:t>
            </a:r>
          </a:p>
        </p:txBody>
      </p:sp>
      <p:sp>
        <p:nvSpPr>
          <p:cNvPr id="7" name="TextBox 7"/>
          <p:cNvSpPr txBox="1"/>
          <p:nvPr/>
        </p:nvSpPr>
        <p:spPr>
          <a:xfrm>
            <a:off x="376903" y="4921535"/>
            <a:ext cx="4410075" cy="638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950" b="1">
                <a:solidFill>
                  <a:schemeClr val="accent1">
                    <a:alpha val="100000"/>
                  </a:schemeClr>
                </a:solidFill>
                <a:latin typeface="Microsoft Yahei"/>
                <a:ea typeface="Microsoft Yahei"/>
                <a:cs typeface="Microsoft Yahei"/>
              </a:rPr>
              <a:t>在此添加您的文本16字</a:t>
            </a:r>
          </a:p>
        </p:txBody>
      </p:sp>
      <p:sp>
        <p:nvSpPr>
          <p:cNvPr id="8" name="TextBox 8"/>
          <p:cNvSpPr txBox="1"/>
          <p:nvPr/>
        </p:nvSpPr>
        <p:spPr>
          <a:xfrm>
            <a:off x="376903" y="2964493"/>
            <a:ext cx="4352925" cy="6096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在此添加您的文本16字</a:t>
            </a:r>
          </a:p>
        </p:txBody>
      </p:sp>
      <p:sp>
        <p:nvSpPr>
          <p:cNvPr id="9" name="TextBox 9"/>
          <p:cNvSpPr txBox="1"/>
          <p:nvPr/>
        </p:nvSpPr>
        <p:spPr>
          <a:xfrm>
            <a:off x="376903" y="1462400"/>
            <a:ext cx="44862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总结词：简单易懂</a:t>
            </a:r>
          </a:p>
        </p:txBody>
      </p:sp>
      <p:sp>
        <p:nvSpPr>
          <p:cNvPr id="10" name="TextBox 10"/>
          <p:cNvSpPr txBox="1"/>
          <p:nvPr/>
        </p:nvSpPr>
        <p:spPr>
          <a:xfrm>
            <a:off x="376903" y="3348767"/>
            <a:ext cx="44862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详细描述：该实例选取了常见的轴类零件作为加工对象，通过简单的编程代码实现了零件的粗加工和精加工，适合初学者学习。</a:t>
            </a:r>
          </a:p>
        </p:txBody>
      </p:sp>
      <p:sp>
        <p:nvSpPr>
          <p:cNvPr id="11" name="TextBox 11"/>
          <p:cNvSpPr txBox="1"/>
          <p:nvPr/>
        </p:nvSpPr>
        <p:spPr>
          <a:xfrm>
            <a:off x="376903" y="5308631"/>
            <a:ext cx="44862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总结词：典型实用</a:t>
            </a:r>
          </a:p>
        </p:txBody>
      </p:sp>
      <p:sp>
        <p:nvSpPr>
          <p:cNvPr id="12" name="TextBox 12"/>
          <p:cNvSpPr txBox="1"/>
          <p:nvPr/>
        </p:nvSpPr>
        <p:spPr>
          <a:xfrm>
            <a:off x="7334724" y="1462400"/>
            <a:ext cx="44862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详细描述：该实例加工的零件具有代表性，通过学习该实例，学员可以掌握轴类零件的加工工艺和编程技巧，提高实际操作能力。</a:t>
            </a:r>
          </a:p>
        </p:txBody>
      </p:sp>
      <p:sp>
        <p:nvSpPr>
          <p:cNvPr id="13" name="TextBox 13"/>
          <p:cNvSpPr txBox="1"/>
          <p:nvPr/>
        </p:nvSpPr>
        <p:spPr>
          <a:xfrm>
            <a:off x="7334724" y="3348767"/>
            <a:ext cx="44862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总结词：高效率</a:t>
            </a:r>
          </a:p>
        </p:txBody>
      </p:sp>
      <p:sp>
        <p:nvSpPr>
          <p:cNvPr id="14" name="TextBox 14"/>
          <p:cNvSpPr txBox="1"/>
          <p:nvPr/>
        </p:nvSpPr>
        <p:spPr>
          <a:xfrm>
            <a:off x="7334724" y="5308631"/>
            <a:ext cx="44862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详细描述：该实例采用了合理的切削参数和加工路线，有效提高了加工效率，为实际生产提供了有益的参考。</a:t>
            </a:r>
          </a:p>
        </p:txBody>
      </p:sp>
      <p:sp>
        <p:nvSpPr>
          <p:cNvPr id="15" name="Freeform 15"/>
          <p:cNvSpPr/>
          <p:nvPr/>
        </p:nvSpPr>
        <p:spPr>
          <a:xfrm>
            <a:off x="5496912" y="3182867"/>
            <a:ext cx="1198122" cy="1198122"/>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数控车床编程实例</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00308" y="4896302"/>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12500" y="3227524"/>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312500" y="1652321"/>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11716" y="4884110"/>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11716" y="3215332"/>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11716" y="1652321"/>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596603" y="1542784"/>
            <a:ext cx="4316948" cy="144056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总结词：复杂零件加工</a:t>
            </a:r>
          </a:p>
        </p:txBody>
      </p:sp>
      <p:sp>
        <p:nvSpPr>
          <p:cNvPr id="9" name="TextBox 9"/>
          <p:cNvSpPr txBox="1"/>
          <p:nvPr/>
        </p:nvSpPr>
        <p:spPr>
          <a:xfrm>
            <a:off x="7285195" y="1542784"/>
            <a:ext cx="4297245" cy="144056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详细描述：该实例涉及复杂零件的加工，通过多轴联动和复杂刀路编程，实现了高效、高精度的铣削加工，适合中高级学员学习。</a:t>
            </a:r>
          </a:p>
        </p:txBody>
      </p:sp>
      <p:sp>
        <p:nvSpPr>
          <p:cNvPr id="10" name="TextBox 10"/>
          <p:cNvSpPr txBox="1"/>
          <p:nvPr/>
        </p:nvSpPr>
        <p:spPr>
          <a:xfrm>
            <a:off x="1596603" y="3117987"/>
            <a:ext cx="4416556" cy="144056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总结词：高级编程技巧</a:t>
            </a:r>
          </a:p>
        </p:txBody>
      </p:sp>
      <p:sp>
        <p:nvSpPr>
          <p:cNvPr id="11" name="TextBox 11"/>
          <p:cNvSpPr txBox="1"/>
          <p:nvPr/>
        </p:nvSpPr>
        <p:spPr>
          <a:xfrm>
            <a:off x="7285195" y="3117987"/>
            <a:ext cx="4297245" cy="144056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详细描述：该实例涉及到了多种高级编程技巧，如子程序调用、参数化编程等，有助于提高学员的编程水平。</a:t>
            </a:r>
          </a:p>
        </p:txBody>
      </p:sp>
      <p:sp>
        <p:nvSpPr>
          <p:cNvPr id="12" name="TextBox 12"/>
          <p:cNvSpPr txBox="1"/>
          <p:nvPr/>
        </p:nvSpPr>
        <p:spPr>
          <a:xfrm>
            <a:off x="1596603" y="4786765"/>
            <a:ext cx="4316948" cy="144056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总结词：工业应用</a:t>
            </a:r>
          </a:p>
        </p:txBody>
      </p:sp>
      <p:sp>
        <p:nvSpPr>
          <p:cNvPr id="13" name="TextBox 13"/>
          <p:cNvSpPr txBox="1"/>
          <p:nvPr/>
        </p:nvSpPr>
        <p:spPr>
          <a:xfrm>
            <a:off x="7285195" y="4786765"/>
            <a:ext cx="4297245" cy="144056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详细描述：该实例来源于实际生产，通过学习该实例，学员可以了解数控铣床在工业生产中的应用和重要性。</a:t>
            </a:r>
          </a:p>
        </p:txBody>
      </p:sp>
      <p:sp>
        <p:nvSpPr>
          <p:cNvPr id="14" name="Freeform 14"/>
          <p:cNvSpPr/>
          <p:nvPr/>
        </p:nvSpPr>
        <p:spPr>
          <a:xfrm>
            <a:off x="793456" y="1834061"/>
            <a:ext cx="621407" cy="621407"/>
          </a:xfrm>
          <a:custGeom>
            <a:rect l="l" t="t" r="r" b="b"/>
            <a:pathLst>
              <a:path w="304800" h="304800">
                <a:moveTo>
                  <a:pt x="247650" y="219075"/>
                </a:moveTo>
                <a:lnTo>
                  <a:pt x="228600" y="219075"/>
                </a:lnTo>
                <a:lnTo>
                  <a:pt x="228600" y="200025"/>
                </a:lnTo>
                <a:lnTo>
                  <a:pt x="238125" y="200025"/>
                </a:lnTo>
                <a:lnTo>
                  <a:pt x="238125" y="180975"/>
                </a:lnTo>
                <a:lnTo>
                  <a:pt x="57150" y="180975"/>
                </a:lnTo>
                <a:lnTo>
                  <a:pt x="57150" y="200025"/>
                </a:lnTo>
                <a:lnTo>
                  <a:pt x="66675" y="200025"/>
                </a:lnTo>
                <a:lnTo>
                  <a:pt x="66675" y="219075"/>
                </a:lnTo>
                <a:lnTo>
                  <a:pt x="47625" y="219075"/>
                </a:lnTo>
                <a:cubicBezTo>
                  <a:pt x="42367" y="219075"/>
                  <a:pt x="38100" y="214808"/>
                  <a:pt x="38100" y="209550"/>
                </a:cubicBezTo>
                <a:lnTo>
                  <a:pt x="38100" y="114300"/>
                </a:lnTo>
                <a:cubicBezTo>
                  <a:pt x="38100" y="105089"/>
                  <a:pt x="76200" y="95250"/>
                  <a:pt x="142875" y="95250"/>
                </a:cubicBezTo>
                <a:cubicBezTo>
                  <a:pt x="146409" y="95250"/>
                  <a:pt x="149533" y="95250"/>
                  <a:pt x="152400" y="95250"/>
                </a:cubicBezTo>
                <a:cubicBezTo>
                  <a:pt x="218484" y="95250"/>
                  <a:pt x="257175" y="104870"/>
                  <a:pt x="257175" y="114300"/>
                </a:cubicBezTo>
                <a:lnTo>
                  <a:pt x="257175" y="209550"/>
                </a:lnTo>
                <a:cubicBezTo>
                  <a:pt x="257175" y="214808"/>
                  <a:pt x="252917" y="219075"/>
                  <a:pt x="247650" y="219075"/>
                </a:cubicBezTo>
                <a:close/>
                <a:moveTo>
                  <a:pt x="223838" y="123825"/>
                </a:moveTo>
                <a:cubicBezTo>
                  <a:pt x="215951" y="123825"/>
                  <a:pt x="209550" y="130226"/>
                  <a:pt x="209550" y="138113"/>
                </a:cubicBezTo>
                <a:cubicBezTo>
                  <a:pt x="209550" y="145999"/>
                  <a:pt x="215951" y="152400"/>
                  <a:pt x="223838" y="152400"/>
                </a:cubicBezTo>
                <a:cubicBezTo>
                  <a:pt x="231724" y="152400"/>
                  <a:pt x="238125" y="145999"/>
                  <a:pt x="238125" y="138113"/>
                </a:cubicBezTo>
                <a:cubicBezTo>
                  <a:pt x="238125" y="130226"/>
                  <a:pt x="231724" y="123825"/>
                  <a:pt x="223838" y="123825"/>
                </a:cubicBezTo>
                <a:close/>
                <a:moveTo>
                  <a:pt x="76200" y="38100"/>
                </a:moveTo>
                <a:cubicBezTo>
                  <a:pt x="76200" y="32833"/>
                  <a:pt x="80467" y="28575"/>
                  <a:pt x="85725" y="28575"/>
                </a:cubicBezTo>
                <a:lnTo>
                  <a:pt x="209550" y="28575"/>
                </a:lnTo>
                <a:cubicBezTo>
                  <a:pt x="214817" y="28575"/>
                  <a:pt x="219075" y="32833"/>
                  <a:pt x="219075" y="38100"/>
                </a:cubicBezTo>
                <a:lnTo>
                  <a:pt x="219075" y="85725"/>
                </a:lnTo>
                <a:lnTo>
                  <a:pt x="76200" y="85725"/>
                </a:lnTo>
                <a:lnTo>
                  <a:pt x="76200" y="38100"/>
                </a:lnTo>
                <a:close/>
                <a:moveTo>
                  <a:pt x="219075" y="276225"/>
                </a:moveTo>
                <a:cubicBezTo>
                  <a:pt x="219075" y="281483"/>
                  <a:pt x="214817" y="285750"/>
                  <a:pt x="209550" y="285750"/>
                </a:cubicBezTo>
                <a:lnTo>
                  <a:pt x="85725" y="285750"/>
                </a:lnTo>
                <a:cubicBezTo>
                  <a:pt x="80467" y="285750"/>
                  <a:pt x="76200" y="281483"/>
                  <a:pt x="76200" y="276225"/>
                </a:cubicBezTo>
                <a:lnTo>
                  <a:pt x="76200" y="190500"/>
                </a:lnTo>
                <a:lnTo>
                  <a:pt x="219075" y="190500"/>
                </a:lnTo>
                <a:lnTo>
                  <a:pt x="219075" y="276225"/>
                </a:lnTo>
                <a:close/>
                <a:moveTo>
                  <a:pt x="200025" y="200025"/>
                </a:moveTo>
                <a:lnTo>
                  <a:pt x="95250" y="200025"/>
                </a:lnTo>
                <a:lnTo>
                  <a:pt x="95250" y="209550"/>
                </a:lnTo>
                <a:lnTo>
                  <a:pt x="200025" y="209550"/>
                </a:lnTo>
                <a:lnTo>
                  <a:pt x="200025" y="200025"/>
                </a:lnTo>
                <a:close/>
                <a:moveTo>
                  <a:pt x="200025" y="219075"/>
                </a:moveTo>
                <a:lnTo>
                  <a:pt x="95250" y="219075"/>
                </a:lnTo>
                <a:lnTo>
                  <a:pt x="95250" y="228600"/>
                </a:lnTo>
                <a:lnTo>
                  <a:pt x="200025" y="228600"/>
                </a:lnTo>
                <a:lnTo>
                  <a:pt x="200025" y="219075"/>
                </a:lnTo>
                <a:close/>
                <a:moveTo>
                  <a:pt x="200025" y="238125"/>
                </a:moveTo>
                <a:lnTo>
                  <a:pt x="95250" y="238125"/>
                </a:lnTo>
                <a:lnTo>
                  <a:pt x="95250" y="247650"/>
                </a:lnTo>
                <a:lnTo>
                  <a:pt x="200025" y="247650"/>
                </a:lnTo>
                <a:lnTo>
                  <a:pt x="200025" y="238125"/>
                </a:lnTo>
                <a:close/>
                <a:moveTo>
                  <a:pt x="200025" y="257175"/>
                </a:moveTo>
                <a:lnTo>
                  <a:pt x="95250" y="257175"/>
                </a:lnTo>
                <a:lnTo>
                  <a:pt x="95250" y="266700"/>
                </a:lnTo>
                <a:lnTo>
                  <a:pt x="200025" y="266700"/>
                </a:lnTo>
                <a:lnTo>
                  <a:pt x="200025" y="25717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6564902" y="1916915"/>
            <a:ext cx="455698" cy="455698"/>
          </a:xfrm>
          <a:custGeom>
            <a:rect l="l" t="t" r="r" b="b"/>
            <a:pathLst>
              <a:path w="304800" h="304800">
                <a:moveTo>
                  <a:pt x="76200" y="57150"/>
                </a:moveTo>
                <a:lnTo>
                  <a:pt x="38100" y="19050"/>
                </a:lnTo>
                <a:lnTo>
                  <a:pt x="19050" y="19050"/>
                </a:lnTo>
                <a:lnTo>
                  <a:pt x="19050" y="38100"/>
                </a:lnTo>
                <a:lnTo>
                  <a:pt x="57150" y="76200"/>
                </a:lnTo>
                <a:close/>
                <a:moveTo>
                  <a:pt x="95250" y="0"/>
                </a:moveTo>
                <a:lnTo>
                  <a:pt x="114300" y="0"/>
                </a:lnTo>
                <a:lnTo>
                  <a:pt x="114300" y="38100"/>
                </a:lnTo>
                <a:lnTo>
                  <a:pt x="95250" y="38100"/>
                </a:lnTo>
                <a:close/>
                <a:moveTo>
                  <a:pt x="171450" y="95250"/>
                </a:moveTo>
                <a:lnTo>
                  <a:pt x="209550" y="95250"/>
                </a:lnTo>
                <a:lnTo>
                  <a:pt x="209550" y="114300"/>
                </a:lnTo>
                <a:lnTo>
                  <a:pt x="171450" y="114300"/>
                </a:lnTo>
                <a:close/>
                <a:moveTo>
                  <a:pt x="190500" y="38100"/>
                </a:moveTo>
                <a:lnTo>
                  <a:pt x="190500" y="19050"/>
                </a:lnTo>
                <a:lnTo>
                  <a:pt x="171450" y="19050"/>
                </a:lnTo>
                <a:lnTo>
                  <a:pt x="133350" y="57150"/>
                </a:lnTo>
                <a:lnTo>
                  <a:pt x="152400" y="76200"/>
                </a:lnTo>
                <a:close/>
                <a:moveTo>
                  <a:pt x="0" y="95250"/>
                </a:moveTo>
                <a:lnTo>
                  <a:pt x="38100" y="95250"/>
                </a:lnTo>
                <a:lnTo>
                  <a:pt x="38100" y="114300"/>
                </a:lnTo>
                <a:lnTo>
                  <a:pt x="0" y="114300"/>
                </a:lnTo>
                <a:close/>
                <a:moveTo>
                  <a:pt x="95250" y="171450"/>
                </a:moveTo>
                <a:lnTo>
                  <a:pt x="114300" y="171450"/>
                </a:lnTo>
                <a:lnTo>
                  <a:pt x="114300" y="209550"/>
                </a:lnTo>
                <a:lnTo>
                  <a:pt x="95250" y="209550"/>
                </a:lnTo>
                <a:close/>
                <a:moveTo>
                  <a:pt x="19050" y="171450"/>
                </a:moveTo>
                <a:lnTo>
                  <a:pt x="19050" y="190500"/>
                </a:lnTo>
                <a:lnTo>
                  <a:pt x="38100" y="190500"/>
                </a:lnTo>
                <a:lnTo>
                  <a:pt x="76200" y="152400"/>
                </a:lnTo>
                <a:lnTo>
                  <a:pt x="57150" y="133350"/>
                </a:lnTo>
                <a:close/>
                <a:moveTo>
                  <a:pt x="300638" y="262538"/>
                </a:moveTo>
                <a:lnTo>
                  <a:pt x="111290" y="73190"/>
                </a:lnTo>
                <a:cubicBezTo>
                  <a:pt x="105737" y="67637"/>
                  <a:pt x="96641" y="67637"/>
                  <a:pt x="91088" y="73190"/>
                </a:cubicBezTo>
                <a:lnTo>
                  <a:pt x="73190" y="91088"/>
                </a:lnTo>
                <a:cubicBezTo>
                  <a:pt x="67637" y="96641"/>
                  <a:pt x="67637" y="105737"/>
                  <a:pt x="73190" y="111290"/>
                </a:cubicBezTo>
                <a:lnTo>
                  <a:pt x="262538" y="300638"/>
                </a:lnTo>
                <a:cubicBezTo>
                  <a:pt x="268091" y="306191"/>
                  <a:pt x="277187" y="306191"/>
                  <a:pt x="282740" y="300638"/>
                </a:cubicBezTo>
                <a:lnTo>
                  <a:pt x="300638" y="282740"/>
                </a:lnTo>
                <a:cubicBezTo>
                  <a:pt x="306191" y="277187"/>
                  <a:pt x="306191" y="268091"/>
                  <a:pt x="300638" y="262538"/>
                </a:cubicBezTo>
                <a:close/>
                <a:moveTo>
                  <a:pt x="142875" y="161925"/>
                </a:moveTo>
                <a:lnTo>
                  <a:pt x="85725" y="104775"/>
                </a:lnTo>
                <a:lnTo>
                  <a:pt x="104775" y="85725"/>
                </a:lnTo>
                <a:lnTo>
                  <a:pt x="161925" y="142875"/>
                </a:lnTo>
                <a:lnTo>
                  <a:pt x="142875" y="16192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6551100" y="3478315"/>
            <a:ext cx="483304" cy="483304"/>
          </a:xfrm>
          <a:custGeom>
            <a:rect l="l" t="t" r="r" b="b"/>
            <a:pathLst>
              <a:path w="304800" h="304800">
                <a:moveTo>
                  <a:pt x="152362" y="147228"/>
                </a:moveTo>
                <a:lnTo>
                  <a:pt x="304800" y="75419"/>
                </a:lnTo>
                <a:lnTo>
                  <a:pt x="304800" y="38100"/>
                </a:lnTo>
                <a:lnTo>
                  <a:pt x="0" y="38100"/>
                </a:lnTo>
                <a:lnTo>
                  <a:pt x="0" y="75305"/>
                </a:lnTo>
                <a:close/>
                <a:moveTo>
                  <a:pt x="152438" y="189347"/>
                </a:moveTo>
                <a:lnTo>
                  <a:pt x="0" y="117348"/>
                </a:lnTo>
                <a:lnTo>
                  <a:pt x="0" y="266700"/>
                </a:lnTo>
                <a:lnTo>
                  <a:pt x="304800" y="266700"/>
                </a:lnTo>
                <a:lnTo>
                  <a:pt x="304800" y="11757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6530380" y="5087413"/>
            <a:ext cx="524743" cy="553896"/>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829809" y="3450697"/>
            <a:ext cx="548701" cy="538540"/>
          </a:xfrm>
          <a:custGeom>
            <a:rect l="l" t="t" r="r" b="b"/>
            <a:pathLst>
              <a:path w="304800" h="304800">
                <a:moveTo>
                  <a:pt x="274320" y="167640"/>
                </a:moveTo>
                <a:lnTo>
                  <a:pt x="274320" y="274320"/>
                </a:lnTo>
                <a:cubicBezTo>
                  <a:pt x="274320" y="291151"/>
                  <a:pt x="260671" y="304800"/>
                  <a:pt x="243840" y="304800"/>
                </a:cubicBezTo>
                <a:cubicBezTo>
                  <a:pt x="227009" y="304800"/>
                  <a:pt x="213360" y="291151"/>
                  <a:pt x="213360" y="274320"/>
                </a:cubicBezTo>
                <a:lnTo>
                  <a:pt x="213360" y="274320"/>
                </a:lnTo>
                <a:lnTo>
                  <a:pt x="213360" y="198120"/>
                </a:lnTo>
                <a:lnTo>
                  <a:pt x="182880" y="198120"/>
                </a:lnTo>
                <a:lnTo>
                  <a:pt x="182880" y="45720"/>
                </a:lnTo>
                <a:cubicBezTo>
                  <a:pt x="182880" y="20469"/>
                  <a:pt x="203349" y="0"/>
                  <a:pt x="228600" y="0"/>
                </a:cubicBezTo>
                <a:lnTo>
                  <a:pt x="228600" y="0"/>
                </a:lnTo>
                <a:lnTo>
                  <a:pt x="274320" y="0"/>
                </a:lnTo>
                <a:lnTo>
                  <a:pt x="274320" y="167640"/>
                </a:lnTo>
                <a:close/>
                <a:moveTo>
                  <a:pt x="60960" y="152400"/>
                </a:moveTo>
                <a:cubicBezTo>
                  <a:pt x="44129" y="152400"/>
                  <a:pt x="30480" y="138751"/>
                  <a:pt x="30480" y="121920"/>
                </a:cubicBezTo>
                <a:lnTo>
                  <a:pt x="30480" y="121920"/>
                </a:lnTo>
                <a:lnTo>
                  <a:pt x="30480" y="15240"/>
                </a:lnTo>
                <a:cubicBezTo>
                  <a:pt x="30480" y="6820"/>
                  <a:pt x="37300" y="0"/>
                  <a:pt x="45720" y="0"/>
                </a:cubicBezTo>
                <a:cubicBezTo>
                  <a:pt x="54140" y="0"/>
                  <a:pt x="60960" y="6820"/>
                  <a:pt x="60960" y="15240"/>
                </a:cubicBezTo>
                <a:lnTo>
                  <a:pt x="60960" y="15240"/>
                </a:lnTo>
                <a:lnTo>
                  <a:pt x="60960" y="76200"/>
                </a:lnTo>
                <a:lnTo>
                  <a:pt x="76200" y="76200"/>
                </a:lnTo>
                <a:lnTo>
                  <a:pt x="76200" y="15240"/>
                </a:lnTo>
                <a:cubicBezTo>
                  <a:pt x="76200" y="6820"/>
                  <a:pt x="83020" y="0"/>
                  <a:pt x="91440" y="0"/>
                </a:cubicBezTo>
                <a:cubicBezTo>
                  <a:pt x="99860" y="0"/>
                  <a:pt x="106680" y="6820"/>
                  <a:pt x="106680" y="15240"/>
                </a:cubicBezTo>
                <a:lnTo>
                  <a:pt x="106680" y="15240"/>
                </a:lnTo>
                <a:lnTo>
                  <a:pt x="106680" y="76200"/>
                </a:lnTo>
                <a:lnTo>
                  <a:pt x="121920" y="76200"/>
                </a:lnTo>
                <a:lnTo>
                  <a:pt x="121920" y="15240"/>
                </a:lnTo>
                <a:cubicBezTo>
                  <a:pt x="121920" y="6820"/>
                  <a:pt x="128740" y="0"/>
                  <a:pt x="137160" y="0"/>
                </a:cubicBezTo>
                <a:cubicBezTo>
                  <a:pt x="145580" y="0"/>
                  <a:pt x="152400" y="6820"/>
                  <a:pt x="152400" y="15240"/>
                </a:cubicBezTo>
                <a:lnTo>
                  <a:pt x="152400" y="15240"/>
                </a:lnTo>
                <a:lnTo>
                  <a:pt x="152400" y="121920"/>
                </a:lnTo>
                <a:cubicBezTo>
                  <a:pt x="152400" y="138751"/>
                  <a:pt x="138751" y="152400"/>
                  <a:pt x="121920" y="152400"/>
                </a:cubicBezTo>
                <a:lnTo>
                  <a:pt x="121920" y="152400"/>
                </a:lnTo>
                <a:lnTo>
                  <a:pt x="121920" y="274320"/>
                </a:lnTo>
                <a:cubicBezTo>
                  <a:pt x="121920" y="291151"/>
                  <a:pt x="108271" y="304800"/>
                  <a:pt x="91440" y="304800"/>
                </a:cubicBezTo>
                <a:cubicBezTo>
                  <a:pt x="74609" y="304800"/>
                  <a:pt x="60960" y="291151"/>
                  <a:pt x="60960" y="274320"/>
                </a:cubicBezTo>
                <a:lnTo>
                  <a:pt x="60960" y="274320"/>
                </a:lnTo>
                <a:lnTo>
                  <a:pt x="6096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660484" y="4984613"/>
            <a:ext cx="883778" cy="759497"/>
          </a:xfrm>
          <a:custGeom>
            <a:rect l="l" t="t" r="r" b="b"/>
            <a:pathLst>
              <a:path w="304800" h="304800">
                <a:moveTo>
                  <a:pt x="147838" y="37243"/>
                </a:moveTo>
                <a:cubicBezTo>
                  <a:pt x="155724" y="37243"/>
                  <a:pt x="162125" y="43644"/>
                  <a:pt x="162125" y="51530"/>
                </a:cubicBezTo>
                <a:lnTo>
                  <a:pt x="162125" y="125349"/>
                </a:lnTo>
                <a:lnTo>
                  <a:pt x="257375" y="184880"/>
                </a:lnTo>
                <a:lnTo>
                  <a:pt x="257375" y="210483"/>
                </a:lnTo>
                <a:lnTo>
                  <a:pt x="162125" y="178337"/>
                </a:lnTo>
                <a:lnTo>
                  <a:pt x="162125" y="228343"/>
                </a:lnTo>
                <a:lnTo>
                  <a:pt x="181547" y="247669"/>
                </a:lnTo>
                <a:lnTo>
                  <a:pt x="181537" y="267519"/>
                </a:lnTo>
                <a:lnTo>
                  <a:pt x="147838" y="256318"/>
                </a:lnTo>
                <a:lnTo>
                  <a:pt x="114624" y="267557"/>
                </a:lnTo>
                <a:lnTo>
                  <a:pt x="114767" y="246707"/>
                </a:lnTo>
                <a:lnTo>
                  <a:pt x="132959" y="228943"/>
                </a:lnTo>
                <a:lnTo>
                  <a:pt x="133121" y="178346"/>
                </a:lnTo>
                <a:lnTo>
                  <a:pt x="37900" y="211074"/>
                </a:lnTo>
                <a:lnTo>
                  <a:pt x="38100" y="184880"/>
                </a:lnTo>
                <a:lnTo>
                  <a:pt x="133417" y="124749"/>
                </a:lnTo>
                <a:lnTo>
                  <a:pt x="133569" y="51521"/>
                </a:lnTo>
                <a:cubicBezTo>
                  <a:pt x="133550" y="43644"/>
                  <a:pt x="139951" y="37243"/>
                  <a:pt x="147838" y="37243"/>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数控铣床编程实例</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https://d.book118.com/557105155052006040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CFB"/>
      </a:lt1>
      <a:dk2>
        <a:srgbClr val="000000"/>
      </a:dk2>
      <a:lt2>
        <a:srgbClr val="FFFFFF"/>
      </a:lt2>
      <a:accent1>
        <a:srgbClr val="754807"/>
      </a:accent1>
      <a:accent2>
        <a:srgbClr val="B57016"/>
      </a:accent2>
      <a:accent3>
        <a:srgbClr val="DE9A39"/>
      </a:accent3>
      <a:accent4>
        <a:srgbClr val="F2B168"/>
      </a:accent4>
      <a:accent5>
        <a:srgbClr val="FDBE00"/>
      </a:accent5>
      <a:accent6>
        <a:srgbClr val="D16A15"/>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88</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2024-09-12T16:39:28.962</cp:lastPrinted>
  <dcterms:created xsi:type="dcterms:W3CDTF">2024-09-12T08:39:28Z</dcterms:created>
  <dcterms:modified xsi:type="dcterms:W3CDTF">2024-09-12T08:39:31Z</dcterms:modified>
</cp:coreProperties>
</file>