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326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E7935DF-7194-49FB-9C12-7697D6E188A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61FF7CF-E35E-4F2E-B913-772DD1A56D1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D2D6623-7695-49CE-917C-5380DDFF209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50A7AA1-D703-4EC5-9C18-197712F99FF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0A1364BC-57AD-4620-AEBF-6F46DAD4406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55036476-403E-4E48-AF5F-71219A185FE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D93B83CF-216F-462B-AB0A-56E6327B921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AECF00F-51B5-4B7C-90FB-B2AE18FBA7E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F78F1F8-8E04-4C14-B86F-77723F852EA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E09A05A-F7F2-4C91-BE3F-BCEE8C4313F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EB29F78-5BE6-41D9-95AF-6CF9F4022EF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11/12/2023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11/12/2023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11/12/2023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11/12/2023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11/12/2023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11/12/2023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11/12/2023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11/12/2023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11/12/2023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11/12/2023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11/12/2023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11/12/2023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5712201214100602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86" r="86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1999" cy="6860032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0" y="1741493"/>
            <a:ext cx="12191999" cy="313048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1154582" y="1508150"/>
            <a:ext cx="3597250" cy="3597250"/>
            <a:chOff x="1154582" y="1508150"/>
            <a:chExt cx="3597250" cy="3597250"/>
          </a:xfrm>
        </p:grpSpPr>
        <p:sp>
          <p:nvSpPr>
            <p:cNvPr id="5" name="AutoShape 5"/>
            <p:cNvSpPr/>
            <p:nvPr/>
          </p:nvSpPr>
          <p:spPr>
            <a:xfrm>
              <a:off x="1154582" y="1508150"/>
              <a:ext cx="3597250" cy="3597250"/>
            </a:xfrm>
            <a:prstGeom prst="ellipse">
              <a:avLst/>
            </a:prstGeom>
            <a:solidFill>
              <a:srgbClr val="FFFFFF">
                <a:alpha val="100000"/>
              </a:srgbClr>
            </a:solidFill>
            <a:effectLst>
              <a:outerShdw blurRad="63500">
                <a:srgbClr val="000000">
                  <a:alpha val="40000"/>
                </a:srgbClr>
              </a:outerShdw>
            </a:effectLst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6" name="AutoShape 6"/>
          <p:cNvSpPr/>
          <p:nvPr/>
        </p:nvSpPr>
        <p:spPr>
          <a:xfrm>
            <a:off x="5414013" y="4180914"/>
            <a:ext cx="438912" cy="438912"/>
          </a:xfrm>
          <a:prstGeom prst="ellipse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143890" y="4180914"/>
            <a:ext cx="438912" cy="438912"/>
          </a:xfrm>
          <a:prstGeom prst="ellipse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5305345" y="1888367"/>
            <a:ext cx="6102379" cy="1364909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5175" b="1" err="1" smtClean="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慢阻肺护理查房</a:t>
            </a:r>
            <a:r>
              <a:rPr lang="en-US" altLang="zh-CN" sz="5175" b="1" err="1" smtClean="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PPT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5838648" y="4167778"/>
            <a:ext cx="2333375" cy="341448"/>
          </a:xfrm>
          <a:prstGeom prst="rect">
            <a:avLst/>
          </a:prstGeom>
        </p:spPr>
        <p:txBody>
          <a:bodyPr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2025" err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汇报人</a:t>
            </a:r>
            <a:r>
              <a:rPr lang="en-US" sz="2025" err="1" smtClean="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：</a:t>
            </a:r>
            <a:r>
              <a:rPr lang="en-US" altLang="zh-CN" sz="2025" err="1" smtClean="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XXX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587678" y="4167778"/>
            <a:ext cx="2820047" cy="341448"/>
          </a:xfrm>
          <a:prstGeom prst="rect">
            <a:avLst/>
          </a:prstGeom>
        </p:spPr>
        <p:txBody>
          <a:bodyPr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altLang="zh-CN" sz="2025" smtClean="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XX</a:t>
            </a:r>
            <a:r>
              <a:rPr lang="en-US" sz="2025" smtClean="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-</a:t>
            </a:r>
            <a:r>
              <a:rPr lang="en-US" altLang="zh-CN" sz="2025" smtClean="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XX</a:t>
            </a:r>
            <a:r>
              <a:rPr lang="en-US" sz="2025" smtClean="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-</a:t>
            </a:r>
            <a:r>
              <a:rPr lang="en-US" altLang="zh-CN" sz="2025" smtClean="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XX</a:t>
            </a:r>
            <a:endParaRPr lang="en-US" sz="1100"/>
          </a:p>
        </p:txBody>
      </p:sp>
      <p:sp>
        <p:nvSpPr>
          <p:cNvPr id="11" name="Freeform 11"/>
          <p:cNvSpPr/>
          <p:nvPr/>
        </p:nvSpPr>
        <p:spPr>
          <a:xfrm>
            <a:off x="5516758" y="4281221"/>
            <a:ext cx="243840" cy="243840"/>
          </a:xfrm>
          <a:custGeom>
            <a:rect l="l" t="t" r="r" b="b"/>
            <a:pathLst>
              <a:path w="304800" h="304800">
                <a:moveTo>
                  <a:pt x="257175" y="0"/>
                </a:moveTo>
                <a:cubicBezTo>
                  <a:pt x="283474" y="0"/>
                  <a:pt x="304800" y="21326"/>
                  <a:pt x="304800" y="47625"/>
                </a:cubicBezTo>
                <a:cubicBezTo>
                  <a:pt x="304800" y="58350"/>
                  <a:pt x="301257" y="68237"/>
                  <a:pt x="295275" y="76200"/>
                </a:cubicBezTo>
                <a:lnTo>
                  <a:pt x="276225" y="95250"/>
                </a:lnTo>
                <a:lnTo>
                  <a:pt x="209550" y="28575"/>
                </a:lnTo>
                <a:lnTo>
                  <a:pt x="228600" y="9525"/>
                </a:lnTo>
                <a:cubicBezTo>
                  <a:pt x="236563" y="3543"/>
                  <a:pt x="246450" y="0"/>
                  <a:pt x="257175" y="0"/>
                </a:cubicBezTo>
                <a:close/>
                <a:moveTo>
                  <a:pt x="19050" y="219075"/>
                </a:moveTo>
                <a:lnTo>
                  <a:pt x="0" y="304800"/>
                </a:lnTo>
                <a:lnTo>
                  <a:pt x="85725" y="285750"/>
                </a:lnTo>
                <a:lnTo>
                  <a:pt x="261938" y="109538"/>
                </a:lnTo>
                <a:lnTo>
                  <a:pt x="195263" y="42863"/>
                </a:lnTo>
                <a:lnTo>
                  <a:pt x="19050" y="219075"/>
                </a:lnTo>
                <a:close/>
                <a:moveTo>
                  <a:pt x="212998" y="108223"/>
                </a:moveTo>
                <a:lnTo>
                  <a:pt x="79648" y="241573"/>
                </a:lnTo>
                <a:lnTo>
                  <a:pt x="63227" y="225152"/>
                </a:lnTo>
                <a:lnTo>
                  <a:pt x="196577" y="91802"/>
                </a:lnTo>
                <a:lnTo>
                  <a:pt x="212998" y="108223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8265810" y="4278450"/>
            <a:ext cx="243840" cy="243840"/>
          </a:xfrm>
          <a:custGeom>
            <a:rect l="l" t="t" r="r" b="b"/>
            <a:pathLst>
              <a:path w="304800" h="304800">
                <a:moveTo>
                  <a:pt x="0" y="0"/>
                </a:moveTo>
                <a:lnTo>
                  <a:pt x="304800" y="152400"/>
                </a:lnTo>
                <a:lnTo>
                  <a:pt x="0" y="304800"/>
                </a:lnTo>
                <a:lnTo>
                  <a:pt x="0" y="0"/>
                </a:lnTo>
                <a:close/>
                <a:moveTo>
                  <a:pt x="0" y="121920"/>
                </a:moveTo>
                <a:lnTo>
                  <a:pt x="0" y="182880"/>
                </a:lnTo>
                <a:lnTo>
                  <a:pt x="152400" y="152400"/>
                </a:lnTo>
                <a:lnTo>
                  <a:pt x="0" y="12192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13" name="Group 13"/>
          <p:cNvGrpSpPr/>
          <p:nvPr/>
        </p:nvGrpSpPr>
        <p:grpSpPr>
          <a:xfrm>
            <a:off x="2090562" y="2620183"/>
            <a:ext cx="1774058" cy="1373185"/>
            <a:chOff x="2090562" y="2620183"/>
            <a:chExt cx="1774058" cy="1373185"/>
          </a:xfrm>
        </p:grpSpPr>
        <p:sp>
          <p:nvSpPr>
            <p:cNvPr id="14" name="Freeform 14"/>
            <p:cNvSpPr/>
            <p:nvPr/>
          </p:nvSpPr>
          <p:spPr>
            <a:xfrm>
              <a:off x="2479731" y="2953390"/>
              <a:ext cx="997793" cy="381122"/>
            </a:xfrm>
            <a:custGeom>
              <a:rect l="l" t="t" r="r" b="b"/>
              <a:pathLst>
                <a:path w="513" h="214">
                  <a:moveTo>
                    <a:pt x="348" y="0"/>
                  </a:moveTo>
                  <a:lnTo>
                    <a:pt x="210" y="139"/>
                  </a:lnTo>
                  <a:lnTo>
                    <a:pt x="119" y="48"/>
                  </a:lnTo>
                  <a:lnTo>
                    <a:pt x="0" y="166"/>
                  </a:lnTo>
                  <a:lnTo>
                    <a:pt x="38" y="202"/>
                  </a:lnTo>
                  <a:lnTo>
                    <a:pt x="119" y="123"/>
                  </a:lnTo>
                  <a:lnTo>
                    <a:pt x="210" y="214"/>
                  </a:lnTo>
                  <a:lnTo>
                    <a:pt x="348" y="76"/>
                  </a:lnTo>
                  <a:lnTo>
                    <a:pt x="475" y="202"/>
                  </a:lnTo>
                  <a:lnTo>
                    <a:pt x="513" y="165"/>
                  </a:lnTo>
                  <a:lnTo>
                    <a:pt x="348" y="0"/>
                  </a:lnTo>
                  <a:close/>
                </a:path>
              </a:pathLst>
            </a:custGeom>
            <a:solidFill>
              <a:schemeClr val="accent1">
                <a:lumMod val="50000"/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2090562" y="2620183"/>
              <a:ext cx="1774058" cy="1373185"/>
            </a:xfrm>
            <a:custGeom>
              <a:rect l="l" t="t" r="r" b="b"/>
              <a:pathLst>
                <a:path w="912" h="771">
                  <a:moveTo>
                    <a:pt x="912" y="54"/>
                  </a:moveTo>
                  <a:lnTo>
                    <a:pt x="912" y="0"/>
                  </a:lnTo>
                  <a:lnTo>
                    <a:pt x="2" y="0"/>
                  </a:lnTo>
                  <a:lnTo>
                    <a:pt x="2" y="54"/>
                  </a:lnTo>
                  <a:lnTo>
                    <a:pt x="30" y="54"/>
                  </a:lnTo>
                  <a:lnTo>
                    <a:pt x="30" y="541"/>
                  </a:lnTo>
                  <a:lnTo>
                    <a:pt x="0" y="541"/>
                  </a:lnTo>
                  <a:lnTo>
                    <a:pt x="0" y="594"/>
                  </a:lnTo>
                  <a:lnTo>
                    <a:pt x="30" y="594"/>
                  </a:lnTo>
                  <a:lnTo>
                    <a:pt x="30" y="595"/>
                  </a:lnTo>
                  <a:lnTo>
                    <a:pt x="429" y="595"/>
                  </a:lnTo>
                  <a:lnTo>
                    <a:pt x="429" y="718"/>
                  </a:lnTo>
                  <a:lnTo>
                    <a:pt x="367" y="718"/>
                  </a:lnTo>
                  <a:lnTo>
                    <a:pt x="367" y="771"/>
                  </a:lnTo>
                  <a:lnTo>
                    <a:pt x="545" y="771"/>
                  </a:lnTo>
                  <a:lnTo>
                    <a:pt x="545" y="718"/>
                  </a:lnTo>
                  <a:lnTo>
                    <a:pt x="482" y="718"/>
                  </a:lnTo>
                  <a:lnTo>
                    <a:pt x="482" y="595"/>
                  </a:lnTo>
                  <a:lnTo>
                    <a:pt x="885" y="595"/>
                  </a:lnTo>
                  <a:lnTo>
                    <a:pt x="885" y="594"/>
                  </a:lnTo>
                  <a:lnTo>
                    <a:pt x="911" y="594"/>
                  </a:lnTo>
                  <a:lnTo>
                    <a:pt x="911" y="541"/>
                  </a:lnTo>
                  <a:lnTo>
                    <a:pt x="885" y="541"/>
                  </a:lnTo>
                  <a:lnTo>
                    <a:pt x="885" y="54"/>
                  </a:lnTo>
                  <a:lnTo>
                    <a:pt x="912" y="54"/>
                  </a:lnTo>
                  <a:close/>
                  <a:moveTo>
                    <a:pt x="83" y="541"/>
                  </a:moveTo>
                  <a:lnTo>
                    <a:pt x="83" y="55"/>
                  </a:lnTo>
                  <a:lnTo>
                    <a:pt x="832" y="55"/>
                  </a:lnTo>
                  <a:lnTo>
                    <a:pt x="832" y="541"/>
                  </a:lnTo>
                  <a:lnTo>
                    <a:pt x="83" y="541"/>
                  </a:lnTo>
                  <a:close/>
                </a:path>
              </a:pathLst>
            </a:custGeom>
            <a:solidFill>
              <a:schemeClr val="accent1">
                <a:lumMod val="50000"/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86" r="86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8128"/>
            <a:ext cx="2682240" cy="685190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3" name="Group 3"/>
          <p:cNvGrpSpPr/>
          <p:nvPr/>
        </p:nvGrpSpPr>
        <p:grpSpPr>
          <a:xfrm>
            <a:off x="1416406" y="2474265"/>
            <a:ext cx="2531669" cy="1919630"/>
            <a:chOff x="1416406" y="2474265"/>
            <a:chExt cx="2531669" cy="1919630"/>
          </a:xfrm>
        </p:grpSpPr>
        <p:sp>
          <p:nvSpPr>
            <p:cNvPr id="4" name="AutoShape 4"/>
            <p:cNvSpPr/>
            <p:nvPr/>
          </p:nvSpPr>
          <p:spPr>
            <a:xfrm>
              <a:off x="1722425" y="2474265"/>
              <a:ext cx="1919630" cy="191963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1416406" y="2921955"/>
              <a:ext cx="2531669" cy="859536"/>
            </a:xfrm>
            <a:prstGeom prst="rect">
              <a:avLst/>
            </a:prstGeom>
          </p:spPr>
          <p:txBody>
            <a:bodyPr wrap="square" lIns="85725" tIns="38100" rIns="85725" bIns="3810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075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目录</a:t>
              </a:r>
            </a:p>
          </p:txBody>
        </p:sp>
      </p:grpSp>
      <p:sp>
        <p:nvSpPr>
          <p:cNvPr id="6" name="AutoShape 6"/>
          <p:cNvSpPr/>
          <p:nvPr/>
        </p:nvSpPr>
        <p:spPr>
          <a:xfrm>
            <a:off x="5638202" y="788149"/>
            <a:ext cx="5117446" cy="5118431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50000"/>
              </a:lnSpc>
              <a:spcBef>
                <a:spcPts val="450"/>
              </a:spcBef>
              <a:buFont typeface="Arial"/>
              <a:buChar char="•"/>
              <a:defRPr/>
            </a:pPr>
            <a:r>
              <a:rPr lang="en-US" sz="2625" b="1">
                <a:solidFill>
                  <a:srgbClr val="2C3F55"/>
                </a:solidFill>
                <a:latin typeface="Microsoft Yahei"/>
                <a:ea typeface="Microsoft Yahei"/>
                <a:cs typeface="Microsoft Yahei"/>
              </a:rPr>
              <a:t>慢阻肺疾病概述</a:t>
            </a:r>
            <a:endParaRPr lang="en-US" sz="1100"/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625" b="1">
                <a:solidFill>
                  <a:srgbClr val="2C3F55"/>
                </a:solidFill>
                <a:latin typeface="Microsoft Yahei"/>
                <a:ea typeface="Microsoft Yahei"/>
                <a:cs typeface="Microsoft Yahei"/>
              </a:rPr>
              <a:t>慢阻肺急性加重期护理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625" b="1">
                <a:solidFill>
                  <a:srgbClr val="2C3F55"/>
                </a:solidFill>
                <a:latin typeface="Microsoft Yahei"/>
                <a:ea typeface="Microsoft Yahei"/>
                <a:cs typeface="Microsoft Yahei"/>
              </a:rPr>
              <a:t>慢阻肺稳定期护理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625" b="1">
                <a:solidFill>
                  <a:srgbClr val="2C3F55"/>
                </a:solidFill>
                <a:latin typeface="Microsoft Yahei"/>
                <a:ea typeface="Microsoft Yahei"/>
                <a:cs typeface="Microsoft Yahei"/>
              </a:rPr>
              <a:t>慢阻肺患者的健康教育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625" b="1">
                <a:solidFill>
                  <a:srgbClr val="2C3F55"/>
                </a:solidFill>
                <a:latin typeface="Microsoft Yahei"/>
                <a:ea typeface="Microsoft Yahei"/>
                <a:cs typeface="Microsoft Yahei"/>
              </a:rPr>
              <a:t>慢阻肺护理查房实践与案例分享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86" r="86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</p:spPr>
        <p:txBody>
          <a:bodyPr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/>
                </a:solidFill>
                <a:latin typeface="Microsoft Yahei"/>
                <a:ea typeface="Microsoft Yahei"/>
                <a:cs typeface="Microsoft Yahei"/>
              </a:rPr>
              <a:t>慢阻肺疾病概述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1381415" y="2276490"/>
            <a:ext cx="1851477" cy="2425477"/>
            <a:chOff x="1381415" y="2276490"/>
            <a:chExt cx="1851477" cy="2425477"/>
          </a:xfrm>
        </p:grpSpPr>
        <p:sp>
          <p:nvSpPr>
            <p:cNvPr id="4" name="TextBox 4"/>
            <p:cNvSpPr txBox="1"/>
            <p:nvPr/>
          </p:nvSpPr>
          <p:spPr>
            <a:xfrm>
              <a:off x="1381415" y="2276490"/>
              <a:ext cx="1851477" cy="2425477"/>
            </a:xfrm>
            <a:prstGeom prst="rect">
              <a:avLst/>
            </a:prstGeom>
          </p:spPr>
          <p:txBody>
            <a:bodyPr wrap="square" lIns="85725" tIns="38100" rIns="85725" bIns="3810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7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l="86" r="86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28619" b="28619"/>
          <a:stretch>
            <a:fillRect/>
          </a:stretch>
        </p:blipFill>
        <p:spPr>
          <a:xfrm>
            <a:off x="1040081" y="1665908"/>
            <a:ext cx="5058967" cy="2163307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17969" b="17969"/>
          <a:stretch>
            <a:fillRect/>
          </a:stretch>
        </p:blipFill>
        <p:spPr>
          <a:xfrm>
            <a:off x="6099049" y="3829217"/>
            <a:ext cx="5058967" cy="2163307"/>
          </a:xfrm>
          <a:prstGeom prst="rect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6099048" y="1666037"/>
            <a:ext cx="5058949" cy="2163348"/>
            <a:chOff x="6099048" y="1666037"/>
            <a:chExt cx="5058949" cy="2163348"/>
          </a:xfrm>
        </p:grpSpPr>
        <p:sp>
          <p:nvSpPr>
            <p:cNvPr id="5" name="AutoShape 5"/>
            <p:cNvSpPr/>
            <p:nvPr/>
          </p:nvSpPr>
          <p:spPr>
            <a:xfrm>
              <a:off x="6099048" y="1666037"/>
              <a:ext cx="5058949" cy="2163348"/>
            </a:xfrm>
            <a:prstGeom prst="rect">
              <a:avLst/>
            </a:prstGeom>
            <a:solidFill>
              <a:srgbClr val="828181">
                <a:alpha val="4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1040100" y="3829263"/>
            <a:ext cx="5058949" cy="2163348"/>
            <a:chOff x="1040100" y="3829263"/>
            <a:chExt cx="5058949" cy="2163348"/>
          </a:xfrm>
        </p:grpSpPr>
        <p:sp>
          <p:nvSpPr>
            <p:cNvPr id="7" name="AutoShape 7"/>
            <p:cNvSpPr/>
            <p:nvPr/>
          </p:nvSpPr>
          <p:spPr>
            <a:xfrm>
              <a:off x="1040100" y="3829263"/>
              <a:ext cx="5058949" cy="2163348"/>
            </a:xfrm>
            <a:prstGeom prst="rect">
              <a:avLst/>
            </a:prstGeom>
            <a:solidFill>
              <a:srgbClr val="828181">
                <a:alpha val="4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8" name="AutoShape 8"/>
          <p:cNvSpPr/>
          <p:nvPr/>
        </p:nvSpPr>
        <p:spPr>
          <a:xfrm>
            <a:off x="1199338" y="3902273"/>
            <a:ext cx="4740456" cy="407270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分类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1199338" y="4309545"/>
            <a:ext cx="4740456" cy="1610282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rgbClr val="000404"/>
                </a:solidFill>
                <a:latin typeface="Microsoft Yahei"/>
                <a:ea typeface="Microsoft Yahei"/>
                <a:cs typeface="Microsoft Yahei"/>
              </a:rPr>
              <a:t>根据严重程度，COPD可分为轻度、中度和重度，根据病因可分为原发性COPD和继发性COPD。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6258305" y="1738966"/>
            <a:ext cx="4740456" cy="407270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6258305" y="2146237"/>
            <a:ext cx="4740456" cy="1610282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rgbClr val="000404"/>
                </a:solidFill>
                <a:latin typeface="Microsoft Yahei"/>
                <a:ea typeface="Microsoft Yahei"/>
                <a:cs typeface="Microsoft Yahei"/>
              </a:rPr>
              <a:t>慢性阻塞性肺疾病（COPD）是一种常见的呼吸系统疾病，主要特征是持续的呼吸道气流受限，表现为慢性支气管炎、肺气肿等。</a:t>
            </a:r>
            <a:endParaRPr lang="en-US" sz="1100"/>
          </a:p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3427" cy="926592"/>
            <a:chOff x="454963" y="93878"/>
            <a:chExt cx="10643427" cy="926592"/>
          </a:xfrm>
        </p:grpSpPr>
        <p:sp>
          <p:nvSpPr>
            <p:cNvPr id="13" name="AutoShape 13"/>
            <p:cNvSpPr/>
            <p:nvPr/>
          </p:nvSpPr>
          <p:spPr>
            <a:xfrm>
              <a:off x="454963" y="355310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5236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5407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6304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5891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73084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7013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7185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8082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7668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9085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87908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89624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98594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94461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708631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705682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707398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16368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712235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3548" cy="926592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7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定义与分类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86" r="86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54963" y="355310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75049" y="35236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89125" y="35407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799768" y="36304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04945" y="35891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454963" y="473084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575049" y="47013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689125" y="47185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799768" y="48082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904945" y="47668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54963" y="59085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75049" y="587908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89125" y="589624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799768" y="598594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904945" y="594461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454963" y="708631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575049" y="705682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689125" y="707398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799768" y="716368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904945" y="712235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2" name="TextBox 22"/>
          <p:cNvSpPr txBox="1"/>
          <p:nvPr/>
        </p:nvSpPr>
        <p:spPr>
          <a:xfrm>
            <a:off x="1094842" y="93878"/>
            <a:ext cx="10003548" cy="92659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病因与发病机制</a:t>
            </a:r>
          </a:p>
        </p:txBody>
      </p:sp>
      <p:sp>
        <p:nvSpPr>
          <p:cNvPr id="23" name="AutoShape 23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4" name="TextBox 24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COPD的病因主要包括吸烟、空气污染、职业暴露、遗传因素等。长期吸烟和空气污染是导致COPD的主要环境因素，而遗传因素可增加个体患COPD的风险。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病因</a:t>
            </a:r>
          </a:p>
        </p:txBody>
      </p:sp>
      <p:sp>
        <p:nvSpPr>
          <p:cNvPr id="26" name="AutoShape 26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TextBox 27"/>
          <p:cNvSpPr txBox="1"/>
          <p:nvPr/>
        </p:nvSpPr>
        <p:spPr>
          <a:xfrm>
            <a:off x="1287882" y="4870218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031A3E"/>
                </a:solidFill>
                <a:latin typeface="Microsoft Yahei"/>
                <a:ea typeface="Microsoft Yahei"/>
                <a:cs typeface="Microsoft Yahei"/>
              </a:rPr>
              <a:t>COPD的发病机制主要包括气道炎症、肺气肿和肺动脉高压。气道炎症主要由烟草中的有害物质引起，导致气道黏膜损伤和炎症反应，进而引发气道重塑和气流受限。肺气肿是由于肺泡壁破裂融合，导致肺容积增大，引起呼吸困难。肺动脉高压是由于长期缺氧导致肺血管收缩，引起肺动脉压力升高。</a:t>
            </a:r>
          </a:p>
        </p:txBody>
      </p:sp>
      <p:sp>
        <p:nvSpPr>
          <p:cNvPr id="28" name="TextBox 28"/>
          <p:cNvSpPr txBox="1"/>
          <p:nvPr/>
        </p:nvSpPr>
        <p:spPr>
          <a:xfrm>
            <a:off x="1287882" y="4099383"/>
            <a:ext cx="9680571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031A3E"/>
                </a:solidFill>
                <a:latin typeface="Microsoft Yahei"/>
                <a:ea typeface="Microsoft Yahei"/>
                <a:cs typeface="Microsoft Yahei"/>
              </a:rPr>
              <a:t>发病机制</a:t>
            </a:r>
          </a:p>
        </p:txBody>
      </p:sp>
      <p:cxnSp>
        <p:nvCxnSpPr>
          <p:cNvPr id="29" name="Connector 29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30" name="Connector 30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lt2"/>
            </a:solidFill>
            <a:prstDash val="solid"/>
            <a:headEnd type="oval"/>
          </a:ln>
        </p:spPr>
        <p:style>
          <a:lnRef idx="0">
            <a:schemeClr val="lt2"/>
          </a:lnRef>
          <a:fillRef idx="1">
            <a:schemeClr val="lt2"/>
          </a:fillRef>
          <a:effectRef idx="0">
            <a:schemeClr val="lt2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86" r="86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8129"/>
            <a:ext cx="12192000" cy="175635"/>
          </a:xfrm>
          <a:prstGeom prst="rect">
            <a:avLst/>
          </a:prstGeom>
          <a:solidFill>
            <a:srgbClr val="404652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0" y="6672206"/>
            <a:ext cx="12192000" cy="175635"/>
          </a:xfrm>
          <a:prstGeom prst="rect">
            <a:avLst/>
          </a:prstGeom>
          <a:solidFill>
            <a:srgbClr val="404652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67764" y="1600641"/>
            <a:ext cx="9862567" cy="4097662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2127391" y="2241399"/>
            <a:ext cx="8135183" cy="1244966"/>
          </a:xfrm>
          <a:prstGeom prst="rect">
            <a:avLst/>
          </a:prstGeom>
        </p:spPr>
        <p:txBody>
          <a:bodyPr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COPD的诊断主要依靠病史、症状、体征和辅助检查。患者通常有长期吸烟史，表现为慢性咳嗽、咳痰和呼吸困难。体征可见肺部哮鸣音和呼气延长。辅助检查包括肺功能检查、胸部X线或CT等。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1552790" y="1859908"/>
            <a:ext cx="270893" cy="270893"/>
          </a:xfrm>
          <a:prstGeom prst="rect">
            <a:avLst/>
          </a:prstGeom>
          <a:solidFill>
            <a:srgbClr val="FFFFFF">
              <a:alpha val="100000"/>
            </a:srgbClr>
          </a:solidFill>
          <a:effectLst>
            <a:outerShdw blurRad="63500">
              <a:srgbClr val="000000">
                <a:alpha val="40000"/>
              </a:srgbClr>
            </a:outerShdw>
          </a:effectLst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2127391" y="4182260"/>
            <a:ext cx="8135183" cy="1133298"/>
          </a:xfrm>
          <a:prstGeom prst="rect">
            <a:avLst/>
          </a:prstGeom>
        </p:spPr>
        <p:txBody>
          <a:bodyPr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450"/>
              </a:spcBef>
              <a:defRPr/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COPD的治疗主要包括药物治疗、氧疗和生活方式干预。药物治疗包括支气管扩张剂、抗炎药等，以改善气流受限和减轻症状。氧疗适用于重度COPD患者，可提高生活质量。生活方式干预包括戒烟、避免空气污染和职业暴露、进行呼吸锻炼等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2127391" y="1747914"/>
            <a:ext cx="4740456" cy="407270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诊断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2127391" y="3718013"/>
            <a:ext cx="4740456" cy="407270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治疗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1613750" y="3813832"/>
            <a:ext cx="270893" cy="270893"/>
          </a:xfrm>
          <a:prstGeom prst="rect">
            <a:avLst/>
          </a:prstGeom>
          <a:solidFill>
            <a:srgbClr val="FFFFFF">
              <a:alpha val="100000"/>
            </a:srgbClr>
          </a:solidFill>
          <a:effectLst>
            <a:outerShdw blurRad="63500">
              <a:srgbClr val="000000">
                <a:alpha val="40000"/>
              </a:srgbClr>
            </a:outerShdw>
          </a:effectLst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1" name="Group 11"/>
          <p:cNvGrpSpPr/>
          <p:nvPr/>
        </p:nvGrpSpPr>
        <p:grpSpPr>
          <a:xfrm>
            <a:off x="8927447" y="1235878"/>
            <a:ext cx="5386942" cy="5386942"/>
            <a:chOff x="8927447" y="1235878"/>
            <a:chExt cx="5386942" cy="5386942"/>
          </a:xfrm>
        </p:grpSpPr>
        <p:sp>
          <p:nvSpPr>
            <p:cNvPr id="12" name="AutoShape 12"/>
            <p:cNvSpPr/>
            <p:nvPr/>
          </p:nvSpPr>
          <p:spPr>
            <a:xfrm>
              <a:off x="11148379" y="3456810"/>
              <a:ext cx="945078" cy="945078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10926285" y="3234717"/>
              <a:ext cx="1389264" cy="1389264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10704193" y="3012624"/>
              <a:ext cx="1833451" cy="1833451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10482100" y="2790531"/>
              <a:ext cx="2277637" cy="2277637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10260006" y="2568437"/>
              <a:ext cx="2721823" cy="2721823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10037913" y="2346344"/>
              <a:ext cx="3166010" cy="3166010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815819" y="2124251"/>
              <a:ext cx="3610196" cy="3610196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593727" y="1902158"/>
              <a:ext cx="4054383" cy="4054383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371633" y="1680064"/>
              <a:ext cx="4498569" cy="4498569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149540" y="1457971"/>
              <a:ext cx="4942756" cy="4942756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8927447" y="1235878"/>
              <a:ext cx="5386942" cy="5386942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" name="Group 23"/>
          <p:cNvGrpSpPr/>
          <p:nvPr/>
        </p:nvGrpSpPr>
        <p:grpSpPr>
          <a:xfrm>
            <a:off x="454963" y="215798"/>
            <a:ext cx="10649511" cy="926592"/>
            <a:chOff x="454963" y="215798"/>
            <a:chExt cx="10649511" cy="926592"/>
          </a:xfrm>
        </p:grpSpPr>
        <p:sp>
          <p:nvSpPr>
            <p:cNvPr id="24" name="AutoShape 24"/>
            <p:cNvSpPr/>
            <p:nvPr/>
          </p:nvSpPr>
          <p:spPr>
            <a:xfrm>
              <a:off x="454963" y="46503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62089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63805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72775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8642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8281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9862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81579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90549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86416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700586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7636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9352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8322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70419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81835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815410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817126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826096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821963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215798"/>
              <a:ext cx="10009632" cy="926592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7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诊断与治疗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86" r="86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</p:spPr>
        <p:txBody>
          <a:bodyPr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/>
                </a:solidFill>
                <a:latin typeface="Microsoft Yahei"/>
                <a:ea typeface="Microsoft Yahei"/>
                <a:cs typeface="Microsoft Yahei"/>
              </a:rPr>
              <a:t>慢阻肺急性加重期护理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1381415" y="2276490"/>
            <a:ext cx="1851477" cy="2425477"/>
            <a:chOff x="1381415" y="2276490"/>
            <a:chExt cx="1851477" cy="2425477"/>
          </a:xfrm>
        </p:grpSpPr>
        <p:sp>
          <p:nvSpPr>
            <p:cNvPr id="4" name="TextBox 4"/>
            <p:cNvSpPr txBox="1"/>
            <p:nvPr/>
          </p:nvSpPr>
          <p:spPr>
            <a:xfrm>
              <a:off x="1381415" y="2276490"/>
              <a:ext cx="1851477" cy="2425477"/>
            </a:xfrm>
            <a:prstGeom prst="rect">
              <a:avLst/>
            </a:prstGeom>
          </p:spPr>
          <p:txBody>
            <a:bodyPr wrap="square" lIns="85725" tIns="38100" rIns="85725" bIns="3810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7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86" r="86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036424" y="1665910"/>
            <a:ext cx="5058967" cy="4264973"/>
          </a:xfrm>
          <a:prstGeom prst="rect">
            <a:avLst/>
          </a:prstGeom>
          <a:solidFill>
            <a:srgbClr val="828181">
              <a:alpha val="158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/>
          <a:srcRect l="10371" r="10371"/>
          <a:stretch>
            <a:fillRect/>
          </a:stretch>
        </p:blipFill>
        <p:spPr>
          <a:xfrm>
            <a:off x="6099052" y="1665911"/>
            <a:ext cx="5058969" cy="4260571"/>
          </a:xfrm>
          <a:prstGeom prst="rect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1352702" y="5392034"/>
            <a:ext cx="382463" cy="382463"/>
            <a:chOff x="1352702" y="5392034"/>
            <a:chExt cx="382463" cy="382463"/>
          </a:xfrm>
        </p:grpSpPr>
        <p:sp>
          <p:nvSpPr>
            <p:cNvPr id="5" name="AutoShape 5"/>
            <p:cNvSpPr/>
            <p:nvPr/>
          </p:nvSpPr>
          <p:spPr>
            <a:xfrm>
              <a:off x="1352702" y="5392034"/>
              <a:ext cx="382463" cy="382463"/>
            </a:xfrm>
            <a:prstGeom prst="ellipse">
              <a:avLst/>
            </a:prstGeom>
            <a:ln w="12700">
              <a:solidFill>
                <a:schemeClr val="accent1"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2204679" y="5392034"/>
            <a:ext cx="382463" cy="382463"/>
            <a:chOff x="2204679" y="5392034"/>
            <a:chExt cx="382463" cy="382463"/>
          </a:xfrm>
        </p:grpSpPr>
        <p:sp>
          <p:nvSpPr>
            <p:cNvPr id="7" name="AutoShape 7"/>
            <p:cNvSpPr/>
            <p:nvPr/>
          </p:nvSpPr>
          <p:spPr>
            <a:xfrm>
              <a:off x="2204679" y="5392034"/>
              <a:ext cx="382463" cy="382463"/>
            </a:xfrm>
            <a:prstGeom prst="ellipse">
              <a:avLst/>
            </a:prstGeom>
            <a:ln w="12700">
              <a:solidFill>
                <a:schemeClr val="accent1"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3056534" y="5392034"/>
            <a:ext cx="382463" cy="382463"/>
            <a:chOff x="3056534" y="5392034"/>
            <a:chExt cx="382463" cy="382463"/>
          </a:xfrm>
        </p:grpSpPr>
        <p:sp>
          <p:nvSpPr>
            <p:cNvPr id="9" name="AutoShape 9"/>
            <p:cNvSpPr/>
            <p:nvPr/>
          </p:nvSpPr>
          <p:spPr>
            <a:xfrm>
              <a:off x="3056534" y="5392034"/>
              <a:ext cx="382463" cy="382463"/>
            </a:xfrm>
            <a:prstGeom prst="ellipse">
              <a:avLst/>
            </a:prstGeom>
            <a:ln w="12700">
              <a:solidFill>
                <a:schemeClr val="accent1"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3908511" y="5392034"/>
            <a:ext cx="382463" cy="382463"/>
            <a:chOff x="3908511" y="5392034"/>
            <a:chExt cx="382463" cy="382463"/>
          </a:xfrm>
        </p:grpSpPr>
        <p:sp>
          <p:nvSpPr>
            <p:cNvPr id="11" name="AutoShape 11"/>
            <p:cNvSpPr/>
            <p:nvPr/>
          </p:nvSpPr>
          <p:spPr>
            <a:xfrm>
              <a:off x="3908511" y="5392034"/>
              <a:ext cx="382463" cy="382463"/>
            </a:xfrm>
            <a:prstGeom prst="ellipse">
              <a:avLst/>
            </a:prstGeom>
            <a:ln w="12700">
              <a:solidFill>
                <a:schemeClr val="accent1"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2" name="AutoShape 12"/>
          <p:cNvSpPr/>
          <p:nvPr/>
        </p:nvSpPr>
        <p:spPr>
          <a:xfrm>
            <a:off x="1352702" y="2211388"/>
            <a:ext cx="4276714" cy="1196863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rgbClr val="000404"/>
                </a:solidFill>
                <a:latin typeface="Microsoft Yahei"/>
                <a:ea typeface="Microsoft Yahei"/>
                <a:cs typeface="Microsoft Yahei"/>
              </a:rPr>
              <a:t>密切观察患者的症状、体征和实验室检查结果，如咳嗽、咳痰、呼吸困难等，以及生命体征的变化。</a:t>
            </a:r>
            <a:endParaRPr lang="en-US" sz="1100"/>
          </a:p>
        </p:txBody>
      </p:sp>
      <p:sp>
        <p:nvSpPr>
          <p:cNvPr id="13" name="AutoShape 13"/>
          <p:cNvSpPr/>
          <p:nvPr/>
        </p:nvSpPr>
        <p:spPr>
          <a:xfrm>
            <a:off x="1352702" y="3980984"/>
            <a:ext cx="4276714" cy="1220605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rgbClr val="000404"/>
                </a:solidFill>
                <a:latin typeface="Microsoft Yahei"/>
                <a:ea typeface="Microsoft Yahei"/>
                <a:cs typeface="Microsoft Yahei"/>
              </a:rPr>
              <a:t>根据患者的病史、体征、实验室检查和影像学检查结果，评估病情的严重程度，判断是否需要住院治疗。</a:t>
            </a:r>
            <a:endParaRPr lang="en-US" sz="1100"/>
          </a:p>
        </p:txBody>
      </p:sp>
      <p:sp>
        <p:nvSpPr>
          <p:cNvPr id="14" name="Freeform 14"/>
          <p:cNvSpPr/>
          <p:nvPr/>
        </p:nvSpPr>
        <p:spPr>
          <a:xfrm>
            <a:off x="1422013" y="5461304"/>
            <a:ext cx="243840" cy="243840"/>
          </a:xfrm>
          <a:custGeom>
            <a:rect l="l" t="t" r="r" b="b"/>
            <a:pathLst>
              <a:path w="304800" h="304800">
                <a:moveTo>
                  <a:pt x="242888" y="85725"/>
                </a:moveTo>
                <a:cubicBezTo>
                  <a:pt x="240078" y="85725"/>
                  <a:pt x="237363" y="86077"/>
                  <a:pt x="234725" y="86649"/>
                </a:cubicBezTo>
                <a:cubicBezTo>
                  <a:pt x="233553" y="69304"/>
                  <a:pt x="219256" y="55559"/>
                  <a:pt x="201616" y="55559"/>
                </a:cubicBezTo>
                <a:cubicBezTo>
                  <a:pt x="197663" y="55559"/>
                  <a:pt x="193919" y="56369"/>
                  <a:pt x="190405" y="57636"/>
                </a:cubicBezTo>
                <a:cubicBezTo>
                  <a:pt x="179451" y="40224"/>
                  <a:pt x="160191" y="28575"/>
                  <a:pt x="138113" y="28575"/>
                </a:cubicBezTo>
                <a:cubicBezTo>
                  <a:pt x="104565" y="28575"/>
                  <a:pt x="77410" y="55312"/>
                  <a:pt x="76391" y="88611"/>
                </a:cubicBezTo>
                <a:cubicBezTo>
                  <a:pt x="71923" y="86773"/>
                  <a:pt x="67046" y="85725"/>
                  <a:pt x="61913" y="85725"/>
                </a:cubicBezTo>
                <a:cubicBezTo>
                  <a:pt x="40872" y="85725"/>
                  <a:pt x="23813" y="102784"/>
                  <a:pt x="23813" y="123825"/>
                </a:cubicBezTo>
                <a:cubicBezTo>
                  <a:pt x="23813" y="144323"/>
                  <a:pt x="40034" y="160915"/>
                  <a:pt x="60322" y="161754"/>
                </a:cubicBezTo>
                <a:lnTo>
                  <a:pt x="75600" y="146475"/>
                </a:lnTo>
                <a:lnTo>
                  <a:pt x="91049" y="161925"/>
                </a:lnTo>
                <a:lnTo>
                  <a:pt x="98269" y="161925"/>
                </a:lnTo>
                <a:lnTo>
                  <a:pt x="113709" y="146475"/>
                </a:lnTo>
                <a:lnTo>
                  <a:pt x="129149" y="161925"/>
                </a:lnTo>
                <a:lnTo>
                  <a:pt x="136369" y="161925"/>
                </a:lnTo>
                <a:lnTo>
                  <a:pt x="151809" y="146475"/>
                </a:lnTo>
                <a:lnTo>
                  <a:pt x="167249" y="161925"/>
                </a:lnTo>
                <a:lnTo>
                  <a:pt x="174469" y="161925"/>
                </a:lnTo>
                <a:lnTo>
                  <a:pt x="189909" y="146475"/>
                </a:lnTo>
                <a:lnTo>
                  <a:pt x="205349" y="161925"/>
                </a:lnTo>
                <a:lnTo>
                  <a:pt x="212569" y="161925"/>
                </a:lnTo>
                <a:lnTo>
                  <a:pt x="228009" y="146475"/>
                </a:lnTo>
                <a:lnTo>
                  <a:pt x="243402" y="161868"/>
                </a:lnTo>
                <a:cubicBezTo>
                  <a:pt x="264195" y="161592"/>
                  <a:pt x="280988" y="144694"/>
                  <a:pt x="280988" y="123825"/>
                </a:cubicBezTo>
                <a:cubicBezTo>
                  <a:pt x="280988" y="102784"/>
                  <a:pt x="263928" y="85725"/>
                  <a:pt x="242888" y="85725"/>
                </a:cubicBezTo>
                <a:close/>
                <a:moveTo>
                  <a:pt x="228600" y="157791"/>
                </a:moveTo>
                <a:lnTo>
                  <a:pt x="214941" y="171450"/>
                </a:lnTo>
                <a:lnTo>
                  <a:pt x="202959" y="171450"/>
                </a:lnTo>
                <a:lnTo>
                  <a:pt x="189900" y="158391"/>
                </a:lnTo>
                <a:lnTo>
                  <a:pt x="176841" y="171450"/>
                </a:lnTo>
                <a:lnTo>
                  <a:pt x="164859" y="171450"/>
                </a:lnTo>
                <a:lnTo>
                  <a:pt x="151800" y="158391"/>
                </a:lnTo>
                <a:lnTo>
                  <a:pt x="138741" y="171450"/>
                </a:lnTo>
                <a:lnTo>
                  <a:pt x="126759" y="171450"/>
                </a:lnTo>
                <a:lnTo>
                  <a:pt x="113700" y="158391"/>
                </a:lnTo>
                <a:lnTo>
                  <a:pt x="100641" y="171450"/>
                </a:lnTo>
                <a:lnTo>
                  <a:pt x="88668" y="171450"/>
                </a:lnTo>
                <a:lnTo>
                  <a:pt x="75609" y="158391"/>
                </a:lnTo>
                <a:lnTo>
                  <a:pt x="62541" y="171450"/>
                </a:lnTo>
                <a:lnTo>
                  <a:pt x="61913" y="171450"/>
                </a:lnTo>
                <a:lnTo>
                  <a:pt x="87154" y="276225"/>
                </a:lnTo>
                <a:lnTo>
                  <a:pt x="216932" y="276225"/>
                </a:lnTo>
                <a:lnTo>
                  <a:pt x="242888" y="171450"/>
                </a:lnTo>
                <a:lnTo>
                  <a:pt x="242259" y="171450"/>
                </a:lnTo>
                <a:lnTo>
                  <a:pt x="228600" y="157791"/>
                </a:lnTo>
                <a:close/>
                <a:moveTo>
                  <a:pt x="109538" y="266700"/>
                </a:moveTo>
                <a:lnTo>
                  <a:pt x="89697" y="180975"/>
                </a:lnTo>
                <a:lnTo>
                  <a:pt x="99222" y="180975"/>
                </a:lnTo>
                <a:lnTo>
                  <a:pt x="119063" y="266700"/>
                </a:lnTo>
                <a:lnTo>
                  <a:pt x="109538" y="266700"/>
                </a:lnTo>
                <a:close/>
                <a:moveTo>
                  <a:pt x="128588" y="266700"/>
                </a:moveTo>
                <a:lnTo>
                  <a:pt x="118472" y="180975"/>
                </a:lnTo>
                <a:lnTo>
                  <a:pt x="127997" y="180975"/>
                </a:lnTo>
                <a:lnTo>
                  <a:pt x="138113" y="266700"/>
                </a:lnTo>
                <a:lnTo>
                  <a:pt x="128588" y="266700"/>
                </a:lnTo>
                <a:close/>
                <a:moveTo>
                  <a:pt x="157163" y="266700"/>
                </a:moveTo>
                <a:lnTo>
                  <a:pt x="147638" y="266700"/>
                </a:lnTo>
                <a:lnTo>
                  <a:pt x="147638" y="180975"/>
                </a:lnTo>
                <a:lnTo>
                  <a:pt x="157163" y="180975"/>
                </a:lnTo>
                <a:lnTo>
                  <a:pt x="157163" y="266700"/>
                </a:lnTo>
                <a:close/>
                <a:moveTo>
                  <a:pt x="166688" y="266700"/>
                </a:moveTo>
                <a:lnTo>
                  <a:pt x="176803" y="180975"/>
                </a:lnTo>
                <a:lnTo>
                  <a:pt x="186328" y="180975"/>
                </a:lnTo>
                <a:lnTo>
                  <a:pt x="176213" y="266700"/>
                </a:lnTo>
                <a:lnTo>
                  <a:pt x="166688" y="266700"/>
                </a:lnTo>
                <a:close/>
                <a:moveTo>
                  <a:pt x="195263" y="266700"/>
                </a:moveTo>
                <a:lnTo>
                  <a:pt x="185738" y="266700"/>
                </a:lnTo>
                <a:lnTo>
                  <a:pt x="205378" y="180975"/>
                </a:lnTo>
                <a:lnTo>
                  <a:pt x="214903" y="180975"/>
                </a:lnTo>
                <a:lnTo>
                  <a:pt x="195263" y="26670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2273990" y="5461304"/>
            <a:ext cx="243840" cy="243840"/>
          </a:xfrm>
          <a:custGeom>
            <a:rect l="l" t="t" r="r" b="b"/>
            <a:pathLst>
              <a:path w="304800" h="304800">
                <a:moveTo>
                  <a:pt x="20031" y="114795"/>
                </a:moveTo>
                <a:lnTo>
                  <a:pt x="147647" y="273187"/>
                </a:lnTo>
                <a:lnTo>
                  <a:pt x="96469" y="114795"/>
                </a:lnTo>
                <a:lnTo>
                  <a:pt x="20031" y="114795"/>
                </a:lnTo>
                <a:close/>
                <a:moveTo>
                  <a:pt x="110338" y="114795"/>
                </a:moveTo>
                <a:lnTo>
                  <a:pt x="155534" y="273510"/>
                </a:lnTo>
                <a:lnTo>
                  <a:pt x="194424" y="114795"/>
                </a:lnTo>
                <a:lnTo>
                  <a:pt x="110338" y="114795"/>
                </a:lnTo>
                <a:close/>
                <a:moveTo>
                  <a:pt x="162411" y="273187"/>
                </a:moveTo>
                <a:lnTo>
                  <a:pt x="285264" y="114795"/>
                </a:lnTo>
                <a:lnTo>
                  <a:pt x="209417" y="114795"/>
                </a:lnTo>
                <a:lnTo>
                  <a:pt x="162411" y="273187"/>
                </a:lnTo>
                <a:close/>
                <a:moveTo>
                  <a:pt x="285550" y="104432"/>
                </a:moveTo>
                <a:lnTo>
                  <a:pt x="248717" y="41453"/>
                </a:lnTo>
                <a:lnTo>
                  <a:pt x="211865" y="104432"/>
                </a:lnTo>
                <a:lnTo>
                  <a:pt x="285550" y="104432"/>
                </a:lnTo>
                <a:close/>
                <a:moveTo>
                  <a:pt x="237134" y="37843"/>
                </a:moveTo>
                <a:lnTo>
                  <a:pt x="163449" y="37843"/>
                </a:lnTo>
                <a:lnTo>
                  <a:pt x="200282" y="102984"/>
                </a:lnTo>
                <a:lnTo>
                  <a:pt x="237134" y="37843"/>
                </a:lnTo>
                <a:close/>
                <a:moveTo>
                  <a:pt x="188957" y="104432"/>
                </a:moveTo>
                <a:lnTo>
                  <a:pt x="152124" y="41453"/>
                </a:lnTo>
                <a:lnTo>
                  <a:pt x="115281" y="104432"/>
                </a:lnTo>
                <a:lnTo>
                  <a:pt x="188957" y="104432"/>
                </a:lnTo>
                <a:close/>
                <a:moveTo>
                  <a:pt x="141341" y="37843"/>
                </a:moveTo>
                <a:lnTo>
                  <a:pt x="67666" y="37843"/>
                </a:lnTo>
                <a:lnTo>
                  <a:pt x="104508" y="102984"/>
                </a:lnTo>
                <a:lnTo>
                  <a:pt x="141341" y="37843"/>
                </a:lnTo>
                <a:close/>
                <a:moveTo>
                  <a:pt x="56093" y="41453"/>
                </a:moveTo>
                <a:lnTo>
                  <a:pt x="19260" y="104432"/>
                </a:lnTo>
                <a:lnTo>
                  <a:pt x="92935" y="104432"/>
                </a:lnTo>
                <a:lnTo>
                  <a:pt x="56093" y="41453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3089453" y="5461304"/>
            <a:ext cx="243840" cy="243840"/>
          </a:xfrm>
          <a:custGeom>
            <a:rect l="l" t="t" r="r" b="b"/>
            <a:pathLst>
              <a:path w="304800" h="304800">
                <a:moveTo>
                  <a:pt x="310886" y="167269"/>
                </a:moveTo>
                <a:cubicBezTo>
                  <a:pt x="310886" y="167269"/>
                  <a:pt x="267148" y="122672"/>
                  <a:pt x="206873" y="122672"/>
                </a:cubicBezTo>
                <a:cubicBezTo>
                  <a:pt x="147980" y="122672"/>
                  <a:pt x="89764" y="167269"/>
                  <a:pt x="89764" y="167269"/>
                </a:cubicBezTo>
                <a:lnTo>
                  <a:pt x="57064" y="153619"/>
                </a:lnTo>
                <a:lnTo>
                  <a:pt x="57064" y="193662"/>
                </a:lnTo>
                <a:cubicBezTo>
                  <a:pt x="62217" y="195415"/>
                  <a:pt x="65989" y="200158"/>
                  <a:pt x="65989" y="205902"/>
                </a:cubicBezTo>
                <a:cubicBezTo>
                  <a:pt x="65989" y="211703"/>
                  <a:pt x="62141" y="216456"/>
                  <a:pt x="56912" y="218170"/>
                </a:cubicBezTo>
                <a:lnTo>
                  <a:pt x="66580" y="245135"/>
                </a:lnTo>
                <a:lnTo>
                  <a:pt x="38043" y="245135"/>
                </a:lnTo>
                <a:lnTo>
                  <a:pt x="47796" y="217942"/>
                </a:lnTo>
                <a:cubicBezTo>
                  <a:pt x="43110" y="215951"/>
                  <a:pt x="39834" y="211322"/>
                  <a:pt x="39834" y="205902"/>
                </a:cubicBezTo>
                <a:cubicBezTo>
                  <a:pt x="39834" y="200597"/>
                  <a:pt x="43015" y="196082"/>
                  <a:pt x="47558" y="194024"/>
                </a:cubicBezTo>
                <a:lnTo>
                  <a:pt x="47558" y="149647"/>
                </a:lnTo>
                <a:lnTo>
                  <a:pt x="0" y="129816"/>
                </a:lnTo>
                <a:lnTo>
                  <a:pt x="209255" y="35890"/>
                </a:lnTo>
                <a:lnTo>
                  <a:pt x="401241" y="130997"/>
                </a:lnTo>
                <a:lnTo>
                  <a:pt x="310886" y="167269"/>
                </a:lnTo>
                <a:close/>
                <a:moveTo>
                  <a:pt x="204492" y="145266"/>
                </a:moveTo>
                <a:cubicBezTo>
                  <a:pt x="265128" y="145266"/>
                  <a:pt x="294846" y="177365"/>
                  <a:pt x="294846" y="177365"/>
                </a:cubicBezTo>
                <a:lnTo>
                  <a:pt x="294846" y="243945"/>
                </a:lnTo>
                <a:cubicBezTo>
                  <a:pt x="294846" y="243945"/>
                  <a:pt x="263938" y="268910"/>
                  <a:pt x="199739" y="268910"/>
                </a:cubicBezTo>
                <a:cubicBezTo>
                  <a:pt x="135541" y="268910"/>
                  <a:pt x="114138" y="243945"/>
                  <a:pt x="114138" y="243945"/>
                </a:cubicBezTo>
                <a:lnTo>
                  <a:pt x="114138" y="177365"/>
                </a:lnTo>
                <a:cubicBezTo>
                  <a:pt x="114138" y="177365"/>
                  <a:pt x="143856" y="145266"/>
                  <a:pt x="204492" y="145266"/>
                </a:cubicBezTo>
                <a:close/>
                <a:moveTo>
                  <a:pt x="203302" y="254641"/>
                </a:moveTo>
                <a:cubicBezTo>
                  <a:pt x="245326" y="254641"/>
                  <a:pt x="279397" y="246116"/>
                  <a:pt x="279397" y="235620"/>
                </a:cubicBezTo>
                <a:cubicBezTo>
                  <a:pt x="279397" y="225123"/>
                  <a:pt x="245326" y="216599"/>
                  <a:pt x="203302" y="216599"/>
                </a:cubicBezTo>
                <a:cubicBezTo>
                  <a:pt x="161277" y="216599"/>
                  <a:pt x="127216" y="225123"/>
                  <a:pt x="127216" y="235620"/>
                </a:cubicBezTo>
                <a:cubicBezTo>
                  <a:pt x="127216" y="246116"/>
                  <a:pt x="161277" y="254641"/>
                  <a:pt x="203302" y="254641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3977823" y="5461304"/>
            <a:ext cx="243840" cy="243840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3427" cy="926592"/>
            <a:chOff x="454963" y="93878"/>
            <a:chExt cx="10643427" cy="926592"/>
          </a:xfrm>
        </p:grpSpPr>
        <p:sp>
          <p:nvSpPr>
            <p:cNvPr id="19" name="AutoShape 19"/>
            <p:cNvSpPr/>
            <p:nvPr/>
          </p:nvSpPr>
          <p:spPr>
            <a:xfrm>
              <a:off x="454963" y="355310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5236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5407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6304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5891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73084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7013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7185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8082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7668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9085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87908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89624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98594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94461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708631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705682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707398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16368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712235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3548" cy="926592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7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病情观察与评估</a:t>
              </a:r>
            </a:p>
          </p:txBody>
        </p:sp>
      </p:grpSp>
      <p:sp>
        <p:nvSpPr>
          <p:cNvPr id="40" name="AutoShape 40"/>
          <p:cNvSpPr/>
          <p:nvPr/>
        </p:nvSpPr>
        <p:spPr>
          <a:xfrm>
            <a:off x="1352702" y="1804117"/>
            <a:ext cx="4276714" cy="407270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观察病情变化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1352702" y="3594761"/>
            <a:ext cx="4276714" cy="407270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评估病情严重程度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86" r="86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2714886">
            <a:off x="5094176" y="2836252"/>
            <a:ext cx="2009746" cy="2009746"/>
          </a:xfrm>
          <a:prstGeom prst="rect">
            <a:avLst/>
          </a:prstGeom>
          <a:ln w="12700">
            <a:solidFill>
              <a:srgbClr val="404652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3" name="Group 3"/>
          <p:cNvGrpSpPr/>
          <p:nvPr/>
        </p:nvGrpSpPr>
        <p:grpSpPr>
          <a:xfrm>
            <a:off x="5669280" y="2019239"/>
            <a:ext cx="907085" cy="907085"/>
            <a:chOff x="5669280" y="2019239"/>
            <a:chExt cx="907085" cy="907085"/>
          </a:xfrm>
        </p:grpSpPr>
        <p:sp>
          <p:nvSpPr>
            <p:cNvPr id="4" name="AutoShape 4"/>
            <p:cNvSpPr/>
            <p:nvPr/>
          </p:nvSpPr>
          <p:spPr>
            <a:xfrm>
              <a:off x="5669280" y="2019239"/>
              <a:ext cx="907085" cy="907085"/>
            </a:xfrm>
            <a:prstGeom prst="ellipse">
              <a:avLst/>
            </a:prstGeom>
            <a:solidFill>
              <a:srgbClr val="404652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4308287" y="3403519"/>
            <a:ext cx="827715" cy="827715"/>
            <a:chOff x="4308287" y="3403519"/>
            <a:chExt cx="827715" cy="827715"/>
          </a:xfrm>
        </p:grpSpPr>
        <p:sp>
          <p:nvSpPr>
            <p:cNvPr id="6" name="AutoShape 6"/>
            <p:cNvSpPr/>
            <p:nvPr/>
          </p:nvSpPr>
          <p:spPr>
            <a:xfrm>
              <a:off x="4308287" y="3403519"/>
              <a:ext cx="827715" cy="827715"/>
            </a:xfrm>
            <a:prstGeom prst="ellipse">
              <a:avLst/>
            </a:prstGeom>
            <a:solidFill>
              <a:srgbClr val="404652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5669280" y="4551274"/>
            <a:ext cx="907085" cy="907085"/>
            <a:chOff x="5669280" y="4551274"/>
            <a:chExt cx="907085" cy="907085"/>
          </a:xfrm>
        </p:grpSpPr>
        <p:sp>
          <p:nvSpPr>
            <p:cNvPr id="8" name="AutoShape 8"/>
            <p:cNvSpPr/>
            <p:nvPr/>
          </p:nvSpPr>
          <p:spPr>
            <a:xfrm>
              <a:off x="5669280" y="4551274"/>
              <a:ext cx="907085" cy="907085"/>
            </a:xfrm>
            <a:prstGeom prst="ellipse">
              <a:avLst/>
            </a:prstGeom>
            <a:solidFill>
              <a:srgbClr val="404652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7062094" y="3403519"/>
            <a:ext cx="827715" cy="827715"/>
            <a:chOff x="7062094" y="3403519"/>
            <a:chExt cx="827715" cy="827715"/>
          </a:xfrm>
        </p:grpSpPr>
        <p:sp>
          <p:nvSpPr>
            <p:cNvPr id="10" name="AutoShape 10"/>
            <p:cNvSpPr/>
            <p:nvPr/>
          </p:nvSpPr>
          <p:spPr>
            <a:xfrm>
              <a:off x="7062094" y="3403519"/>
              <a:ext cx="827715" cy="827715"/>
            </a:xfrm>
            <a:prstGeom prst="ellipse">
              <a:avLst/>
            </a:prstGeom>
            <a:solidFill>
              <a:srgbClr val="404652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1" name="AutoShape 11"/>
          <p:cNvSpPr/>
          <p:nvPr/>
        </p:nvSpPr>
        <p:spPr>
          <a:xfrm>
            <a:off x="724975" y="1688692"/>
            <a:ext cx="3241937" cy="407270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保持呼吸道通畅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724975" y="2014081"/>
            <a:ext cx="3241937" cy="1625801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rgbClr val="000404"/>
                </a:solidFill>
                <a:latin typeface="Microsoft Yahei"/>
                <a:ea typeface="Microsoft Yahei"/>
                <a:cs typeface="Microsoft Yahei"/>
              </a:rPr>
              <a:t>鼓励患者多饮水，定时排痰，协助患者翻身、拍背，以促进痰液排出。</a:t>
            </a:r>
            <a:endParaRPr lang="en-US" sz="1100"/>
          </a:p>
        </p:txBody>
      </p:sp>
      <p:sp>
        <p:nvSpPr>
          <p:cNvPr id="13" name="AutoShape 13"/>
          <p:cNvSpPr/>
          <p:nvPr/>
        </p:nvSpPr>
        <p:spPr>
          <a:xfrm>
            <a:off x="8231186" y="1658092"/>
            <a:ext cx="3241937" cy="407270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吸氧</a:t>
            </a:r>
            <a:endParaRPr lang="en-US" sz="1100"/>
          </a:p>
        </p:txBody>
      </p:sp>
      <p:sp>
        <p:nvSpPr>
          <p:cNvPr id="14" name="AutoShape 14"/>
          <p:cNvSpPr/>
          <p:nvPr/>
        </p:nvSpPr>
        <p:spPr>
          <a:xfrm>
            <a:off x="8231186" y="1983478"/>
            <a:ext cx="3241937" cy="1647503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rgbClr val="000404"/>
                </a:solidFill>
                <a:latin typeface="Microsoft Yahei"/>
                <a:ea typeface="Microsoft Yahei"/>
                <a:cs typeface="Microsoft Yahei"/>
              </a:rPr>
              <a:t>对于缺氧严重的患者，可适当吸氧，保持血氧饱和度在90%以上。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24975" y="3885433"/>
            <a:ext cx="3241937" cy="407270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药物治疗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724975" y="4210824"/>
            <a:ext cx="3241937" cy="1638335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rgbClr val="000404"/>
                </a:solidFill>
                <a:latin typeface="Microsoft Yahei"/>
                <a:ea typeface="Microsoft Yahei"/>
                <a:cs typeface="Microsoft Yahei"/>
              </a:rPr>
              <a:t>协助医生调整药物治疗方案，如使用抗生素、支气管舒张剂等。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8231186" y="3854834"/>
            <a:ext cx="3241937" cy="407270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效果评价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231186" y="4180220"/>
            <a:ext cx="3241937" cy="1668938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rgbClr val="000404"/>
                </a:solidFill>
                <a:latin typeface="Microsoft Yahei"/>
                <a:ea typeface="Microsoft Yahei"/>
                <a:cs typeface="Microsoft Yahei"/>
              </a:rPr>
              <a:t>根据患者的症状、体征和实验室检查结果，评价护理措施的效果，如痰液是否减少、呼吸困难是否改善等。</a:t>
            </a:r>
            <a:endParaRPr lang="en-US" sz="1100"/>
          </a:p>
        </p:txBody>
      </p:sp>
      <p:grpSp>
        <p:nvGrpSpPr>
          <p:cNvPr id="19" name="Group 19"/>
          <p:cNvGrpSpPr/>
          <p:nvPr/>
        </p:nvGrpSpPr>
        <p:grpSpPr>
          <a:xfrm>
            <a:off x="5835091" y="2197120"/>
            <a:ext cx="575584" cy="551200"/>
            <a:chOff x="5835091" y="2197120"/>
            <a:chExt cx="575584" cy="551200"/>
          </a:xfrm>
        </p:grpSpPr>
        <p:sp>
          <p:nvSpPr>
            <p:cNvPr id="20" name="Freeform 20"/>
            <p:cNvSpPr/>
            <p:nvPr/>
          </p:nvSpPr>
          <p:spPr>
            <a:xfrm>
              <a:off x="5835091" y="2197120"/>
              <a:ext cx="575584" cy="551200"/>
            </a:xfrm>
            <a:custGeom>
              <a:rect l="l" t="t" r="r" b="b"/>
              <a:pathLst>
                <a:path w="21600" h="21600">
                  <a:moveTo>
                    <a:pt x="18180" y="12132"/>
                  </a:moveTo>
                  <a:cubicBezTo>
                    <a:pt x="17710" y="12226"/>
                    <a:pt x="17327" y="12561"/>
                    <a:pt x="17170" y="13012"/>
                  </a:cubicBezTo>
                  <a:cubicBezTo>
                    <a:pt x="17083" y="13261"/>
                    <a:pt x="16981" y="13503"/>
                    <a:pt x="16868" y="13738"/>
                  </a:cubicBezTo>
                  <a:cubicBezTo>
                    <a:pt x="16658" y="14169"/>
                    <a:pt x="16694" y="14677"/>
                    <a:pt x="16959" y="15075"/>
                  </a:cubicBezTo>
                  <a:lnTo>
                    <a:pt x="18131" y="16833"/>
                  </a:lnTo>
                  <a:lnTo>
                    <a:pt x="16832" y="18132"/>
                  </a:lnTo>
                  <a:lnTo>
                    <a:pt x="15075" y="16960"/>
                  </a:lnTo>
                  <a:cubicBezTo>
                    <a:pt x="14850" y="16810"/>
                    <a:pt x="14589" y="16733"/>
                    <a:pt x="14326" y="16733"/>
                  </a:cubicBezTo>
                  <a:cubicBezTo>
                    <a:pt x="14126" y="16733"/>
                    <a:pt x="13924" y="16778"/>
                    <a:pt x="13738" y="16868"/>
                  </a:cubicBezTo>
                  <a:cubicBezTo>
                    <a:pt x="13504" y="16981"/>
                    <a:pt x="13262" y="17083"/>
                    <a:pt x="13012" y="17170"/>
                  </a:cubicBezTo>
                  <a:cubicBezTo>
                    <a:pt x="12561" y="17327"/>
                    <a:pt x="12226" y="17712"/>
                    <a:pt x="12133" y="18180"/>
                  </a:cubicBezTo>
                  <a:lnTo>
                    <a:pt x="11717" y="20249"/>
                  </a:lnTo>
                  <a:lnTo>
                    <a:pt x="9881" y="20249"/>
                  </a:lnTo>
                  <a:lnTo>
                    <a:pt x="9467" y="18180"/>
                  </a:lnTo>
                  <a:cubicBezTo>
                    <a:pt x="9373" y="17712"/>
                    <a:pt x="9039" y="17327"/>
                    <a:pt x="8588" y="17170"/>
                  </a:cubicBezTo>
                  <a:cubicBezTo>
                    <a:pt x="8339" y="17083"/>
                    <a:pt x="8096" y="16983"/>
                    <a:pt x="7861" y="16869"/>
                  </a:cubicBezTo>
                  <a:cubicBezTo>
                    <a:pt x="7675" y="16778"/>
                    <a:pt x="7474" y="16733"/>
                    <a:pt x="7273" y="16733"/>
                  </a:cubicBezTo>
                  <a:cubicBezTo>
                    <a:pt x="7011" y="16733"/>
                    <a:pt x="6750" y="16810"/>
                    <a:pt x="6525" y="16960"/>
                  </a:cubicBezTo>
                  <a:lnTo>
                    <a:pt x="4767" y="18132"/>
                  </a:lnTo>
                  <a:lnTo>
                    <a:pt x="3468" y="16833"/>
                  </a:lnTo>
                  <a:lnTo>
                    <a:pt x="4639" y="15075"/>
                  </a:lnTo>
                  <a:cubicBezTo>
                    <a:pt x="4904" y="14677"/>
                    <a:pt x="4939" y="14169"/>
                    <a:pt x="4732" y="13738"/>
                  </a:cubicBezTo>
                  <a:cubicBezTo>
                    <a:pt x="4618" y="13504"/>
                    <a:pt x="4516" y="13263"/>
                    <a:pt x="4429" y="13013"/>
                  </a:cubicBezTo>
                  <a:cubicBezTo>
                    <a:pt x="4273" y="12561"/>
                    <a:pt x="3888" y="12227"/>
                    <a:pt x="3419" y="12133"/>
                  </a:cubicBezTo>
                  <a:lnTo>
                    <a:pt x="1350" y="11718"/>
                  </a:lnTo>
                  <a:lnTo>
                    <a:pt x="1349" y="9882"/>
                  </a:lnTo>
                  <a:lnTo>
                    <a:pt x="3419" y="9468"/>
                  </a:lnTo>
                  <a:cubicBezTo>
                    <a:pt x="3888" y="9374"/>
                    <a:pt x="4273" y="9039"/>
                    <a:pt x="4429" y="8588"/>
                  </a:cubicBezTo>
                  <a:cubicBezTo>
                    <a:pt x="4516" y="8338"/>
                    <a:pt x="4617" y="8096"/>
                    <a:pt x="4731" y="7862"/>
                  </a:cubicBezTo>
                  <a:cubicBezTo>
                    <a:pt x="4940" y="7431"/>
                    <a:pt x="4905" y="6923"/>
                    <a:pt x="4639" y="6524"/>
                  </a:cubicBezTo>
                  <a:lnTo>
                    <a:pt x="3468" y="4767"/>
                  </a:lnTo>
                  <a:lnTo>
                    <a:pt x="4767" y="3468"/>
                  </a:lnTo>
                  <a:lnTo>
                    <a:pt x="6525" y="4639"/>
                  </a:lnTo>
                  <a:cubicBezTo>
                    <a:pt x="6750" y="4790"/>
                    <a:pt x="7011" y="4866"/>
                    <a:pt x="7273" y="4866"/>
                  </a:cubicBezTo>
                  <a:cubicBezTo>
                    <a:pt x="7474" y="4866"/>
                    <a:pt x="7674" y="4822"/>
                    <a:pt x="7861" y="4732"/>
                  </a:cubicBezTo>
                  <a:cubicBezTo>
                    <a:pt x="8095" y="4619"/>
                    <a:pt x="8337" y="4517"/>
                    <a:pt x="8586" y="4430"/>
                  </a:cubicBezTo>
                  <a:cubicBezTo>
                    <a:pt x="9039" y="4272"/>
                    <a:pt x="9373" y="3888"/>
                    <a:pt x="9467" y="3420"/>
                  </a:cubicBezTo>
                  <a:lnTo>
                    <a:pt x="9881" y="1350"/>
                  </a:lnTo>
                  <a:lnTo>
                    <a:pt x="11717" y="1350"/>
                  </a:lnTo>
                  <a:lnTo>
                    <a:pt x="12131" y="3420"/>
                  </a:lnTo>
                  <a:cubicBezTo>
                    <a:pt x="12225" y="3888"/>
                    <a:pt x="12560" y="4272"/>
                    <a:pt x="13012" y="4430"/>
                  </a:cubicBezTo>
                  <a:cubicBezTo>
                    <a:pt x="13261" y="4517"/>
                    <a:pt x="13502" y="4617"/>
                    <a:pt x="13737" y="4731"/>
                  </a:cubicBezTo>
                  <a:cubicBezTo>
                    <a:pt x="13924" y="4822"/>
                    <a:pt x="14125" y="4866"/>
                    <a:pt x="14326" y="4866"/>
                  </a:cubicBezTo>
                  <a:cubicBezTo>
                    <a:pt x="14589" y="4866"/>
                    <a:pt x="14850" y="4790"/>
                    <a:pt x="15075" y="4639"/>
                  </a:cubicBezTo>
                  <a:lnTo>
                    <a:pt x="16832" y="3468"/>
                  </a:lnTo>
                  <a:lnTo>
                    <a:pt x="18131" y="4767"/>
                  </a:lnTo>
                  <a:lnTo>
                    <a:pt x="16959" y="6524"/>
                  </a:lnTo>
                  <a:cubicBezTo>
                    <a:pt x="16694" y="6923"/>
                    <a:pt x="16660" y="7431"/>
                    <a:pt x="16867" y="7861"/>
                  </a:cubicBezTo>
                  <a:cubicBezTo>
                    <a:pt x="16980" y="8096"/>
                    <a:pt x="17083" y="8337"/>
                    <a:pt x="17170" y="8587"/>
                  </a:cubicBezTo>
                  <a:cubicBezTo>
                    <a:pt x="17327" y="9039"/>
                    <a:pt x="17710" y="9373"/>
                    <a:pt x="18180" y="9467"/>
                  </a:cubicBezTo>
                  <a:lnTo>
                    <a:pt x="20248" y="9882"/>
                  </a:lnTo>
                  <a:lnTo>
                    <a:pt x="20250" y="11718"/>
                  </a:lnTo>
                  <a:cubicBezTo>
                    <a:pt x="20250" y="11718"/>
                    <a:pt x="18180" y="12132"/>
                    <a:pt x="18180" y="12132"/>
                  </a:cubicBezTo>
                  <a:close/>
                  <a:moveTo>
                    <a:pt x="20513" y="8558"/>
                  </a:moveTo>
                  <a:lnTo>
                    <a:pt x="18445" y="8143"/>
                  </a:lnTo>
                  <a:cubicBezTo>
                    <a:pt x="18341" y="7844"/>
                    <a:pt x="18218" y="7554"/>
                    <a:pt x="18082" y="7273"/>
                  </a:cubicBezTo>
                  <a:lnTo>
                    <a:pt x="19254" y="5516"/>
                  </a:lnTo>
                  <a:cubicBezTo>
                    <a:pt x="19611" y="4980"/>
                    <a:pt x="19540" y="4268"/>
                    <a:pt x="19085" y="3813"/>
                  </a:cubicBezTo>
                  <a:lnTo>
                    <a:pt x="17787" y="2514"/>
                  </a:lnTo>
                  <a:cubicBezTo>
                    <a:pt x="17526" y="2253"/>
                    <a:pt x="17181" y="2118"/>
                    <a:pt x="16831" y="2118"/>
                  </a:cubicBezTo>
                  <a:cubicBezTo>
                    <a:pt x="16573" y="2118"/>
                    <a:pt x="16312" y="2193"/>
                    <a:pt x="16084" y="2345"/>
                  </a:cubicBezTo>
                  <a:lnTo>
                    <a:pt x="14326" y="3516"/>
                  </a:lnTo>
                  <a:cubicBezTo>
                    <a:pt x="14044" y="3380"/>
                    <a:pt x="13754" y="3258"/>
                    <a:pt x="13455" y="3155"/>
                  </a:cubicBezTo>
                  <a:lnTo>
                    <a:pt x="13041" y="1085"/>
                  </a:lnTo>
                  <a:cubicBezTo>
                    <a:pt x="12916" y="454"/>
                    <a:pt x="12361" y="0"/>
                    <a:pt x="11717" y="0"/>
                  </a:cubicBezTo>
                  <a:lnTo>
                    <a:pt x="9881" y="0"/>
                  </a:lnTo>
                  <a:cubicBezTo>
                    <a:pt x="9238" y="0"/>
                    <a:pt x="8684" y="454"/>
                    <a:pt x="8557" y="1085"/>
                  </a:cubicBezTo>
                  <a:lnTo>
                    <a:pt x="8143" y="3155"/>
                  </a:lnTo>
                  <a:cubicBezTo>
                    <a:pt x="7843" y="3258"/>
                    <a:pt x="7554" y="3381"/>
                    <a:pt x="7273" y="3516"/>
                  </a:cubicBezTo>
                  <a:lnTo>
                    <a:pt x="5516" y="2345"/>
                  </a:lnTo>
                  <a:cubicBezTo>
                    <a:pt x="5287" y="2193"/>
                    <a:pt x="5026" y="2118"/>
                    <a:pt x="4767" y="2118"/>
                  </a:cubicBezTo>
                  <a:cubicBezTo>
                    <a:pt x="4419" y="2118"/>
                    <a:pt x="4073" y="2253"/>
                    <a:pt x="3812" y="2514"/>
                  </a:cubicBezTo>
                  <a:lnTo>
                    <a:pt x="2514" y="3813"/>
                  </a:lnTo>
                  <a:cubicBezTo>
                    <a:pt x="2059" y="4268"/>
                    <a:pt x="1988" y="4980"/>
                    <a:pt x="2345" y="5516"/>
                  </a:cubicBezTo>
                  <a:lnTo>
                    <a:pt x="3516" y="7273"/>
                  </a:lnTo>
                  <a:cubicBezTo>
                    <a:pt x="3380" y="7555"/>
                    <a:pt x="3258" y="7844"/>
                    <a:pt x="3154" y="8144"/>
                  </a:cubicBezTo>
                  <a:lnTo>
                    <a:pt x="1085" y="8558"/>
                  </a:lnTo>
                  <a:cubicBezTo>
                    <a:pt x="454" y="8684"/>
                    <a:pt x="0" y="9238"/>
                    <a:pt x="0" y="9882"/>
                  </a:cubicBezTo>
                  <a:lnTo>
                    <a:pt x="0" y="11718"/>
                  </a:lnTo>
                  <a:cubicBezTo>
                    <a:pt x="0" y="12361"/>
                    <a:pt x="454" y="12916"/>
                    <a:pt x="1085" y="13042"/>
                  </a:cubicBezTo>
                  <a:lnTo>
                    <a:pt x="3154" y="13456"/>
                  </a:lnTo>
                  <a:cubicBezTo>
                    <a:pt x="3258" y="13755"/>
                    <a:pt x="3380" y="14046"/>
                    <a:pt x="3516" y="14326"/>
                  </a:cubicBezTo>
                  <a:lnTo>
                    <a:pt x="2345" y="16083"/>
                  </a:lnTo>
                  <a:cubicBezTo>
                    <a:pt x="1988" y="16619"/>
                    <a:pt x="2059" y="17332"/>
                    <a:pt x="2514" y="17787"/>
                  </a:cubicBezTo>
                  <a:lnTo>
                    <a:pt x="3812" y="19086"/>
                  </a:lnTo>
                  <a:cubicBezTo>
                    <a:pt x="4073" y="19346"/>
                    <a:pt x="4419" y="19482"/>
                    <a:pt x="4767" y="19482"/>
                  </a:cubicBezTo>
                  <a:cubicBezTo>
                    <a:pt x="5026" y="19482"/>
                    <a:pt x="5287" y="19406"/>
                    <a:pt x="5516" y="19254"/>
                  </a:cubicBezTo>
                  <a:lnTo>
                    <a:pt x="7273" y="18083"/>
                  </a:lnTo>
                  <a:cubicBezTo>
                    <a:pt x="7554" y="18220"/>
                    <a:pt x="7843" y="18341"/>
                    <a:pt x="8143" y="18445"/>
                  </a:cubicBezTo>
                  <a:lnTo>
                    <a:pt x="8557" y="20514"/>
                  </a:lnTo>
                  <a:cubicBezTo>
                    <a:pt x="8684" y="21146"/>
                    <a:pt x="9238" y="21599"/>
                    <a:pt x="9881" y="21599"/>
                  </a:cubicBezTo>
                  <a:lnTo>
                    <a:pt x="11717" y="21599"/>
                  </a:lnTo>
                  <a:cubicBezTo>
                    <a:pt x="12361" y="21599"/>
                    <a:pt x="12916" y="21146"/>
                    <a:pt x="13041" y="20514"/>
                  </a:cubicBezTo>
                  <a:lnTo>
                    <a:pt x="13456" y="18445"/>
                  </a:lnTo>
                  <a:cubicBezTo>
                    <a:pt x="13755" y="18341"/>
                    <a:pt x="14046" y="18219"/>
                    <a:pt x="14326" y="18083"/>
                  </a:cubicBezTo>
                  <a:lnTo>
                    <a:pt x="16084" y="19254"/>
                  </a:lnTo>
                  <a:cubicBezTo>
                    <a:pt x="16312" y="19406"/>
                    <a:pt x="16573" y="19482"/>
                    <a:pt x="16831" y="19482"/>
                  </a:cubicBezTo>
                  <a:cubicBezTo>
                    <a:pt x="17181" y="19482"/>
                    <a:pt x="17526" y="19346"/>
                    <a:pt x="17787" y="19086"/>
                  </a:cubicBezTo>
                  <a:lnTo>
                    <a:pt x="19085" y="17787"/>
                  </a:lnTo>
                  <a:cubicBezTo>
                    <a:pt x="19540" y="17332"/>
                    <a:pt x="19611" y="16619"/>
                    <a:pt x="19254" y="16083"/>
                  </a:cubicBezTo>
                  <a:lnTo>
                    <a:pt x="18082" y="14326"/>
                  </a:lnTo>
                  <a:cubicBezTo>
                    <a:pt x="18219" y="14045"/>
                    <a:pt x="18341" y="13755"/>
                    <a:pt x="18445" y="13456"/>
                  </a:cubicBezTo>
                  <a:lnTo>
                    <a:pt x="20513" y="13042"/>
                  </a:lnTo>
                  <a:cubicBezTo>
                    <a:pt x="21145" y="12916"/>
                    <a:pt x="21599" y="12361"/>
                    <a:pt x="21599" y="11718"/>
                  </a:cubicBezTo>
                  <a:lnTo>
                    <a:pt x="21599" y="9882"/>
                  </a:lnTo>
                  <a:cubicBezTo>
                    <a:pt x="21599" y="9238"/>
                    <a:pt x="21145" y="8684"/>
                    <a:pt x="20513" y="8558"/>
                  </a:cubicBezTo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Freeform 21"/>
            <p:cNvSpPr/>
            <p:nvPr/>
          </p:nvSpPr>
          <p:spPr>
            <a:xfrm>
              <a:off x="5997366" y="2351715"/>
              <a:ext cx="251887" cy="241158"/>
            </a:xfrm>
            <a:custGeom>
              <a:rect l="l" t="t" r="r" b="b"/>
              <a:pathLst>
                <a:path w="21600" h="21600">
                  <a:moveTo>
                    <a:pt x="10800" y="20250"/>
                  </a:moveTo>
                  <a:cubicBezTo>
                    <a:pt x="5580" y="20250"/>
                    <a:pt x="1350" y="16017"/>
                    <a:pt x="1350" y="10800"/>
                  </a:cubicBezTo>
                  <a:cubicBezTo>
                    <a:pt x="1350" y="5582"/>
                    <a:pt x="5580" y="1349"/>
                    <a:pt x="10800" y="1349"/>
                  </a:cubicBezTo>
                  <a:cubicBezTo>
                    <a:pt x="16016" y="1349"/>
                    <a:pt x="20250" y="5582"/>
                    <a:pt x="20250" y="10800"/>
                  </a:cubicBezTo>
                  <a:cubicBezTo>
                    <a:pt x="20250" y="16017"/>
                    <a:pt x="16016" y="20250"/>
                    <a:pt x="10800" y="20250"/>
                  </a:cubicBezTo>
                  <a:moveTo>
                    <a:pt x="10800" y="0"/>
                  </a:moveTo>
                  <a:cubicBezTo>
                    <a:pt x="4836" y="0"/>
                    <a:pt x="0" y="4836"/>
                    <a:pt x="0" y="10800"/>
                  </a:cubicBezTo>
                  <a:cubicBezTo>
                    <a:pt x="0" y="16763"/>
                    <a:pt x="4836" y="21600"/>
                    <a:pt x="10800" y="21600"/>
                  </a:cubicBezTo>
                  <a:cubicBezTo>
                    <a:pt x="16763" y="21600"/>
                    <a:pt x="21599" y="16763"/>
                    <a:pt x="21599" y="10800"/>
                  </a:cubicBezTo>
                  <a:cubicBezTo>
                    <a:pt x="21599" y="4836"/>
                    <a:pt x="16763" y="0"/>
                    <a:pt x="10800" y="0"/>
                  </a:cubicBezTo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Freeform 22"/>
            <p:cNvSpPr/>
            <p:nvPr/>
          </p:nvSpPr>
          <p:spPr>
            <a:xfrm>
              <a:off x="6050524" y="2403531"/>
              <a:ext cx="144597" cy="138501"/>
            </a:xfrm>
            <a:custGeom>
              <a:rect l="l" t="t" r="r" b="b"/>
              <a:pathLst>
                <a:path w="21600" h="21600">
                  <a:moveTo>
                    <a:pt x="10800" y="18900"/>
                  </a:moveTo>
                  <a:cubicBezTo>
                    <a:pt x="6328" y="18900"/>
                    <a:pt x="2699" y="15271"/>
                    <a:pt x="2699" y="10800"/>
                  </a:cubicBezTo>
                  <a:cubicBezTo>
                    <a:pt x="2699" y="6329"/>
                    <a:pt x="6328" y="2700"/>
                    <a:pt x="10800" y="2700"/>
                  </a:cubicBezTo>
                  <a:cubicBezTo>
                    <a:pt x="15271" y="2700"/>
                    <a:pt x="18899" y="6329"/>
                    <a:pt x="18899" y="10800"/>
                  </a:cubicBezTo>
                  <a:cubicBezTo>
                    <a:pt x="18899" y="15271"/>
                    <a:pt x="15271" y="18900"/>
                    <a:pt x="10800" y="18900"/>
                  </a:cubicBezTo>
                  <a:moveTo>
                    <a:pt x="10800" y="0"/>
                  </a:moveTo>
                  <a:cubicBezTo>
                    <a:pt x="4830" y="0"/>
                    <a:pt x="0" y="4833"/>
                    <a:pt x="0" y="10800"/>
                  </a:cubicBezTo>
                  <a:cubicBezTo>
                    <a:pt x="0" y="16766"/>
                    <a:pt x="4830" y="21599"/>
                    <a:pt x="10800" y="21599"/>
                  </a:cubicBezTo>
                  <a:cubicBezTo>
                    <a:pt x="16764" y="21599"/>
                    <a:pt x="21600" y="16766"/>
                    <a:pt x="21600" y="10800"/>
                  </a:cubicBezTo>
                  <a:cubicBezTo>
                    <a:pt x="21600" y="4833"/>
                    <a:pt x="16764" y="0"/>
                    <a:pt x="10800" y="0"/>
                  </a:cubicBezTo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" name="Group 23"/>
          <p:cNvGrpSpPr/>
          <p:nvPr/>
        </p:nvGrpSpPr>
        <p:grpSpPr>
          <a:xfrm>
            <a:off x="4521769" y="3583229"/>
            <a:ext cx="400751" cy="515722"/>
            <a:chOff x="4521769" y="3583229"/>
            <a:chExt cx="400751" cy="515722"/>
          </a:xfrm>
        </p:grpSpPr>
        <p:sp>
          <p:nvSpPr>
            <p:cNvPr id="24" name="Freeform 24"/>
            <p:cNvSpPr/>
            <p:nvPr/>
          </p:nvSpPr>
          <p:spPr>
            <a:xfrm>
              <a:off x="4521769" y="3583229"/>
              <a:ext cx="400751" cy="515722"/>
            </a:xfrm>
            <a:custGeom>
              <a:rect l="l" t="t" r="r" b="b"/>
              <a:pathLst>
                <a:path w="21600" h="21600">
                  <a:moveTo>
                    <a:pt x="15386" y="14175"/>
                  </a:moveTo>
                  <a:lnTo>
                    <a:pt x="6223" y="14175"/>
                  </a:lnTo>
                  <a:cubicBezTo>
                    <a:pt x="5734" y="13446"/>
                    <a:pt x="5147" y="12716"/>
                    <a:pt x="4568" y="12003"/>
                  </a:cubicBezTo>
                  <a:cubicBezTo>
                    <a:pt x="3287" y="10427"/>
                    <a:pt x="1963" y="8797"/>
                    <a:pt x="1963" y="7425"/>
                  </a:cubicBezTo>
                  <a:cubicBezTo>
                    <a:pt x="1963" y="4075"/>
                    <a:pt x="5927" y="1350"/>
                    <a:pt x="10800" y="1350"/>
                  </a:cubicBezTo>
                  <a:cubicBezTo>
                    <a:pt x="15672" y="1350"/>
                    <a:pt x="19636" y="4075"/>
                    <a:pt x="19636" y="7425"/>
                  </a:cubicBezTo>
                  <a:cubicBezTo>
                    <a:pt x="19636" y="8787"/>
                    <a:pt x="18312" y="10425"/>
                    <a:pt x="17029" y="12011"/>
                  </a:cubicBezTo>
                  <a:cubicBezTo>
                    <a:pt x="16455" y="12723"/>
                    <a:pt x="15873" y="13449"/>
                    <a:pt x="15386" y="14175"/>
                  </a:cubicBezTo>
                  <a:moveTo>
                    <a:pt x="10800" y="20249"/>
                  </a:moveTo>
                  <a:cubicBezTo>
                    <a:pt x="9805" y="20249"/>
                    <a:pt x="9347" y="20171"/>
                    <a:pt x="8839" y="19406"/>
                  </a:cubicBezTo>
                  <a:lnTo>
                    <a:pt x="13000" y="19048"/>
                  </a:lnTo>
                  <a:cubicBezTo>
                    <a:pt x="12398" y="20164"/>
                    <a:pt x="11959" y="20249"/>
                    <a:pt x="10800" y="20249"/>
                  </a:cubicBezTo>
                  <a:moveTo>
                    <a:pt x="7595" y="16813"/>
                  </a:moveTo>
                  <a:cubicBezTo>
                    <a:pt x="7417" y="16407"/>
                    <a:pt x="7215" y="15978"/>
                    <a:pt x="6991" y="15525"/>
                  </a:cubicBezTo>
                  <a:lnTo>
                    <a:pt x="14616" y="15525"/>
                  </a:lnTo>
                  <a:cubicBezTo>
                    <a:pt x="14496" y="15767"/>
                    <a:pt x="14375" y="16010"/>
                    <a:pt x="14270" y="16239"/>
                  </a:cubicBezTo>
                  <a:cubicBezTo>
                    <a:pt x="14270" y="16239"/>
                    <a:pt x="7595" y="16813"/>
                    <a:pt x="7595" y="16813"/>
                  </a:cubicBezTo>
                  <a:close/>
                  <a:moveTo>
                    <a:pt x="13345" y="18343"/>
                  </a:moveTo>
                  <a:lnTo>
                    <a:pt x="8476" y="18762"/>
                  </a:lnTo>
                  <a:cubicBezTo>
                    <a:pt x="8303" y="18416"/>
                    <a:pt x="8116" y="18011"/>
                    <a:pt x="7890" y="17483"/>
                  </a:cubicBezTo>
                  <a:cubicBezTo>
                    <a:pt x="7887" y="17477"/>
                    <a:pt x="7883" y="17469"/>
                    <a:pt x="7881" y="17462"/>
                  </a:cubicBezTo>
                  <a:lnTo>
                    <a:pt x="13957" y="16941"/>
                  </a:lnTo>
                  <a:cubicBezTo>
                    <a:pt x="13871" y="17140"/>
                    <a:pt x="13778" y="17350"/>
                    <a:pt x="13698" y="17537"/>
                  </a:cubicBezTo>
                  <a:cubicBezTo>
                    <a:pt x="13569" y="17841"/>
                    <a:pt x="13453" y="18104"/>
                    <a:pt x="13345" y="18343"/>
                  </a:cubicBezTo>
                  <a:moveTo>
                    <a:pt x="10800" y="0"/>
                  </a:moveTo>
                  <a:cubicBezTo>
                    <a:pt x="4835" y="0"/>
                    <a:pt x="0" y="3324"/>
                    <a:pt x="0" y="7425"/>
                  </a:cubicBezTo>
                  <a:cubicBezTo>
                    <a:pt x="0" y="10146"/>
                    <a:pt x="3621" y="13029"/>
                    <a:pt x="4939" y="15562"/>
                  </a:cubicBezTo>
                  <a:cubicBezTo>
                    <a:pt x="6906" y="19339"/>
                    <a:pt x="6688" y="21599"/>
                    <a:pt x="10800" y="21599"/>
                  </a:cubicBezTo>
                  <a:cubicBezTo>
                    <a:pt x="14972" y="21599"/>
                    <a:pt x="14692" y="19349"/>
                    <a:pt x="16660" y="15577"/>
                  </a:cubicBezTo>
                  <a:cubicBezTo>
                    <a:pt x="17983" y="13039"/>
                    <a:pt x="21600" y="10124"/>
                    <a:pt x="21600" y="7425"/>
                  </a:cubicBezTo>
                  <a:cubicBezTo>
                    <a:pt x="21600" y="3324"/>
                    <a:pt x="16764" y="0"/>
                    <a:pt x="10800" y="0"/>
                  </a:cubicBezTo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5" name="Freeform 25"/>
          <p:cNvSpPr/>
          <p:nvPr/>
        </p:nvSpPr>
        <p:spPr>
          <a:xfrm>
            <a:off x="7254083" y="3590222"/>
            <a:ext cx="480270" cy="477455"/>
          </a:xfrm>
          <a:custGeom>
            <a:rect l="l" t="t" r="r" b="b"/>
            <a:pathLst>
              <a:path w="21020" h="21600">
                <a:moveTo>
                  <a:pt x="18846" y="7946"/>
                </a:moveTo>
                <a:lnTo>
                  <a:pt x="17740" y="9091"/>
                </a:lnTo>
                <a:cubicBezTo>
                  <a:pt x="17740" y="8939"/>
                  <a:pt x="17758" y="8792"/>
                  <a:pt x="17744" y="8636"/>
                </a:cubicBezTo>
                <a:cubicBezTo>
                  <a:pt x="17629" y="7331"/>
                  <a:pt x="17036" y="6068"/>
                  <a:pt x="16074" y="5080"/>
                </a:cubicBezTo>
                <a:cubicBezTo>
                  <a:pt x="15004" y="3980"/>
                  <a:pt x="13585" y="3348"/>
                  <a:pt x="12180" y="3345"/>
                </a:cubicBezTo>
                <a:lnTo>
                  <a:pt x="13268" y="2218"/>
                </a:lnTo>
                <a:cubicBezTo>
                  <a:pt x="13812" y="1659"/>
                  <a:pt x="14572" y="1350"/>
                  <a:pt x="15403" y="1350"/>
                </a:cubicBezTo>
                <a:cubicBezTo>
                  <a:pt x="16460" y="1350"/>
                  <a:pt x="17546" y="1840"/>
                  <a:pt x="18381" y="2696"/>
                </a:cubicBezTo>
                <a:cubicBezTo>
                  <a:pt x="19165" y="3500"/>
                  <a:pt x="19631" y="4499"/>
                  <a:pt x="19698" y="5510"/>
                </a:cubicBezTo>
                <a:cubicBezTo>
                  <a:pt x="19760" y="6453"/>
                  <a:pt x="19457" y="7317"/>
                  <a:pt x="18846" y="7946"/>
                </a:cubicBezTo>
                <a:moveTo>
                  <a:pt x="5828" y="19329"/>
                </a:moveTo>
                <a:cubicBezTo>
                  <a:pt x="5813" y="18424"/>
                  <a:pt x="5454" y="17481"/>
                  <a:pt x="4730" y="16739"/>
                </a:cubicBezTo>
                <a:cubicBezTo>
                  <a:pt x="4046" y="16034"/>
                  <a:pt x="3150" y="15628"/>
                  <a:pt x="2257" y="15592"/>
                </a:cubicBezTo>
                <a:lnTo>
                  <a:pt x="2911" y="13157"/>
                </a:lnTo>
                <a:cubicBezTo>
                  <a:pt x="2959" y="12995"/>
                  <a:pt x="3052" y="12835"/>
                  <a:pt x="3168" y="12695"/>
                </a:cubicBezTo>
                <a:cubicBezTo>
                  <a:pt x="4485" y="11726"/>
                  <a:pt x="6512" y="12012"/>
                  <a:pt x="7920" y="13460"/>
                </a:cubicBezTo>
                <a:cubicBezTo>
                  <a:pt x="9409" y="14990"/>
                  <a:pt x="9639" y="17230"/>
                  <a:pt x="8492" y="18568"/>
                </a:cubicBezTo>
                <a:cubicBezTo>
                  <a:pt x="8416" y="18609"/>
                  <a:pt x="8339" y="18648"/>
                  <a:pt x="8256" y="18675"/>
                </a:cubicBezTo>
                <a:cubicBezTo>
                  <a:pt x="8256" y="18675"/>
                  <a:pt x="5828" y="19329"/>
                  <a:pt x="5828" y="19329"/>
                </a:cubicBezTo>
                <a:close/>
                <a:moveTo>
                  <a:pt x="2737" y="20164"/>
                </a:moveTo>
                <a:cubicBezTo>
                  <a:pt x="2665" y="20181"/>
                  <a:pt x="2443" y="20239"/>
                  <a:pt x="2291" y="20249"/>
                </a:cubicBezTo>
                <a:cubicBezTo>
                  <a:pt x="1751" y="20244"/>
                  <a:pt x="1313" y="19792"/>
                  <a:pt x="1313" y="19237"/>
                </a:cubicBezTo>
                <a:cubicBezTo>
                  <a:pt x="1321" y="19124"/>
                  <a:pt x="1365" y="18929"/>
                  <a:pt x="1380" y="18857"/>
                </a:cubicBezTo>
                <a:lnTo>
                  <a:pt x="2071" y="16283"/>
                </a:lnTo>
                <a:cubicBezTo>
                  <a:pt x="2822" y="16261"/>
                  <a:pt x="3630" y="16562"/>
                  <a:pt x="4265" y="17215"/>
                </a:cubicBezTo>
                <a:cubicBezTo>
                  <a:pt x="4911" y="17878"/>
                  <a:pt x="5214" y="18725"/>
                  <a:pt x="5181" y="19504"/>
                </a:cubicBezTo>
                <a:cubicBezTo>
                  <a:pt x="5181" y="19504"/>
                  <a:pt x="2737" y="20164"/>
                  <a:pt x="2737" y="20164"/>
                </a:cubicBezTo>
                <a:close/>
                <a:moveTo>
                  <a:pt x="6888" y="11179"/>
                </a:moveTo>
                <a:cubicBezTo>
                  <a:pt x="6280" y="10927"/>
                  <a:pt x="5642" y="10783"/>
                  <a:pt x="5004" y="10774"/>
                </a:cubicBezTo>
                <a:lnTo>
                  <a:pt x="10063" y="5536"/>
                </a:lnTo>
                <a:cubicBezTo>
                  <a:pt x="10838" y="4759"/>
                  <a:pt x="11966" y="4536"/>
                  <a:pt x="13077" y="4819"/>
                </a:cubicBezTo>
                <a:cubicBezTo>
                  <a:pt x="13077" y="4819"/>
                  <a:pt x="6888" y="11179"/>
                  <a:pt x="6888" y="11179"/>
                </a:cubicBezTo>
                <a:close/>
                <a:moveTo>
                  <a:pt x="9717" y="13672"/>
                </a:moveTo>
                <a:cubicBezTo>
                  <a:pt x="9473" y="13258"/>
                  <a:pt x="9194" y="12859"/>
                  <a:pt x="8848" y="12505"/>
                </a:cubicBezTo>
                <a:cubicBezTo>
                  <a:pt x="8447" y="12093"/>
                  <a:pt x="7986" y="11770"/>
                  <a:pt x="7507" y="11498"/>
                </a:cubicBezTo>
                <a:lnTo>
                  <a:pt x="13767" y="5064"/>
                </a:lnTo>
                <a:cubicBezTo>
                  <a:pt x="14259" y="5288"/>
                  <a:pt x="14729" y="5607"/>
                  <a:pt x="15145" y="6035"/>
                </a:cubicBezTo>
                <a:cubicBezTo>
                  <a:pt x="15500" y="6398"/>
                  <a:pt x="15775" y="6806"/>
                  <a:pt x="15987" y="7229"/>
                </a:cubicBezTo>
                <a:cubicBezTo>
                  <a:pt x="15987" y="7229"/>
                  <a:pt x="9717" y="13672"/>
                  <a:pt x="9717" y="13672"/>
                </a:cubicBezTo>
                <a:close/>
                <a:moveTo>
                  <a:pt x="10519" y="16061"/>
                </a:moveTo>
                <a:cubicBezTo>
                  <a:pt x="10465" y="15452"/>
                  <a:pt x="10298" y="14854"/>
                  <a:pt x="10047" y="14288"/>
                </a:cubicBezTo>
                <a:lnTo>
                  <a:pt x="16257" y="7906"/>
                </a:lnTo>
                <a:cubicBezTo>
                  <a:pt x="16637" y="9140"/>
                  <a:pt x="16442" y="10429"/>
                  <a:pt x="15610" y="11284"/>
                </a:cubicBezTo>
                <a:cubicBezTo>
                  <a:pt x="15604" y="11290"/>
                  <a:pt x="15598" y="11293"/>
                  <a:pt x="15593" y="11298"/>
                </a:cubicBezTo>
                <a:lnTo>
                  <a:pt x="15602" y="11306"/>
                </a:lnTo>
                <a:lnTo>
                  <a:pt x="10525" y="16565"/>
                </a:lnTo>
                <a:cubicBezTo>
                  <a:pt x="10527" y="16397"/>
                  <a:pt x="10534" y="16232"/>
                  <a:pt x="10519" y="16061"/>
                </a:cubicBezTo>
                <a:moveTo>
                  <a:pt x="19308" y="1741"/>
                </a:moveTo>
                <a:cubicBezTo>
                  <a:pt x="18228" y="632"/>
                  <a:pt x="16805" y="0"/>
                  <a:pt x="15403" y="0"/>
                </a:cubicBezTo>
                <a:cubicBezTo>
                  <a:pt x="14220" y="0"/>
                  <a:pt x="13131" y="450"/>
                  <a:pt x="12335" y="1266"/>
                </a:cubicBezTo>
                <a:lnTo>
                  <a:pt x="9138" y="4577"/>
                </a:lnTo>
                <a:cubicBezTo>
                  <a:pt x="9129" y="4585"/>
                  <a:pt x="9118" y="4592"/>
                  <a:pt x="9108" y="4602"/>
                </a:cubicBezTo>
                <a:cubicBezTo>
                  <a:pt x="9103" y="4608"/>
                  <a:pt x="9100" y="4614"/>
                  <a:pt x="9095" y="4620"/>
                </a:cubicBezTo>
                <a:lnTo>
                  <a:pt x="9096" y="4621"/>
                </a:lnTo>
                <a:lnTo>
                  <a:pt x="2310" y="11647"/>
                </a:lnTo>
                <a:cubicBezTo>
                  <a:pt x="1998" y="11966"/>
                  <a:pt x="1771" y="12364"/>
                  <a:pt x="1645" y="12797"/>
                </a:cubicBezTo>
                <a:lnTo>
                  <a:pt x="102" y="18541"/>
                </a:lnTo>
                <a:cubicBezTo>
                  <a:pt x="100" y="18557"/>
                  <a:pt x="0" y="19008"/>
                  <a:pt x="0" y="19237"/>
                </a:cubicBezTo>
                <a:cubicBezTo>
                  <a:pt x="0" y="20541"/>
                  <a:pt x="1030" y="21599"/>
                  <a:pt x="2302" y="21599"/>
                </a:cubicBezTo>
                <a:cubicBezTo>
                  <a:pt x="2554" y="21599"/>
                  <a:pt x="3044" y="21475"/>
                  <a:pt x="3062" y="21473"/>
                </a:cubicBezTo>
                <a:lnTo>
                  <a:pt x="8630" y="19969"/>
                </a:lnTo>
                <a:cubicBezTo>
                  <a:pt x="9054" y="19839"/>
                  <a:pt x="9439" y="19604"/>
                  <a:pt x="9750" y="19283"/>
                </a:cubicBezTo>
                <a:lnTo>
                  <a:pt x="19776" y="8899"/>
                </a:lnTo>
                <a:cubicBezTo>
                  <a:pt x="21600" y="7023"/>
                  <a:pt x="21394" y="3881"/>
                  <a:pt x="19308" y="1741"/>
                </a:cubicBezTo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26" name="Group 26"/>
          <p:cNvGrpSpPr/>
          <p:nvPr/>
        </p:nvGrpSpPr>
        <p:grpSpPr>
          <a:xfrm>
            <a:off x="5877641" y="4747565"/>
            <a:ext cx="490362" cy="514624"/>
            <a:chOff x="5877641" y="4747565"/>
            <a:chExt cx="490362" cy="514624"/>
          </a:xfrm>
        </p:grpSpPr>
        <p:sp>
          <p:nvSpPr>
            <p:cNvPr id="27" name="Freeform 27"/>
            <p:cNvSpPr/>
            <p:nvPr/>
          </p:nvSpPr>
          <p:spPr>
            <a:xfrm>
              <a:off x="5877641" y="4747565"/>
              <a:ext cx="490362" cy="514624"/>
            </a:xfrm>
            <a:custGeom>
              <a:rect l="l" t="t" r="r" b="b"/>
              <a:pathLst>
                <a:path w="21600" h="21600">
                  <a:moveTo>
                    <a:pt x="13499" y="14850"/>
                  </a:moveTo>
                  <a:cubicBezTo>
                    <a:pt x="9772" y="14850"/>
                    <a:pt x="6749" y="11827"/>
                    <a:pt x="6749" y="8100"/>
                  </a:cubicBezTo>
                  <a:cubicBezTo>
                    <a:pt x="6749" y="4372"/>
                    <a:pt x="9772" y="1350"/>
                    <a:pt x="13499" y="1350"/>
                  </a:cubicBezTo>
                  <a:cubicBezTo>
                    <a:pt x="17227" y="1350"/>
                    <a:pt x="20249" y="4372"/>
                    <a:pt x="20249" y="8100"/>
                  </a:cubicBezTo>
                  <a:cubicBezTo>
                    <a:pt x="20249" y="11827"/>
                    <a:pt x="17227" y="14850"/>
                    <a:pt x="13499" y="14850"/>
                  </a:cubicBezTo>
                  <a:moveTo>
                    <a:pt x="3236" y="20042"/>
                  </a:moveTo>
                  <a:cubicBezTo>
                    <a:pt x="3019" y="20266"/>
                    <a:pt x="2718" y="20408"/>
                    <a:pt x="2382" y="20408"/>
                  </a:cubicBezTo>
                  <a:cubicBezTo>
                    <a:pt x="1724" y="20408"/>
                    <a:pt x="1191" y="19875"/>
                    <a:pt x="1191" y="19218"/>
                  </a:cubicBezTo>
                  <a:cubicBezTo>
                    <a:pt x="1191" y="18881"/>
                    <a:pt x="1332" y="18580"/>
                    <a:pt x="1557" y="18363"/>
                  </a:cubicBezTo>
                  <a:lnTo>
                    <a:pt x="1551" y="18358"/>
                  </a:lnTo>
                  <a:lnTo>
                    <a:pt x="6996" y="12913"/>
                  </a:lnTo>
                  <a:cubicBezTo>
                    <a:pt x="7472" y="13555"/>
                    <a:pt x="8039" y="14122"/>
                    <a:pt x="8680" y="14599"/>
                  </a:cubicBezTo>
                  <a:cubicBezTo>
                    <a:pt x="8680" y="14599"/>
                    <a:pt x="3236" y="20042"/>
                    <a:pt x="3236" y="20042"/>
                  </a:cubicBezTo>
                  <a:close/>
                  <a:moveTo>
                    <a:pt x="13499" y="0"/>
                  </a:moveTo>
                  <a:cubicBezTo>
                    <a:pt x="9026" y="0"/>
                    <a:pt x="5399" y="3626"/>
                    <a:pt x="5399" y="8100"/>
                  </a:cubicBezTo>
                  <a:cubicBezTo>
                    <a:pt x="5399" y="9467"/>
                    <a:pt x="5742" y="10754"/>
                    <a:pt x="6341" y="11884"/>
                  </a:cubicBezTo>
                  <a:lnTo>
                    <a:pt x="709" y="17515"/>
                  </a:lnTo>
                  <a:lnTo>
                    <a:pt x="713" y="17520"/>
                  </a:lnTo>
                  <a:cubicBezTo>
                    <a:pt x="274" y="17953"/>
                    <a:pt x="0" y="18552"/>
                    <a:pt x="0" y="19218"/>
                  </a:cubicBezTo>
                  <a:cubicBezTo>
                    <a:pt x="0" y="20533"/>
                    <a:pt x="1066" y="21599"/>
                    <a:pt x="2382" y="21599"/>
                  </a:cubicBezTo>
                  <a:cubicBezTo>
                    <a:pt x="3047" y="21599"/>
                    <a:pt x="3647" y="21326"/>
                    <a:pt x="4079" y="20885"/>
                  </a:cubicBezTo>
                  <a:lnTo>
                    <a:pt x="4078" y="20884"/>
                  </a:lnTo>
                  <a:lnTo>
                    <a:pt x="9708" y="15255"/>
                  </a:lnTo>
                  <a:cubicBezTo>
                    <a:pt x="10839" y="15856"/>
                    <a:pt x="12128" y="16200"/>
                    <a:pt x="13499" y="16200"/>
                  </a:cubicBezTo>
                  <a:cubicBezTo>
                    <a:pt x="17973" y="16200"/>
                    <a:pt x="21600" y="12573"/>
                    <a:pt x="21600" y="8100"/>
                  </a:cubicBezTo>
                  <a:cubicBezTo>
                    <a:pt x="21600" y="3626"/>
                    <a:pt x="17973" y="0"/>
                    <a:pt x="13499" y="0"/>
                  </a:cubicBezTo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Freeform 28"/>
            <p:cNvSpPr/>
            <p:nvPr/>
          </p:nvSpPr>
          <p:spPr>
            <a:xfrm>
              <a:off x="6076371" y="4827666"/>
              <a:ext cx="115580" cy="120457"/>
            </a:xfrm>
            <a:custGeom>
              <a:rect l="l" t="t" r="r" b="b"/>
              <a:pathLst>
                <a:path w="21600" h="21600">
                  <a:moveTo>
                    <a:pt x="20160" y="0"/>
                  </a:moveTo>
                  <a:cubicBezTo>
                    <a:pt x="9025" y="0"/>
                    <a:pt x="0" y="9025"/>
                    <a:pt x="0" y="20160"/>
                  </a:cubicBezTo>
                  <a:cubicBezTo>
                    <a:pt x="0" y="20954"/>
                    <a:pt x="644" y="21600"/>
                    <a:pt x="1440" y="21600"/>
                  </a:cubicBezTo>
                  <a:cubicBezTo>
                    <a:pt x="2235" y="21600"/>
                    <a:pt x="2880" y="20954"/>
                    <a:pt x="2880" y="20160"/>
                  </a:cubicBezTo>
                  <a:cubicBezTo>
                    <a:pt x="2880" y="10618"/>
                    <a:pt x="10617" y="2880"/>
                    <a:pt x="20160" y="2880"/>
                  </a:cubicBezTo>
                  <a:cubicBezTo>
                    <a:pt x="20955" y="2880"/>
                    <a:pt x="21599" y="2234"/>
                    <a:pt x="21599" y="1440"/>
                  </a:cubicBezTo>
                  <a:cubicBezTo>
                    <a:pt x="21599" y="645"/>
                    <a:pt x="20955" y="0"/>
                    <a:pt x="20160" y="0"/>
                  </a:cubicBezTo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9" name="Group 29"/>
          <p:cNvGrpSpPr/>
          <p:nvPr/>
        </p:nvGrpSpPr>
        <p:grpSpPr>
          <a:xfrm>
            <a:off x="454963" y="93878"/>
            <a:ext cx="10643427" cy="926592"/>
            <a:chOff x="454963" y="93878"/>
            <a:chExt cx="10643427" cy="926592"/>
          </a:xfrm>
        </p:grpSpPr>
        <p:sp>
          <p:nvSpPr>
            <p:cNvPr id="30" name="AutoShape 30"/>
            <p:cNvSpPr/>
            <p:nvPr/>
          </p:nvSpPr>
          <p:spPr>
            <a:xfrm>
              <a:off x="454963" y="355310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35236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35407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36304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35891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473084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47013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47185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48082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47668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59085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587908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589624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598594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594461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454963" y="708631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575049" y="705682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689125" y="707398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799768" y="716368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904945" y="712235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TextBox 50"/>
            <p:cNvSpPr txBox="1"/>
            <p:nvPr/>
          </p:nvSpPr>
          <p:spPr>
            <a:xfrm>
              <a:off x="1094842" y="93878"/>
              <a:ext cx="10003548" cy="926592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7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护理措施与效果评价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86" r="86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0228" cy="183108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加强呼吸道护理，保持室内空气流通，避免与呼吸道感染患者接触。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42093" cy="9995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预防肺部感染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0228" cy="183108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对于疑似出现肺栓塞的患者，应及时协助医生进行相关检查，如血气分析、心电图等，并采取相应的处理措施，如使用抗凝药物等。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226" cy="9995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处理肺栓塞</a:t>
            </a:r>
          </a:p>
        </p:txBody>
      </p:sp>
      <p:sp>
        <p:nvSpPr>
          <p:cNvPr id="7" name="AutoShape 7"/>
          <p:cNvSpPr/>
          <p:nvPr/>
        </p:nvSpPr>
        <p:spPr>
          <a:xfrm>
            <a:off x="454963" y="355310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575049" y="35236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689125" y="35407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799768" y="36304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904945" y="35891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54963" y="473084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75049" y="47013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89125" y="47185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799768" y="48082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904945" y="47668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454963" y="59085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575049" y="587908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689125" y="589624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799768" y="598594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904945" y="594461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454963" y="708631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705682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707398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716368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712235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7" name="TextBox 27"/>
          <p:cNvSpPr txBox="1"/>
          <p:nvPr/>
        </p:nvSpPr>
        <p:spPr>
          <a:xfrm>
            <a:off x="1094842" y="93878"/>
            <a:ext cx="10003548" cy="1092327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30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并发症的预防与处理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86" r="86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</p:spPr>
        <p:txBody>
          <a:bodyPr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/>
                </a:solidFill>
                <a:latin typeface="Microsoft Yahei"/>
                <a:ea typeface="Microsoft Yahei"/>
                <a:cs typeface="Microsoft Yahei"/>
              </a:rPr>
              <a:t>慢阻肺稳定期护理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1381415" y="2276490"/>
            <a:ext cx="1851477" cy="2425477"/>
            <a:chOff x="1381415" y="2276490"/>
            <a:chExt cx="1851477" cy="2425477"/>
          </a:xfrm>
        </p:grpSpPr>
        <p:sp>
          <p:nvSpPr>
            <p:cNvPr id="4" name="TextBox 4"/>
            <p:cNvSpPr txBox="1"/>
            <p:nvPr/>
          </p:nvSpPr>
          <p:spPr>
            <a:xfrm>
              <a:off x="1381415" y="2276490"/>
              <a:ext cx="1851477" cy="2425477"/>
            </a:xfrm>
            <a:prstGeom prst="rect">
              <a:avLst/>
            </a:prstGeom>
          </p:spPr>
          <p:txBody>
            <a:bodyPr wrap="square" lIns="85725" tIns="38100" rIns="85725" bIns="3810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7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626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https://d.book118.com/557122012141006026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FFD"/>
      </a:lt1>
      <a:dk2>
        <a:srgbClr val="003C35"/>
      </a:dk2>
      <a:lt2>
        <a:srgbClr val="FFFFFF"/>
      </a:lt2>
      <a:accent1>
        <a:srgbClr val="00A5B2"/>
      </a:accent1>
      <a:accent2>
        <a:srgbClr val="52C6B8"/>
      </a:accent2>
      <a:accent3>
        <a:srgbClr val="00657D"/>
      </a:accent3>
      <a:accent4>
        <a:srgbClr val="58C19B"/>
      </a:accent4>
      <a:accent5>
        <a:srgbClr val="6DD690"/>
      </a:accent5>
      <a:accent6>
        <a:srgbClr val="9CCA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50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2024-09-01T01:11:00.169</cp:lastPrinted>
  <dcterms:created xsi:type="dcterms:W3CDTF">2024-08-31T17:11:00Z</dcterms:created>
  <dcterms:modified xsi:type="dcterms:W3CDTF">2024-08-31T17:11:02Z</dcterms:modified>
</cp:coreProperties>
</file>