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0"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394677-DEAF-4158-804B-0A723F864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32851A-D4B9-4EBD-8224-F9D33E29B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285D2F-112C-4441-8577-5D19E5E8A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A7ADA1-882B-480E-8C5E-502C164F8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674FE4-11CE-4A06-9774-6856B4D6F5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D2DDDF-4CE7-4CFE-93D5-372EA8DF7F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B3466E-2606-4240-9916-C010C69282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4CBF7B-7F83-470F-B35D-720958AED8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4414D0-866B-4FBB-B54D-27F2758D2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9A739-E748-4EB9-A03A-7CB1CFB40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511B3D-23C0-4B2C-8A3E-B0D3CC389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jpeg" /><Relationship Id="rId13" Type="http://schemas.openxmlformats.org/officeDocument/2006/relationships/image" Target="../media/image2.jpeg" /><Relationship Id="rId14" Type="http://schemas.openxmlformats.org/officeDocument/2006/relationships/image" Target="../media/image3.png" /><Relationship Id="rId15"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51311DD9-DDBA-4E03-988C-243439CE7C13}"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4"/>
          <a:stretch>
            <a:fillRect/>
          </a:stretch>
        </a:blipFill>
        <a:effectLst/>
      </p:bgPr>
    </p:bg>
    <p:spTree>
      <p:nvGrpSpPr>
        <p:cNvPr id="1" name=""/>
        <p:cNvGrpSpPr/>
        <p:nvPr/>
      </p:nvGrpSpPr>
      <p:grpSpPr/>
      <p:pic>
        <p:nvPicPr>
          <p:cNvPr id="1026" name="Picture 8" descr="大学生创业孵化园项目计划书"/>
          <p:cNvPicPr/>
          <p:nvPr/>
        </p:nvPicPr>
        <p:blipFill>
          <a:blip r:embed="rId12"/>
          <a:stretch>
            <a:fillRect/>
          </a:stretch>
        </p:blipFill>
        <p:spPr>
          <a:xfrm>
            <a:off x="0" y="0"/>
            <a:ext cx="9906000" cy="6858000"/>
          </a:xfrm>
          <a:prstGeom prst="rect">
            <a:avLst/>
          </a:prstGeom>
          <a:noFill/>
          <a:ln>
            <a:noFill/>
            <a:miter lim="800000"/>
          </a:ln>
        </p:spPr>
      </p:pic>
      <p:pic>
        <p:nvPicPr>
          <p:cNvPr id="1027" name="图片 1026"/>
          <p:cNvPicPr/>
          <p:nvPr/>
        </p:nvPicPr>
        <p:blipFill>
          <a:blip r:embed="rId13"/>
          <a:stretch>
            <a:fillRect/>
          </a:stretch>
        </p:blipFill>
        <p:spPr>
          <a:xfrm>
            <a:off x="1270000" y="2540000"/>
            <a:ext cx="9144000" cy="5143500"/>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a:ea typeface="宋体" panose="02010600030101010101" pitchFamily="2" charset="-122"/>
        </a:defRPr>
      </a:lvl2pPr>
      <a:lvl3pPr algn="ctr" rtl="0" eaLnBrk="0" fontAlgn="base" hangingPunct="0">
        <a:spcBef>
          <a:spcPct val="0"/>
        </a:spcBef>
        <a:spcAft>
          <a:spcPct val="0"/>
        </a:spcAft>
        <a:defRPr sz="4400">
          <a:solidFill>
            <a:schemeClr val="tx2"/>
          </a:solidFill>
          <a:latin typeface="Arial"/>
          <a:ea typeface="宋体" panose="02010600030101010101" pitchFamily="2" charset="-122"/>
        </a:defRPr>
      </a:lvl3pPr>
      <a:lvl4pPr algn="ctr" rtl="0" eaLnBrk="0" fontAlgn="base" hangingPunct="0">
        <a:spcBef>
          <a:spcPct val="0"/>
        </a:spcBef>
        <a:spcAft>
          <a:spcPct val="0"/>
        </a:spcAft>
        <a:defRPr sz="4400">
          <a:solidFill>
            <a:schemeClr val="tx2"/>
          </a:solidFill>
          <a:latin typeface="Arial"/>
          <a:ea typeface="宋体" panose="02010600030101010101" pitchFamily="2" charset="-122"/>
        </a:defRPr>
      </a:lvl4pPr>
      <a:lvl5pPr algn="ctr" rtl="0" eaLnBrk="0" fontAlgn="base" hangingPunct="0">
        <a:spcBef>
          <a:spcPct val="0"/>
        </a:spcBef>
        <a:spcAft>
          <a:spcPct val="0"/>
        </a:spcAft>
        <a:defRPr sz="4400">
          <a:solidFill>
            <a:schemeClr val="tx2"/>
          </a:solidFill>
          <a:latin typeface="Arial"/>
          <a:ea typeface="宋体" panose="02010600030101010101" pitchFamily="2" charset="-122"/>
        </a:defRPr>
      </a:lvl5pPr>
      <a:lvl6pPr marL="457200" algn="ctr" rtl="0" fontAlgn="base">
        <a:spcBef>
          <a:spcPct val="0"/>
        </a:spcBef>
        <a:spcAft>
          <a:spcPct val="0"/>
        </a:spcAft>
        <a:defRPr sz="4400">
          <a:solidFill>
            <a:schemeClr val="tx2"/>
          </a:solidFill>
          <a:latin typeface="Arial"/>
          <a:ea typeface="宋体" panose="02010600030101010101" pitchFamily="2" charset="-122"/>
        </a:defRPr>
      </a:lvl6pPr>
      <a:lvl7pPr marL="914400" algn="ctr" rtl="0" fontAlgn="base">
        <a:spcBef>
          <a:spcPct val="0"/>
        </a:spcBef>
        <a:spcAft>
          <a:spcPct val="0"/>
        </a:spcAft>
        <a:defRPr sz="4400">
          <a:solidFill>
            <a:schemeClr val="tx2"/>
          </a:solidFill>
          <a:latin typeface="Arial"/>
          <a:ea typeface="宋体" panose="02010600030101010101" pitchFamily="2" charset="-122"/>
        </a:defRPr>
      </a:lvl7pPr>
      <a:lvl8pPr marL="1371600" algn="ctr" rtl="0" fontAlgn="base">
        <a:spcBef>
          <a:spcPct val="0"/>
        </a:spcBef>
        <a:spcAft>
          <a:spcPct val="0"/>
        </a:spcAft>
        <a:defRPr sz="4400">
          <a:solidFill>
            <a:schemeClr val="tx2"/>
          </a:solidFill>
          <a:latin typeface="Arial"/>
          <a:ea typeface="宋体" panose="02010600030101010101" pitchFamily="2" charset="-122"/>
        </a:defRPr>
      </a:lvl8pPr>
      <a:lvl9pPr marL="1828800" algn="ctr" rtl="0" fontAlgn="base">
        <a:spcBef>
          <a:spcPct val="0"/>
        </a:spcBef>
        <a:spcAft>
          <a:spcPct val="0"/>
        </a:spcAft>
        <a:defRPr sz="4400">
          <a:solidFill>
            <a:schemeClr val="tx2"/>
          </a:solidFill>
          <a:latin typeface="Arial"/>
          <a:ea typeface="宋体" panose="02010600030101010101"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24134122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中西方文化差异之动物篇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4" name="Rectangle 2"/>
          <p:cNvSpPr/>
          <p:nvPr>
            <p:ph type="title" idx="4294967295"/>
          </p:nvPr>
        </p:nvSpPr>
        <p:spPr>
          <a:xfrm>
            <a:off x="-146050" y="2565400"/>
            <a:ext cx="9290050" cy="1143000"/>
          </a:xfrm>
          <a:prstGeom prst="rect">
            <a:avLst/>
          </a:prstGeom>
          <a:solidFill>
            <a:srgbClr val="FFFFFF"/>
          </a:solidFill>
          <a:ln>
            <a:solidFill>
              <a:prstClr val="black"/>
            </a:solidFill>
            <a:miter lim="800000"/>
          </a:ln>
        </p:spPr>
        <p:txBody>
          <a:bodyPr anchor="ctr" anchorCtr="0"/>
          <a:lstStyle>
            <a:lvl1pPr marL="838200" indent="-838200" algn="ctr"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lang="zh-CN" altLang="en-US" sz="4400">
                <a:solidFill>
                  <a:schemeClr val="tx2"/>
                </a:solidFill>
                <a:latin typeface="Arial"/>
                <a:ea typeface="宋体" panose="02010600030101010101" pitchFamily="2" charset="-122"/>
              </a:defRPr>
            </a:lvl2pPr>
            <a:lvl3pPr algn="ctr" rtl="0" eaLnBrk="0" fontAlgn="base" hangingPunct="0">
              <a:spcBef>
                <a:spcPct val="0"/>
              </a:spcBef>
              <a:spcAft>
                <a:spcPct val="0"/>
              </a:spcAft>
              <a:defRPr lang="zh-CN" altLang="en-US" sz="4400">
                <a:solidFill>
                  <a:schemeClr val="tx2"/>
                </a:solidFill>
                <a:latin typeface="Arial"/>
                <a:ea typeface="宋体" panose="02010600030101010101" pitchFamily="2" charset="-122"/>
              </a:defRPr>
            </a:lvl3pPr>
            <a:lvl4pPr algn="ctr" rtl="0" eaLnBrk="0" fontAlgn="base" hangingPunct="0">
              <a:spcBef>
                <a:spcPct val="0"/>
              </a:spcBef>
              <a:spcAft>
                <a:spcPct val="0"/>
              </a:spcAft>
              <a:defRPr lang="zh-CN" altLang="en-US" sz="4400">
                <a:solidFill>
                  <a:schemeClr val="tx2"/>
                </a:solidFill>
                <a:latin typeface="Arial"/>
                <a:ea typeface="宋体" panose="02010600030101010101" pitchFamily="2" charset="-122"/>
              </a:defRPr>
            </a:lvl4pPr>
            <a:lvl5pPr algn="ctr" rtl="0" eaLnBrk="0" fontAlgn="base" hangingPunct="0">
              <a:spcBef>
                <a:spcPct val="0"/>
              </a:spcBef>
              <a:spcAft>
                <a:spcPct val="0"/>
              </a:spcAft>
              <a:defRPr lang="zh-CN" altLang="en-US" sz="4400">
                <a:solidFill>
                  <a:schemeClr val="tx2"/>
                </a:solidFill>
                <a:latin typeface="Arial"/>
                <a:ea typeface="宋体" panose="02010600030101010101" pitchFamily="2" charset="-122"/>
              </a:defRPr>
            </a:lvl5pPr>
            <a:lvl6pPr marL="457200" algn="ctr" rtl="0" fontAlgn="base">
              <a:spcBef>
                <a:spcPct val="0"/>
              </a:spcBef>
              <a:spcAft>
                <a:spcPct val="0"/>
              </a:spcAft>
              <a:defRPr lang="zh-CN" altLang="en-US" sz="4400">
                <a:solidFill>
                  <a:schemeClr val="tx2"/>
                </a:solidFill>
                <a:latin typeface="Arial"/>
                <a:ea typeface="宋体" panose="02010600030101010101" pitchFamily="2" charset="-122"/>
              </a:defRPr>
            </a:lvl6pPr>
            <a:lvl7pPr marL="914400" algn="ctr" rtl="0" fontAlgn="base">
              <a:spcBef>
                <a:spcPct val="0"/>
              </a:spcBef>
              <a:spcAft>
                <a:spcPct val="0"/>
              </a:spcAft>
              <a:defRPr lang="zh-CN" altLang="en-US" sz="4400">
                <a:solidFill>
                  <a:schemeClr val="tx2"/>
                </a:solidFill>
                <a:latin typeface="Arial"/>
                <a:ea typeface="宋体" panose="02010600030101010101" pitchFamily="2" charset="-122"/>
              </a:defRPr>
            </a:lvl7pPr>
            <a:lvl8pPr marL="1371600" algn="ctr" rtl="0" fontAlgn="base">
              <a:spcBef>
                <a:spcPct val="0"/>
              </a:spcBef>
              <a:spcAft>
                <a:spcPct val="0"/>
              </a:spcAft>
              <a:defRPr lang="zh-CN" altLang="en-US" sz="4400">
                <a:solidFill>
                  <a:schemeClr val="tx2"/>
                </a:solidFill>
                <a:latin typeface="Arial"/>
                <a:ea typeface="宋体" panose="02010600030101010101" pitchFamily="2" charset="-122"/>
              </a:defRPr>
            </a:lvl8pPr>
            <a:lvl9pPr marL="1828800" algn="ctr" rtl="0" fontAlgn="base">
              <a:spcBef>
                <a:spcPct val="0"/>
              </a:spcBef>
              <a:spcAft>
                <a:spcPct val="0"/>
              </a:spcAft>
              <a:defRPr lang="zh-CN" altLang="en-US" sz="4400">
                <a:solidFill>
                  <a:schemeClr val="tx2"/>
                </a:solidFill>
                <a:latin typeface="Arial"/>
                <a:ea typeface="宋体" panose="02010600030101010101" pitchFamily="2" charset="-122"/>
              </a:defRPr>
            </a:lvl9pPr>
          </a:lstStyle>
          <a:p>
            <a:pPr marL="838200" lvl="0" indent="-838200" algn="l" eaLnBrk="1" hangingPunct="1"/>
            <a:r>
              <a:rPr lang="en-US" altLang="zh-CN" sz="3600">
                <a:solidFill>
                  <a:srgbClr val="000000"/>
                </a:solidFill>
              </a:rPr>
              <a:t>      </a:t>
            </a:r>
            <a:r>
              <a:rPr lang="en-US" altLang="zh-CN" sz="3600">
                <a:solidFill>
                  <a:srgbClr val="000000"/>
                </a:solidFill>
                <a:hlinkClick action="ppaction://noaction" tooltip="上级目录"/>
              </a:rPr>
              <a:t>1、Different cultural backgrounds present the same or similar meanings of the same words about animals、</a:t>
            </a:r>
            <a:r>
              <a:rPr lang="en-US" altLang="zh-CN" sz="4000">
                <a:solidFill>
                  <a:srgbClr val="000000"/>
                </a:solidFill>
                <a:hlinkClick action="ppaction://noaction" tooltip="上级目录"/>
              </a:rPr>
              <a:t> </a:t>
            </a:r>
            <a:br>
              <a:rPr lang="en-US" altLang="zh-CN" sz="4000">
                <a:solidFill>
                  <a:srgbClr val="000000"/>
                </a:solidFill>
                <a:hlinkClick action="ppaction://noaction" tooltip="上级目录"/>
              </a:rPr>
            </a:br>
            <a:r>
              <a:rPr lang="en-US" altLang="zh-CN" sz="4000">
                <a:solidFill>
                  <a:srgbClr val="000000"/>
                </a:solidFill>
                <a:hlinkClick action="ppaction://noaction" tooltip="上级目录"/>
              </a:rPr>
              <a:t>2、 Words with different cultural loads may lead to different associations、</a:t>
            </a:r>
            <a:br>
              <a:rPr lang="en-US" altLang="zh-CN" sz="4000">
                <a:solidFill>
                  <a:srgbClr val="000000"/>
                </a:solidFill>
                <a:hlinkClick action="ppaction://noaction" tooltip="上级目录"/>
              </a:rPr>
            </a:br>
            <a:r>
              <a:rPr lang="en-US" altLang="zh-CN" sz="4000">
                <a:solidFill>
                  <a:srgbClr val="000000"/>
                </a:solidFill>
                <a:hlinkClick action="ppaction://noaction" tooltip="上级目录"/>
              </a:rPr>
              <a:t>3、 The connotative meanings of a word may exist in one culture, but evaporate in another</a:t>
            </a:r>
          </a:p>
        </p:txBody>
      </p:sp>
      <p:sp>
        <p:nvSpPr>
          <p:cNvPr id="3075" name="Rectangle 3"/>
          <p:cNvSpPr/>
          <p:nvPr>
            <p:ph type="body" idx="4294967295"/>
          </p:nvPr>
        </p:nvSpPr>
        <p:spPr>
          <a:xfrm>
            <a:off x="0" y="2332038"/>
            <a:ext cx="91440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a:solidFill>
                  <a:srgbClr val="000000"/>
                </a:solidFill>
              </a:rPr>
              <a:t>   </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098" name="Rectangle 3"/>
          <p:cNvSpPr/>
          <p:nvPr>
            <p:ph type="body" idx="4294967295"/>
          </p:nvPr>
        </p:nvSpPr>
        <p:spPr>
          <a:xfrm>
            <a:off x="468312" y="1341438"/>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buNone/>
            </a:pPr>
            <a:r>
              <a:rPr lang="en-US" altLang="zh-CN">
                <a:solidFill>
                  <a:srgbClr val="000000"/>
                </a:solidFill>
              </a:rPr>
              <a:t>   English people would say, “He is a fox、” Similarly, Chinese people can understand the meaning of the sentence “He is a fox、” in Chinese “</a:t>
            </a:r>
            <a:r>
              <a:rPr lang="zh-CN" altLang="en-US">
                <a:solidFill>
                  <a:srgbClr val="000000"/>
                </a:solidFill>
              </a:rPr>
              <a:t>她就是一只狐狸。”</a:t>
            </a:r>
          </a:p>
          <a:p>
            <a:pPr lvl="0" eaLnBrk="1" hangingPunct="1">
              <a:lnSpc>
                <a:spcPct val="90000"/>
              </a:lnSpc>
              <a:buNone/>
            </a:pPr>
            <a:r>
              <a:rPr lang="zh-CN" altLang="en-US">
                <a:solidFill>
                  <a:srgbClr val="000000"/>
                </a:solidFill>
              </a:rPr>
              <a:t> </a:t>
            </a:r>
            <a:r>
              <a:rPr lang="en-US" altLang="zh-CN">
                <a:solidFill>
                  <a:srgbClr val="000000"/>
                </a:solidFill>
              </a:rPr>
              <a:t>This example shows that in English “fox” can be used to describe somebody who is cunning and dishonest、 This example indicates that different languages and cultures endow “fox’’ the same meanings、</a:t>
            </a:r>
          </a:p>
          <a:p>
            <a:pPr lvl="0" eaLnBrk="1" hangingPunct="1">
              <a:lnSpc>
                <a:spcPct val="90000"/>
              </a:lnSpc>
            </a:pPr>
            <a:endParaRPr lang="en-US" altLang="zh-CN">
              <a:solidFill>
                <a:srgbClr val="00000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2" name="Rectangle 3"/>
          <p:cNvSpPr/>
          <p:nvPr>
            <p:ph type="body" idx="4294967295"/>
          </p:nvPr>
        </p:nvSpPr>
        <p:spPr>
          <a:xfrm>
            <a:off x="468312" y="1484312"/>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r>
              <a:rPr lang="en-US" altLang="zh-CN">
                <a:solidFill>
                  <a:srgbClr val="000000"/>
                </a:solidFill>
              </a:rPr>
              <a:t>Wolf(</a:t>
            </a:r>
            <a:r>
              <a:rPr lang="zh-CN" altLang="en-US">
                <a:solidFill>
                  <a:srgbClr val="000000"/>
                </a:solidFill>
              </a:rPr>
              <a:t>狼</a:t>
            </a:r>
            <a:r>
              <a:rPr lang="en-US" altLang="zh-CN">
                <a:solidFill>
                  <a:srgbClr val="000000"/>
                </a:solidFill>
              </a:rPr>
              <a:t>) is a kind of greedy, savage and cruel beast, so in Chinese there exist such expressions:“</a:t>
            </a:r>
            <a:r>
              <a:rPr lang="zh-CN" altLang="en-US">
                <a:solidFill>
                  <a:srgbClr val="000000"/>
                </a:solidFill>
              </a:rPr>
              <a:t>狼心狗肺”</a:t>
            </a:r>
            <a:r>
              <a:rPr lang="en-US" altLang="zh-CN">
                <a:solidFill>
                  <a:srgbClr val="000000"/>
                </a:solidFill>
              </a:rPr>
              <a:t>,“</a:t>
            </a:r>
            <a:r>
              <a:rPr lang="zh-CN" altLang="en-US">
                <a:solidFill>
                  <a:srgbClr val="000000"/>
                </a:solidFill>
              </a:rPr>
              <a:t>豺狼当道”</a:t>
            </a:r>
            <a:r>
              <a:rPr lang="en-US" altLang="zh-CN">
                <a:solidFill>
                  <a:srgbClr val="000000"/>
                </a:solidFill>
              </a:rPr>
              <a:t>,“</a:t>
            </a:r>
            <a:r>
              <a:rPr lang="zh-CN" altLang="en-US">
                <a:solidFill>
                  <a:srgbClr val="000000"/>
                </a:solidFill>
              </a:rPr>
              <a:t>如狼似虎”</a:t>
            </a:r>
            <a:r>
              <a:rPr lang="en-US" altLang="zh-CN">
                <a:solidFill>
                  <a:srgbClr val="000000"/>
                </a:solidFill>
              </a:rPr>
              <a:t>, “</a:t>
            </a:r>
            <a:r>
              <a:rPr lang="zh-CN" altLang="en-US">
                <a:solidFill>
                  <a:srgbClr val="000000"/>
                </a:solidFill>
              </a:rPr>
              <a:t>狼吞虎咽”</a:t>
            </a:r>
            <a:r>
              <a:rPr lang="en-US" altLang="zh-CN">
                <a:solidFill>
                  <a:srgbClr val="000000"/>
                </a:solidFill>
              </a:rPr>
              <a:t>, “</a:t>
            </a:r>
            <a:r>
              <a:rPr lang="zh-CN" altLang="en-US">
                <a:solidFill>
                  <a:srgbClr val="000000"/>
                </a:solidFill>
              </a:rPr>
              <a:t>狼狈为奸”</a:t>
            </a:r>
            <a:r>
              <a:rPr lang="en-US" altLang="zh-CN">
                <a:solidFill>
                  <a:srgbClr val="000000"/>
                </a:solidFill>
              </a:rPr>
              <a:t>, “</a:t>
            </a:r>
            <a:r>
              <a:rPr lang="zh-CN" altLang="en-US">
                <a:solidFill>
                  <a:srgbClr val="000000"/>
                </a:solidFill>
              </a:rPr>
              <a:t>狼子野心”</a:t>
            </a:r>
            <a:r>
              <a:rPr lang="en-US" altLang="zh-CN">
                <a:solidFill>
                  <a:srgbClr val="000000"/>
                </a:solidFill>
              </a:rPr>
              <a:t>、 </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6" name="Rectangle 3"/>
          <p:cNvSpPr/>
          <p:nvPr>
            <p:ph type="body" idx="4294967295"/>
          </p:nvPr>
        </p:nvSpPr>
        <p:spPr>
          <a:xfrm>
            <a:off x="684212" y="1557338"/>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pPr>
            <a:r>
              <a:rPr lang="en-US" altLang="zh-CN">
                <a:solidFill>
                  <a:srgbClr val="000000"/>
                </a:solidFill>
              </a:rPr>
              <a:t>Similarly, the greedy, sinister</a:t>
            </a:r>
            <a:r>
              <a:rPr lang="zh-CN" altLang="en-US">
                <a:solidFill>
                  <a:srgbClr val="000000"/>
                </a:solidFill>
              </a:rPr>
              <a:t>险恶得</a:t>
            </a:r>
            <a:r>
              <a:rPr lang="en-US" altLang="zh-CN">
                <a:solidFill>
                  <a:srgbClr val="000000"/>
                </a:solidFill>
              </a:rPr>
              <a:t>, dishonest character of wolf also displays vividly and incisively in western culture, e、g、:</a:t>
            </a:r>
          </a:p>
          <a:p>
            <a:pPr lvl="0" eaLnBrk="1" hangingPunct="1">
              <a:lnSpc>
                <a:spcPct val="90000"/>
              </a:lnSpc>
            </a:pPr>
            <a:r>
              <a:rPr lang="en-US" altLang="zh-CN">
                <a:solidFill>
                  <a:srgbClr val="000000"/>
                </a:solidFill>
              </a:rPr>
              <a:t>“a wolf in a sheep’s clothing or a wolf in lamb’s skin ”; </a:t>
            </a:r>
          </a:p>
          <a:p>
            <a:pPr lvl="0" eaLnBrk="1" hangingPunct="1">
              <a:lnSpc>
                <a:spcPct val="90000"/>
              </a:lnSpc>
            </a:pPr>
            <a:r>
              <a:rPr lang="en-US" altLang="zh-CN">
                <a:solidFill>
                  <a:srgbClr val="000000"/>
                </a:solidFill>
              </a:rPr>
              <a:t>“wake a sleeping wolf”;</a:t>
            </a:r>
          </a:p>
          <a:p>
            <a:pPr lvl="0" eaLnBrk="1" hangingPunct="1">
              <a:lnSpc>
                <a:spcPct val="90000"/>
              </a:lnSpc>
            </a:pPr>
            <a:r>
              <a:rPr lang="en-US" altLang="zh-CN">
                <a:solidFill>
                  <a:srgbClr val="000000"/>
                </a:solidFill>
              </a:rPr>
              <a:t>“hold a wolf by the ears”;</a:t>
            </a:r>
          </a:p>
          <a:p>
            <a:pPr lvl="0" eaLnBrk="1" hangingPunct="1">
              <a:lnSpc>
                <a:spcPct val="90000"/>
              </a:lnSpc>
            </a:pPr>
            <a:r>
              <a:rPr lang="en-US" altLang="zh-CN">
                <a:solidFill>
                  <a:srgbClr val="000000"/>
                </a:solidFill>
              </a:rPr>
              <a:t>“keep the wolf from the door”、 </a:t>
            </a:r>
          </a:p>
          <a:p>
            <a:pPr lvl="0" eaLnBrk="1" hangingPunct="1">
              <a:lnSpc>
                <a:spcPct val="90000"/>
              </a:lnSpc>
            </a:pPr>
            <a:endParaRPr lang="en-US" altLang="zh-CN">
              <a:solidFill>
                <a:srgbClr val="000000"/>
              </a:solidFill>
            </a:endParaRPr>
          </a:p>
        </p:txBody>
      </p:sp>
      <p:sp>
        <p:nvSpPr>
          <p:cNvPr id="6147" name="Text Box 4"/>
          <p:cNvSpPr/>
          <p:nvPr/>
        </p:nvSpPr>
        <p:spPr>
          <a:xfrm>
            <a:off x="3635375" y="3789362"/>
            <a:ext cx="3027213" cy="51867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50000"/>
              </a:spcBef>
            </a:pPr>
            <a:r>
              <a:rPr lang="zh-CN" altLang="en-US" sz="2800">
                <a:solidFill>
                  <a:srgbClr val="000000"/>
                </a:solidFill>
              </a:rPr>
              <a:t>披着羊皮得狼</a:t>
            </a:r>
          </a:p>
        </p:txBody>
      </p:sp>
      <p:sp>
        <p:nvSpPr>
          <p:cNvPr id="6148" name="Text Box 5"/>
          <p:cNvSpPr/>
          <p:nvPr/>
        </p:nvSpPr>
        <p:spPr>
          <a:xfrm>
            <a:off x="5364162" y="4292600"/>
            <a:ext cx="2592388" cy="51911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50000"/>
              </a:spcBef>
            </a:pPr>
            <a:r>
              <a:rPr lang="zh-CN" altLang="en-US" sz="2800">
                <a:solidFill>
                  <a:srgbClr val="000000"/>
                </a:solidFill>
              </a:rPr>
              <a:t>自找麻烦</a:t>
            </a:r>
          </a:p>
        </p:txBody>
      </p:sp>
      <p:sp>
        <p:nvSpPr>
          <p:cNvPr id="6149" name="Text Box 7"/>
          <p:cNvSpPr/>
          <p:nvPr/>
        </p:nvSpPr>
        <p:spPr>
          <a:xfrm>
            <a:off x="5795962" y="4868862"/>
            <a:ext cx="3604051" cy="51867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50000"/>
              </a:spcBef>
            </a:pPr>
            <a:r>
              <a:rPr lang="zh-CN" altLang="en-US" sz="2800">
                <a:solidFill>
                  <a:srgbClr val="000000"/>
                </a:solidFill>
              </a:rPr>
              <a:t>骑虎难下,进退两难</a:t>
            </a:r>
          </a:p>
        </p:txBody>
      </p:sp>
      <p:sp>
        <p:nvSpPr>
          <p:cNvPr id="6150" name="Text Box 8"/>
          <p:cNvSpPr/>
          <p:nvPr/>
        </p:nvSpPr>
        <p:spPr>
          <a:xfrm>
            <a:off x="6659562" y="5516562"/>
            <a:ext cx="2233612" cy="51911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50000"/>
              </a:spcBef>
            </a:pPr>
            <a:r>
              <a:rPr lang="zh-CN" altLang="en-US" sz="2800">
                <a:solidFill>
                  <a:srgbClr val="000000"/>
                </a:solidFill>
              </a:rPr>
              <a:t>勉强度日</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6148">
                                            <p:txEl>
                                              <p:pRg st="0" end="0"/>
                                            </p:txEl>
                                          </p:spTgt>
                                        </p:tgtEl>
                                        <p:attrNameLst>
                                          <p:attrName>style.visibility</p:attrName>
                                        </p:attrNameLst>
                                      </p:cBhvr>
                                      <p:to>
                                        <p:strVal val="visible"/>
                                      </p:to>
                                    </p:set>
                                    <p:anim calcmode="lin" valueType="num">
                                      <p:cBhvr additive="base">
                                        <p:cTn id="13" dur="500" fill="hold"/>
                                        <p:tgtEl>
                                          <p:spTgt spid="614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6149">
                                            <p:txEl>
                                              <p:pRg st="0" end="0"/>
                                            </p:txEl>
                                          </p:spTgt>
                                        </p:tgtEl>
                                        <p:attrNameLst>
                                          <p:attrName>style.visibility</p:attrName>
                                        </p:attrNameLst>
                                      </p:cBhvr>
                                      <p:to>
                                        <p:strVal val="visible"/>
                                      </p:to>
                                    </p:set>
                                    <p:anim calcmode="lin" valueType="num">
                                      <p:cBhvr additive="base">
                                        <p:cTn id="19" dur="500" fill="hold"/>
                                        <p:tgtEl>
                                          <p:spTgt spid="614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additive="base">
                                        <p:cTn id="24" dur="1" fill="hold">
                                          <p:stCondLst>
                                            <p:cond delay="0"/>
                                          </p:stCondLst>
                                        </p:cTn>
                                        <p:tgtEl>
                                          <p:spTgt spid="6150">
                                            <p:txEl>
                                              <p:pRg st="0" end="0"/>
                                            </p:txEl>
                                          </p:spTgt>
                                        </p:tgtEl>
                                        <p:attrNameLst>
                                          <p:attrName>style.visibility</p:attrName>
                                        </p:attrNameLst>
                                      </p:cBhvr>
                                      <p:to>
                                        <p:strVal val="visible"/>
                                      </p:to>
                                    </p:set>
                                    <p:anim calcmode="lin" valueType="num">
                                      <p:cBhvr additive="base">
                                        <p:cTn id="25" dur="500" fill="hold"/>
                                        <p:tgtEl>
                                          <p:spTgt spid="615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5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Rectangle 3"/>
          <p:cNvSpPr/>
          <p:nvPr>
            <p:ph type="body" idx="4294967295"/>
          </p:nvPr>
        </p:nvSpPr>
        <p:spPr>
          <a:xfrm>
            <a:off x="611188" y="765175"/>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pPr>
            <a:r>
              <a:rPr lang="en-US" altLang="zh-CN" sz="2400">
                <a:solidFill>
                  <a:srgbClr val="000000"/>
                </a:solidFill>
              </a:rPr>
              <a:t>“Ass(</a:t>
            </a:r>
            <a:r>
              <a:rPr lang="zh-CN" altLang="en-US" sz="2400">
                <a:solidFill>
                  <a:srgbClr val="000000"/>
                </a:solidFill>
              </a:rPr>
              <a:t>驴</a:t>
            </a:r>
            <a:r>
              <a:rPr lang="en-US" altLang="zh-CN" sz="2400">
                <a:solidFill>
                  <a:srgbClr val="000000"/>
                </a:solidFill>
              </a:rPr>
              <a:t>)” in English and Chinese has the same connotation and figurative meaning “foolish, stupid”、 In Chinese the expression “</a:t>
            </a:r>
            <a:r>
              <a:rPr lang="zh-CN" altLang="en-US" sz="2400">
                <a:solidFill>
                  <a:srgbClr val="000000"/>
                </a:solidFill>
              </a:rPr>
              <a:t>笨驴” </a:t>
            </a:r>
            <a:r>
              <a:rPr lang="en-US" altLang="zh-CN" sz="2400">
                <a:solidFill>
                  <a:srgbClr val="000000"/>
                </a:solidFill>
              </a:rPr>
              <a:t>is used to indicate a fool or an idiot、 In English, most of the set phrases, idioms and proverbs including the word “ass’’ all imply the meaning of “foolish”, e、g、 </a:t>
            </a:r>
          </a:p>
          <a:p>
            <a:pPr lvl="0" eaLnBrk="1" hangingPunct="1">
              <a:lnSpc>
                <a:spcPct val="80000"/>
              </a:lnSpc>
            </a:pPr>
            <a:r>
              <a:rPr lang="en-US" altLang="zh-CN" sz="2400">
                <a:solidFill>
                  <a:srgbClr val="000000"/>
                </a:solidFill>
              </a:rPr>
              <a:t>“ass in grain (</a:t>
            </a:r>
            <a:r>
              <a:rPr lang="zh-CN" altLang="en-US" sz="2400">
                <a:solidFill>
                  <a:srgbClr val="000000"/>
                </a:solidFill>
              </a:rPr>
              <a:t>十足得大傻瓜</a:t>
            </a:r>
            <a:r>
              <a:rPr lang="en-US" altLang="zh-CN" sz="2400">
                <a:solidFill>
                  <a:srgbClr val="000000"/>
                </a:solidFill>
              </a:rPr>
              <a:t>)”;</a:t>
            </a:r>
          </a:p>
          <a:p>
            <a:pPr lvl="0" eaLnBrk="1" hangingPunct="1">
              <a:lnSpc>
                <a:spcPct val="80000"/>
              </a:lnSpc>
            </a:pPr>
            <a:r>
              <a:rPr lang="en-US" altLang="zh-CN" sz="2400">
                <a:solidFill>
                  <a:srgbClr val="000000"/>
                </a:solidFill>
              </a:rPr>
              <a:t>“an ass in a lion’s skin (from Aesop’s Fables, </a:t>
            </a:r>
            <a:r>
              <a:rPr lang="zh-CN" altLang="en-US" sz="2400">
                <a:solidFill>
                  <a:srgbClr val="000000"/>
                </a:solidFill>
              </a:rPr>
              <a:t>冒充聪明人得傻瓜</a:t>
            </a:r>
            <a:r>
              <a:rPr lang="en-US" altLang="zh-CN" sz="2400">
                <a:solidFill>
                  <a:srgbClr val="000000"/>
                </a:solidFill>
              </a:rPr>
              <a:t>)”;</a:t>
            </a:r>
          </a:p>
          <a:p>
            <a:pPr lvl="0" eaLnBrk="1" hangingPunct="1">
              <a:lnSpc>
                <a:spcPct val="80000"/>
              </a:lnSpc>
            </a:pPr>
            <a:r>
              <a:rPr lang="en-US" altLang="zh-CN" sz="2400">
                <a:solidFill>
                  <a:srgbClr val="000000"/>
                </a:solidFill>
              </a:rPr>
              <a:t>“all asses wag</a:t>
            </a:r>
            <a:r>
              <a:rPr lang="zh-CN" altLang="en-US" sz="2400">
                <a:solidFill>
                  <a:srgbClr val="000000"/>
                </a:solidFill>
              </a:rPr>
              <a:t>摇动 </a:t>
            </a:r>
            <a:r>
              <a:rPr lang="en-US" altLang="zh-CN" sz="2400">
                <a:solidFill>
                  <a:srgbClr val="000000"/>
                </a:solidFill>
              </a:rPr>
              <a:t>their ears (</a:t>
            </a:r>
            <a:r>
              <a:rPr lang="zh-CN" altLang="en-US" sz="2400">
                <a:solidFill>
                  <a:srgbClr val="000000"/>
                </a:solidFill>
              </a:rPr>
              <a:t>谚语:驴子摇耳朵,傻瓜装聪明</a:t>
            </a:r>
            <a:r>
              <a:rPr lang="en-US" altLang="zh-CN" sz="2400">
                <a:solidFill>
                  <a:srgbClr val="000000"/>
                </a:solidFill>
              </a:rPr>
              <a:t>)”; </a:t>
            </a:r>
          </a:p>
          <a:p>
            <a:pPr lvl="0" eaLnBrk="1" hangingPunct="1">
              <a:lnSpc>
                <a:spcPct val="80000"/>
              </a:lnSpc>
            </a:pPr>
            <a:r>
              <a:rPr lang="en-US" altLang="zh-CN" sz="2400">
                <a:solidFill>
                  <a:srgbClr val="000000"/>
                </a:solidFill>
              </a:rPr>
              <a:t>“asses’ bridge (</a:t>
            </a:r>
            <a:r>
              <a:rPr lang="zh-CN" altLang="en-US" sz="2400">
                <a:solidFill>
                  <a:srgbClr val="000000"/>
                </a:solidFill>
              </a:rPr>
              <a:t>笨人难过得桥</a:t>
            </a:r>
            <a:r>
              <a:rPr lang="en-US" altLang="zh-CN" sz="2400">
                <a:solidFill>
                  <a:srgbClr val="000000"/>
                </a:solidFill>
              </a:rPr>
              <a:t>)”;</a:t>
            </a:r>
          </a:p>
          <a:p>
            <a:pPr lvl="0" eaLnBrk="1" hangingPunct="1">
              <a:lnSpc>
                <a:spcPct val="80000"/>
              </a:lnSpc>
            </a:pPr>
            <a:r>
              <a:rPr lang="en-US" altLang="zh-CN" sz="2400">
                <a:solidFill>
                  <a:srgbClr val="000000"/>
                </a:solidFill>
              </a:rPr>
              <a:t>“act the ass (</a:t>
            </a:r>
            <a:r>
              <a:rPr lang="zh-CN" altLang="en-US" sz="2400">
                <a:solidFill>
                  <a:srgbClr val="000000"/>
                </a:solidFill>
              </a:rPr>
              <a:t>做糊涂事</a:t>
            </a:r>
            <a:r>
              <a:rPr lang="en-US" altLang="zh-CN" sz="2400">
                <a:solidFill>
                  <a:srgbClr val="000000"/>
                </a:solidFill>
              </a:rPr>
              <a:t>)”;</a:t>
            </a:r>
          </a:p>
          <a:p>
            <a:pPr lvl="0" eaLnBrk="1" hangingPunct="1">
              <a:lnSpc>
                <a:spcPct val="80000"/>
              </a:lnSpc>
            </a:pPr>
            <a:r>
              <a:rPr lang="en-US" altLang="zh-CN" sz="2400">
                <a:solidFill>
                  <a:srgbClr val="000000"/>
                </a:solidFill>
              </a:rPr>
              <a:t>“make an ass of oneself (</a:t>
            </a:r>
            <a:r>
              <a:rPr lang="zh-CN" altLang="en-US" sz="2400">
                <a:solidFill>
                  <a:srgbClr val="000000"/>
                </a:solidFill>
              </a:rPr>
              <a:t>做蠢事</a:t>
            </a:r>
            <a:r>
              <a:rPr lang="en-US" altLang="zh-CN" sz="2400">
                <a:solidFill>
                  <a:srgbClr val="000000"/>
                </a:solidFill>
              </a:rPr>
              <a:t>)”; </a:t>
            </a:r>
          </a:p>
          <a:p>
            <a:pPr lvl="0" eaLnBrk="1" hangingPunct="1">
              <a:lnSpc>
                <a:spcPct val="80000"/>
              </a:lnSpc>
            </a:pPr>
            <a:r>
              <a:rPr lang="en-US" altLang="zh-CN" sz="2400">
                <a:solidFill>
                  <a:srgbClr val="000000"/>
                </a:solidFill>
              </a:rPr>
              <a:t>“sell you ass (</a:t>
            </a:r>
            <a:r>
              <a:rPr lang="zh-CN" altLang="en-US" sz="2400">
                <a:solidFill>
                  <a:srgbClr val="000000"/>
                </a:solidFill>
              </a:rPr>
              <a:t>口语:不要这样呆头呆脑</a:t>
            </a:r>
            <a:r>
              <a:rPr lang="en-US" altLang="zh-CN" sz="2400">
                <a:solidFill>
                  <a:srgbClr val="000000"/>
                </a:solidFill>
              </a:rPr>
              <a:t>)”、 </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Rectangle 3"/>
          <p:cNvSpPr/>
          <p:nvPr>
            <p:ph type="body" idx="4294967295"/>
          </p:nvPr>
        </p:nvSpPr>
        <p:spPr>
          <a:xfrm>
            <a:off x="468312" y="1341438"/>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a:solidFill>
                  <a:srgbClr val="000000"/>
                </a:solidFill>
              </a:rPr>
              <a:t> “dove” in Chinese and English shares the same meaning, and symbolizes for peace、 We regard the dove as “peace dove”、 In some grand celebrations, we often see the scene of taking the doves away, standing for cherished desire for peace world of all of us、 </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Rectangle 3"/>
          <p:cNvSpPr/>
          <p:nvPr>
            <p:ph type="body" idx="4294967295"/>
          </p:nvPr>
        </p:nvSpPr>
        <p:spPr>
          <a:xfrm>
            <a:off x="611188" y="1557338"/>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a:solidFill>
                  <a:srgbClr val="000000"/>
                </a:solidFill>
              </a:rPr>
              <a:t>The following are some other familiar examples: </a:t>
            </a:r>
          </a:p>
          <a:p>
            <a:pPr lvl="0" eaLnBrk="1" hangingPunct="1"/>
            <a:r>
              <a:rPr lang="en-US" altLang="zh-CN">
                <a:solidFill>
                  <a:srgbClr val="000000"/>
                </a:solidFill>
              </a:rPr>
              <a:t>as free as a bird (</a:t>
            </a:r>
            <a:r>
              <a:rPr lang="zh-CN" altLang="en-US">
                <a:solidFill>
                  <a:srgbClr val="000000"/>
                </a:solidFill>
              </a:rPr>
              <a:t>像鸟儿一样自由</a:t>
            </a:r>
            <a:r>
              <a:rPr lang="en-US" altLang="zh-CN">
                <a:solidFill>
                  <a:srgbClr val="000000"/>
                </a:solidFill>
              </a:rPr>
              <a:t>); </a:t>
            </a:r>
          </a:p>
          <a:p>
            <a:pPr lvl="0" eaLnBrk="1" hangingPunct="1"/>
            <a:r>
              <a:rPr lang="en-US" altLang="zh-CN">
                <a:solidFill>
                  <a:srgbClr val="000000"/>
                </a:solidFill>
              </a:rPr>
              <a:t>as ugly as a toad (</a:t>
            </a:r>
            <a:r>
              <a:rPr lang="zh-CN" altLang="en-US">
                <a:solidFill>
                  <a:srgbClr val="000000"/>
                </a:solidFill>
              </a:rPr>
              <a:t>像癞蛤蟆一样丑</a:t>
            </a:r>
            <a:r>
              <a:rPr lang="en-US" altLang="zh-CN">
                <a:solidFill>
                  <a:srgbClr val="000000"/>
                </a:solidFill>
              </a:rPr>
              <a:t>); </a:t>
            </a:r>
          </a:p>
          <a:p>
            <a:pPr lvl="0" eaLnBrk="1" hangingPunct="1"/>
            <a:r>
              <a:rPr lang="en-US" altLang="zh-CN">
                <a:solidFill>
                  <a:srgbClr val="000000"/>
                </a:solidFill>
              </a:rPr>
              <a:t>as busy as a bee (</a:t>
            </a:r>
            <a:r>
              <a:rPr lang="zh-CN" altLang="en-US">
                <a:solidFill>
                  <a:srgbClr val="000000"/>
                </a:solidFill>
              </a:rPr>
              <a:t>像蜜蜂一样忙碌</a:t>
            </a:r>
            <a:r>
              <a:rPr lang="en-US" altLang="zh-CN">
                <a:solidFill>
                  <a:srgbClr val="000000"/>
                </a:solidFill>
              </a:rPr>
              <a:t>); </a:t>
            </a:r>
          </a:p>
          <a:p>
            <a:pPr lvl="0" eaLnBrk="1" hangingPunct="1"/>
            <a:r>
              <a:rPr lang="en-US" altLang="zh-CN">
                <a:solidFill>
                  <a:srgbClr val="000000"/>
                </a:solidFill>
              </a:rPr>
              <a:t>as slow as a nail (</a:t>
            </a:r>
            <a:r>
              <a:rPr lang="zh-CN" altLang="en-US">
                <a:solidFill>
                  <a:srgbClr val="000000"/>
                </a:solidFill>
              </a:rPr>
              <a:t>像蜗牛一样慢</a:t>
            </a:r>
            <a:r>
              <a:rPr lang="en-US" altLang="zh-CN">
                <a:solidFill>
                  <a:srgbClr val="000000"/>
                </a:solidFill>
              </a:rPr>
              <a: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Rectangle 3"/>
          <p:cNvSpPr/>
          <p:nvPr>
            <p:ph type="body" idx="4294967295"/>
          </p:nvPr>
        </p:nvSpPr>
        <p:spPr>
          <a:xfrm>
            <a:off x="539750" y="1484312"/>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a:solidFill>
                  <a:srgbClr val="000000"/>
                </a:solidFill>
              </a:rPr>
              <a:t>  This kind of terms with same or similar meanings show that in different cultures there does exist something in mon, which reflects the monness of different national cultures、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Rectangle 3"/>
          <p:cNvSpPr/>
          <p:nvPr>
            <p:ph type="body" idx="4294967295"/>
          </p:nvPr>
        </p:nvSpPr>
        <p:spPr>
          <a:xfrm>
            <a:off x="468312" y="1125538"/>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pPr>
            <a:r>
              <a:rPr lang="zh-CN" altLang="en-US" sz="2400">
                <a:solidFill>
                  <a:srgbClr val="000000"/>
                </a:solidFill>
              </a:rPr>
              <a:t>英汉语中对猪得形象和喻义也基本一致,猪给人得印象就是脏而丑陋,令人讨厌,其喻义就是集“懒”、“馋”、“贪”和“笨”于一身。</a:t>
            </a:r>
          </a:p>
          <a:p>
            <a:pPr lvl="0" eaLnBrk="1" hangingPunct="1">
              <a:lnSpc>
                <a:spcPct val="80000"/>
              </a:lnSpc>
            </a:pPr>
            <a:r>
              <a:rPr lang="zh-CN" altLang="en-US" sz="2400">
                <a:solidFill>
                  <a:srgbClr val="000000"/>
                </a:solidFill>
              </a:rPr>
              <a:t>汉语中“猪猡”、“猪头阿三”、“肥得像头猪”、“懒得像头猪”等粗俗得脏话都就是以猪为形象得,</a:t>
            </a:r>
          </a:p>
          <a:p>
            <a:pPr lvl="0" eaLnBrk="1" hangingPunct="1">
              <a:lnSpc>
                <a:spcPct val="80000"/>
              </a:lnSpc>
            </a:pPr>
            <a:r>
              <a:rPr lang="zh-CN" altLang="en-US" sz="2400">
                <a:solidFill>
                  <a:srgbClr val="000000"/>
                </a:solidFill>
              </a:rPr>
              <a:t>在英语中,</a:t>
            </a:r>
            <a:r>
              <a:rPr lang="en-US" altLang="zh-CN" sz="2400">
                <a:solidFill>
                  <a:srgbClr val="000000"/>
                </a:solidFill>
              </a:rPr>
              <a:t>a pig</a:t>
            </a:r>
            <a:r>
              <a:rPr lang="zh-CN" altLang="en-US" sz="2400">
                <a:solidFill>
                  <a:srgbClr val="000000"/>
                </a:solidFill>
              </a:rPr>
              <a:t>意为</a:t>
            </a:r>
            <a:r>
              <a:rPr lang="en-US" altLang="zh-CN" sz="2400">
                <a:solidFill>
                  <a:srgbClr val="000000"/>
                </a:solidFill>
              </a:rPr>
              <a:t>a greedy, dirty or bad-mannered person(</a:t>
            </a:r>
            <a:r>
              <a:rPr lang="zh-CN" altLang="en-US" sz="2400">
                <a:solidFill>
                  <a:srgbClr val="000000"/>
                </a:solidFill>
              </a:rPr>
              <a:t>贪婪,肮脏或举止粗鲁之人</a:t>
            </a:r>
            <a:r>
              <a:rPr lang="en-US" altLang="zh-CN" sz="2400">
                <a:solidFill>
                  <a:srgbClr val="000000"/>
                </a:solidFill>
              </a:rPr>
              <a:t>)</a:t>
            </a:r>
            <a:r>
              <a:rPr lang="zh-CN" altLang="en-US" sz="2400">
                <a:solidFill>
                  <a:srgbClr val="000000"/>
                </a:solidFill>
              </a:rPr>
              <a:t>,因此常用以喻指贪婪,懒惰,肮脏得人。英语中有不少含有</a:t>
            </a:r>
            <a:r>
              <a:rPr lang="en-US" altLang="zh-CN" sz="2400">
                <a:solidFill>
                  <a:srgbClr val="000000"/>
                </a:solidFill>
              </a:rPr>
              <a:t>pig</a:t>
            </a:r>
            <a:r>
              <a:rPr lang="zh-CN" altLang="en-US" sz="2400">
                <a:solidFill>
                  <a:srgbClr val="000000"/>
                </a:solidFill>
              </a:rPr>
              <a:t>得习语短语,几乎都含有明显得贬义,如</a:t>
            </a:r>
          </a:p>
          <a:p>
            <a:pPr lvl="0" eaLnBrk="1" hangingPunct="1">
              <a:lnSpc>
                <a:spcPct val="80000"/>
              </a:lnSpc>
            </a:pPr>
            <a:r>
              <a:rPr lang="en-US" altLang="zh-CN" sz="2400">
                <a:solidFill>
                  <a:srgbClr val="000000"/>
                </a:solidFill>
              </a:rPr>
              <a:t>eat like a pig</a:t>
            </a:r>
            <a:r>
              <a:rPr lang="zh-CN" altLang="en-US" sz="2400">
                <a:solidFill>
                  <a:srgbClr val="000000"/>
                </a:solidFill>
              </a:rPr>
              <a:t>(喧闹而贪婪地大吃大喝),</a:t>
            </a:r>
          </a:p>
          <a:p>
            <a:pPr lvl="0" eaLnBrk="1" hangingPunct="1">
              <a:lnSpc>
                <a:spcPct val="80000"/>
              </a:lnSpc>
            </a:pPr>
            <a:r>
              <a:rPr lang="en-US" altLang="zh-CN" sz="2400">
                <a:solidFill>
                  <a:srgbClr val="000000"/>
                </a:solidFill>
              </a:rPr>
              <a:t>make a pig of oneself </a:t>
            </a:r>
            <a:r>
              <a:rPr lang="zh-CN" altLang="en-US" sz="2400">
                <a:solidFill>
                  <a:srgbClr val="000000"/>
                </a:solidFill>
              </a:rPr>
              <a:t>(大吃大喝,狼吞虎咽),</a:t>
            </a:r>
          </a:p>
          <a:p>
            <a:pPr lvl="0" eaLnBrk="1" hangingPunct="1">
              <a:lnSpc>
                <a:spcPct val="80000"/>
              </a:lnSpc>
            </a:pPr>
            <a:r>
              <a:rPr lang="en-US" altLang="zh-CN" sz="2400">
                <a:solidFill>
                  <a:srgbClr val="000000"/>
                </a:solidFill>
              </a:rPr>
              <a:t>pigs in clover</a:t>
            </a:r>
            <a:r>
              <a:rPr lang="zh-CN" altLang="en-US" sz="2400">
                <a:solidFill>
                  <a:srgbClr val="000000"/>
                </a:solidFill>
              </a:rPr>
              <a:t>(行为卑鄙或粗鲁得有钱人),</a:t>
            </a:r>
          </a:p>
          <a:p>
            <a:pPr lvl="0" eaLnBrk="1" hangingPunct="1">
              <a:lnSpc>
                <a:spcPct val="80000"/>
              </a:lnSpc>
            </a:pPr>
            <a:r>
              <a:rPr lang="en-US" altLang="zh-CN" sz="2400">
                <a:solidFill>
                  <a:srgbClr val="000000"/>
                </a:solidFill>
              </a:rPr>
              <a:t>buy a pig in a poke </a:t>
            </a:r>
            <a:r>
              <a:rPr lang="zh-CN" altLang="en-US" sz="2400">
                <a:solidFill>
                  <a:srgbClr val="000000"/>
                </a:solidFill>
              </a:rPr>
              <a:t>(未经过目而买下得上当之货)。</a:t>
            </a:r>
          </a:p>
        </p:txBody>
      </p:sp>
      <p:sp>
        <p:nvSpPr>
          <p:cNvPr id="11267" name="AutoShape 4"/>
          <p:cNvSpPr/>
          <p:nvPr/>
        </p:nvSpPr>
        <p:spPr>
          <a:xfrm>
            <a:off x="5580062" y="5516562"/>
            <a:ext cx="2447925" cy="863600"/>
          </a:xfrm>
          <a:prstGeom prst="homePlate">
            <a:avLst>
              <a:gd name="adj" fmla="val 70864"/>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algn="ctr" eaLnBrk="1" hangingPunct="1"/>
            <a:r>
              <a:rPr lang="en-US" altLang="zh-CN">
                <a:solidFill>
                  <a:srgbClr val="000000"/>
                </a:solidFill>
                <a:hlinkClick action="ppaction://noaction" tooltip="上级目录"/>
              </a:rPr>
              <a:t>Next</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矩形 2"/>
          <p:cNvSpPr/>
          <p:nvPr/>
        </p:nvSpPr>
        <p:spPr>
          <a:xfrm>
            <a:off x="1846263" y="2346325"/>
            <a:ext cx="5899150" cy="584200"/>
          </a:xfrm>
          <a:prstGeom prst="rect">
            <a:avLst/>
          </a:prstGeom>
          <a:noFill/>
          <a:ln w="9525">
            <a:noFill/>
          </a:ln>
        </p:spPr>
        <p:txBody>
          <a:bodyPr wrap="none"/>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algn="ctr" defTabSz="914400" fontAlgn="base">
              <a:buClrTx/>
              <a:buSzTx/>
              <a:buFont typeface="Arial" pitchFamily="34" charset="0"/>
            </a:pPr>
            <a:r>
              <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rPr>
              <a:t>大家有疑问的，可以询问和交流</a:t>
            </a:r>
            <a:endPar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endParaRPr>
          </a:p>
        </p:txBody>
      </p:sp>
      <p:sp>
        <p:nvSpPr>
          <p:cNvPr id="2051" name="文本框 1"/>
          <p:cNvSpPr/>
          <p:nvPr/>
        </p:nvSpPr>
        <p:spPr>
          <a:xfrm>
            <a:off x="4457700" y="4565650"/>
            <a:ext cx="3171825" cy="368300"/>
          </a:xfrm>
          <a:prstGeom prst="rect">
            <a:avLst/>
          </a:prstGeom>
          <a:noFill/>
          <a:ln w="9525">
            <a:noFill/>
          </a:ln>
        </p:spPr>
        <p:txBody>
          <a:bodyPr wrap="none" anchor="t"/>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可以互相讨论下，但要小声点</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90" name="Rectangle 3"/>
          <p:cNvSpPr/>
          <p:nvPr>
            <p:ph type="body" idx="4294967295"/>
          </p:nvPr>
        </p:nvSpPr>
        <p:spPr>
          <a:xfrm>
            <a:off x="684212" y="549275"/>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spcBef>
                <a:spcPct val="0"/>
              </a:spcBef>
              <a:buNone/>
            </a:pPr>
            <a:r>
              <a:rPr lang="en-US" altLang="zh-CN">
                <a:solidFill>
                  <a:srgbClr val="000000"/>
                </a:solidFill>
                <a:hlinkClick action="ppaction://noaction" tooltip="上级目录"/>
              </a:rPr>
              <a:t>1)Some animal words with mendatory(</a:t>
            </a:r>
            <a:r>
              <a:rPr lang="zh-CN" altLang="en-US">
                <a:solidFill>
                  <a:srgbClr val="000000"/>
                </a:solidFill>
                <a:hlinkClick action="ppaction://noaction" tooltip="上级目录"/>
              </a:rPr>
              <a:t>褒义</a:t>
            </a:r>
            <a:r>
              <a:rPr lang="en-US" altLang="zh-CN">
                <a:solidFill>
                  <a:srgbClr val="000000"/>
                </a:solidFill>
                <a:hlinkClick action="ppaction://noaction" tooltip="上级目录"/>
              </a:rPr>
              <a:t>) meaning in Chinese, but with derogatory</a:t>
            </a:r>
            <a:r>
              <a:rPr lang="zh-CN" altLang="en-US">
                <a:solidFill>
                  <a:srgbClr val="000000"/>
                </a:solidFill>
                <a:hlinkClick action="ppaction://noaction" tooltip="上级目录"/>
              </a:rPr>
              <a:t>(贬义)</a:t>
            </a:r>
            <a:r>
              <a:rPr lang="en-US" altLang="zh-CN">
                <a:solidFill>
                  <a:srgbClr val="000000"/>
                </a:solidFill>
                <a:hlinkClick action="ppaction://noaction" tooltip="上级目录"/>
              </a:rPr>
              <a:t>meaning in English </a:t>
            </a:r>
            <a:endParaRPr lang="en-US" altLang="zh-CN">
              <a:solidFill>
                <a:srgbClr val="000000"/>
              </a:solidFill>
            </a:endParaRPr>
          </a:p>
          <a:p>
            <a:pPr lvl="0" eaLnBrk="1" hangingPunct="1">
              <a:buNone/>
            </a:pPr>
            <a:r>
              <a:rPr lang="en-US" altLang="zh-CN">
                <a:solidFill>
                  <a:srgbClr val="000000"/>
                </a:solidFill>
                <a:hlinkClick action="ppaction://noaction" tooltip="上级目录"/>
              </a:rPr>
              <a:t>2)Some animal words with mendatory figurative meaning in English, but with derogatory figurative meaning in Chinese</a:t>
            </a:r>
            <a:endParaRPr lang="en-US" altLang="zh-CN">
              <a:solidFill>
                <a:srgbClr val="000000"/>
              </a:solidFill>
            </a:endParaRPr>
          </a:p>
          <a:p>
            <a:pPr lvl="0" eaLnBrk="1" hangingPunct="1">
              <a:buNone/>
            </a:pPr>
            <a:r>
              <a:rPr lang="en-US" altLang="zh-CN">
                <a:solidFill>
                  <a:srgbClr val="000000"/>
                </a:solidFill>
                <a:hlinkClick action="ppaction://noaction" tooltip="上级目录"/>
              </a:rPr>
              <a:t>3)Different animal association vehicles and similar figurative meanings</a:t>
            </a:r>
            <a:br>
              <a:rPr lang="en-US" altLang="zh-CN">
                <a:solidFill>
                  <a:srgbClr val="000000"/>
                </a:solidFill>
                <a:hlinkClick action="ppaction://noaction" tooltip="上级目录"/>
              </a:rPr>
            </a:br>
            <a:r>
              <a:rPr lang="en-US" altLang="zh-CN">
                <a:solidFill>
                  <a:srgbClr val="000000"/>
                </a:solidFill>
                <a:hlinkClick action="ppaction://noaction" tooltip="上级目录"/>
              </a:rPr>
              <a:t> </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Rectangle 4"/>
          <p:cNvSpPr/>
          <p:nvPr/>
        </p:nvSpPr>
        <p:spPr>
          <a:xfrm>
            <a:off x="1187450" y="2492375"/>
            <a:ext cx="6905625" cy="366712"/>
          </a:xfrm>
          <a:prstGeom prst="rect">
            <a:avLst/>
          </a:prstGeom>
          <a:noFill/>
          <a:ln>
            <a:noFill/>
            <a:miter lim="800000"/>
          </a:ln>
        </p:spPr>
        <p:txBody>
          <a:bodyPr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endParaRPr lang="zh-CN" altLang="zh-CN"/>
          </a:p>
        </p:txBody>
      </p:sp>
      <p:sp>
        <p:nvSpPr>
          <p:cNvPr id="13315" name="Rectangle 6"/>
          <p:cNvSpPr/>
          <p:nvPr/>
        </p:nvSpPr>
        <p:spPr>
          <a:xfrm>
            <a:off x="323850" y="703262"/>
            <a:ext cx="8820150" cy="366712"/>
          </a:xfrm>
          <a:prstGeom prst="rect">
            <a:avLst/>
          </a:prstGeom>
          <a:noFill/>
          <a:ln>
            <a:noFill/>
            <a:miter lim="800000"/>
          </a:ln>
        </p:spPr>
        <p:txBody>
          <a:bodyPr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endParaRPr lang="zh-CN" altLang="zh-CN"/>
          </a:p>
        </p:txBody>
      </p:sp>
      <p:sp>
        <p:nvSpPr>
          <p:cNvPr id="13316" name="Rectangle 7"/>
          <p:cNvSpPr/>
          <p:nvPr/>
        </p:nvSpPr>
        <p:spPr>
          <a:xfrm>
            <a:off x="323850" y="912429"/>
            <a:ext cx="8288680" cy="5217291"/>
          </a:xfrm>
          <a:prstGeom prst="rect">
            <a:avLst/>
          </a:prstGeom>
          <a:noFill/>
          <a:ln>
            <a:noFill/>
            <a:miter lim="800000"/>
          </a:ln>
        </p:spPr>
        <p:txBody>
          <a:bodyPr anchor="ctr" anchorCtr="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buChar char="•"/>
            </a:pPr>
            <a:r>
              <a:rPr lang="en-US" altLang="zh-CN" sz="2800">
                <a:solidFill>
                  <a:srgbClr val="000000"/>
                </a:solidFill>
              </a:rPr>
              <a:t>“dragon (</a:t>
            </a:r>
            <a:r>
              <a:rPr lang="zh-CN" altLang="en-US" sz="2800">
                <a:solidFill>
                  <a:srgbClr val="000000"/>
                </a:solidFill>
              </a:rPr>
              <a:t>龙</a:t>
            </a:r>
            <a:r>
              <a:rPr lang="en-US" altLang="zh-CN" sz="2800">
                <a:solidFill>
                  <a:srgbClr val="000000"/>
                </a:solidFill>
              </a:rPr>
              <a:t>)” is pletely opposite in Chinese and English、 “Dragon ”is not a real animal but an imaginary one、 </a:t>
            </a:r>
          </a:p>
          <a:p>
            <a:pPr marL="0" lvl="0" indent="0" eaLnBrk="1" hangingPunct="1">
              <a:buChar char="•"/>
            </a:pPr>
            <a:r>
              <a:rPr lang="en-US" altLang="zh-CN" sz="2800">
                <a:solidFill>
                  <a:srgbClr val="000000"/>
                </a:solidFill>
              </a:rPr>
              <a:t>In China, dragon is the symbol of the Chinese nation, especially in the ancient time, people worshiped dragon to beg for rain、 And the Chinese feudal emperors were often referred to as sons of dragons (</a:t>
            </a:r>
            <a:r>
              <a:rPr lang="zh-CN" altLang="en-US" sz="2800">
                <a:solidFill>
                  <a:srgbClr val="000000"/>
                </a:solidFill>
              </a:rPr>
              <a:t>真龙天子</a:t>
            </a:r>
            <a:r>
              <a:rPr lang="en-US" altLang="zh-CN" sz="2800">
                <a:solidFill>
                  <a:srgbClr val="000000"/>
                </a:solidFill>
              </a:rPr>
              <a:t>), wearing clothes with designs of dragons (</a:t>
            </a:r>
            <a:r>
              <a:rPr lang="zh-CN" altLang="en-US" sz="2800">
                <a:solidFill>
                  <a:srgbClr val="000000"/>
                </a:solidFill>
              </a:rPr>
              <a:t>龙袍</a:t>
            </a:r>
            <a:r>
              <a:rPr lang="en-US" altLang="zh-CN" sz="2800">
                <a:solidFill>
                  <a:srgbClr val="000000"/>
                </a:solidFill>
              </a:rPr>
              <a:t>)、 And also the Chinese all call themselves descendents of the dragon</a:t>
            </a:r>
            <a:r>
              <a:rPr lang="zh-CN" altLang="en-US" sz="2800">
                <a:solidFill>
                  <a:srgbClr val="000000"/>
                </a:solidFill>
              </a:rPr>
              <a:t>(龙得传人)</a:t>
            </a:r>
            <a:r>
              <a:rPr lang="en-US" altLang="zh-CN" sz="2800">
                <a:solidFill>
                  <a:srgbClr val="000000"/>
                </a:solidFill>
              </a:rPr>
              <a:t>and are very proud of being the descendents of the dragon、 </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Rectangle 3"/>
          <p:cNvSpPr/>
          <p:nvPr>
            <p:ph type="body" idx="4294967295"/>
          </p:nvPr>
        </p:nvSpPr>
        <p:spPr>
          <a:xfrm>
            <a:off x="250825" y="549275"/>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r>
              <a:rPr lang="en-US" altLang="zh-CN">
                <a:solidFill>
                  <a:srgbClr val="000000"/>
                </a:solidFill>
              </a:rPr>
              <a:t>However, in Western people’s minds, the dragon is some evil monster with a large tail with wings and claws, breathing out fire and smoke、 It symbolizes evil、</a:t>
            </a:r>
          </a:p>
          <a:p>
            <a:pPr lvl="0" eaLnBrk="1" hangingPunct="1"/>
            <a:endParaRPr lang="en-US" altLang="zh-CN">
              <a:solidFill>
                <a:srgbClr val="000000"/>
              </a:solidFill>
            </a:endParaRPr>
          </a:p>
        </p:txBody>
      </p:sp>
      <p:sp>
        <p:nvSpPr>
          <p:cNvPr id="14339" name="Rectangle 4"/>
          <p:cNvSpPr/>
          <p:nvPr/>
        </p:nvSpPr>
        <p:spPr>
          <a:xfrm>
            <a:off x="395288" y="2708275"/>
            <a:ext cx="8144075" cy="3508706"/>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marL="0" lvl="0" indent="0" eaLnBrk="1" hangingPunct="1">
              <a:spcBef>
                <a:spcPct val="20000"/>
              </a:spcBef>
              <a:buChar char="•"/>
            </a:pPr>
            <a:r>
              <a:rPr lang="en-US" altLang="zh-CN" sz="2800">
                <a:solidFill>
                  <a:srgbClr val="000000"/>
                </a:solidFill>
              </a:rPr>
              <a:t>So if we want to say “</a:t>
            </a:r>
            <a:r>
              <a:rPr lang="zh-CN" altLang="en-US" sz="2800">
                <a:solidFill>
                  <a:srgbClr val="000000"/>
                </a:solidFill>
              </a:rPr>
              <a:t>望子成龙”</a:t>
            </a:r>
            <a:r>
              <a:rPr lang="en-US" altLang="zh-CN" sz="2800">
                <a:solidFill>
                  <a:srgbClr val="000000"/>
                </a:solidFill>
              </a:rPr>
              <a:t>in English</a:t>
            </a:r>
            <a:r>
              <a:rPr lang="zh-CN" altLang="en-US" sz="2800">
                <a:solidFill>
                  <a:srgbClr val="000000"/>
                </a:solidFill>
              </a:rPr>
              <a:t>,</a:t>
            </a:r>
            <a:r>
              <a:rPr lang="en-US" altLang="zh-CN" sz="2800">
                <a:solidFill>
                  <a:srgbClr val="000000"/>
                </a:solidFill>
              </a:rPr>
              <a:t>we can’t say that “His parents except him to be a dragon”, but we must explain it like that “His parents except him to bee an outstanding personage” or “His parents except him to have a bright future” </a:t>
            </a:r>
            <a:r>
              <a:rPr lang="zh-CN" altLang="en-US" sz="2800">
                <a:solidFill>
                  <a:srgbClr val="000000"/>
                </a:solidFill>
              </a:rPr>
              <a:t>。</a:t>
            </a:r>
            <a:r>
              <a:rPr lang="en-US" altLang="zh-CN" sz="2800">
                <a:solidFill>
                  <a:srgbClr val="000000"/>
                </a:solidFill>
              </a:rPr>
              <a:t>we can’t say”</a:t>
            </a:r>
            <a:r>
              <a:rPr lang="zh-CN" altLang="en-US" sz="2800">
                <a:solidFill>
                  <a:srgbClr val="000000"/>
                </a:solidFill>
              </a:rPr>
              <a:t>亚洲四小龙”</a:t>
            </a:r>
            <a:r>
              <a:rPr lang="en-US" altLang="zh-CN" sz="2800">
                <a:solidFill>
                  <a:srgbClr val="000000"/>
                </a:solidFill>
              </a:rPr>
              <a:t>like that “four small dragons of Asia” but that “four small tigers of Asia”</a:t>
            </a:r>
            <a:r>
              <a:rPr lang="zh-CN" altLang="en-US" sz="2800">
                <a:solidFill>
                  <a:srgbClr val="000000"/>
                </a:solidFill>
              </a:rPr>
              <a:t>。</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2" name="Rectangle 3"/>
          <p:cNvSpPr/>
          <p:nvPr>
            <p:ph type="body" idx="4294967295"/>
          </p:nvPr>
        </p:nvSpPr>
        <p:spPr>
          <a:xfrm>
            <a:off x="539750" y="549275"/>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pPr>
            <a:r>
              <a:rPr lang="en-US" altLang="zh-CN" sz="2400">
                <a:solidFill>
                  <a:srgbClr val="000000"/>
                </a:solidFill>
              </a:rPr>
              <a:t>“Monkey (</a:t>
            </a:r>
            <a:r>
              <a:rPr lang="zh-CN" altLang="en-US" sz="2400">
                <a:solidFill>
                  <a:srgbClr val="000000"/>
                </a:solidFill>
              </a:rPr>
              <a:t>猴子</a:t>
            </a:r>
            <a:r>
              <a:rPr lang="en-US" altLang="zh-CN" sz="2400">
                <a:solidFill>
                  <a:srgbClr val="000000"/>
                </a:solidFill>
              </a:rPr>
              <a:t>)” has different meaning in Chinese and English languages、 </a:t>
            </a:r>
          </a:p>
          <a:p>
            <a:pPr lvl="0" eaLnBrk="1" hangingPunct="1">
              <a:lnSpc>
                <a:spcPct val="80000"/>
              </a:lnSpc>
            </a:pPr>
            <a:r>
              <a:rPr lang="en-US" altLang="zh-CN" sz="2400">
                <a:solidFill>
                  <a:srgbClr val="000000"/>
                </a:solidFill>
              </a:rPr>
              <a:t>In Chinese, “monkey” is often likened to a smart and agile person, with mendatory sense、 The Chinese people often jokingly call clever and cute children “little monkey”、</a:t>
            </a:r>
          </a:p>
          <a:p>
            <a:pPr lvl="0" eaLnBrk="1" hangingPunct="1">
              <a:lnSpc>
                <a:spcPct val="80000"/>
              </a:lnSpc>
            </a:pPr>
            <a:r>
              <a:rPr lang="en-US" altLang="zh-CN" sz="2400">
                <a:solidFill>
                  <a:srgbClr val="000000"/>
                </a:solidFill>
              </a:rPr>
              <a:t> But, if you praise a western child “You are like a little monkey、”, he will be angry, thinking that you curse him、 Because in English, “little monkey,” means “a troublesome playful child”、 And “monkey” is often likened to a person with a whole bag of tricks, e、g、 “The man is as tricky as a monkey、 (</a:t>
            </a:r>
            <a:r>
              <a:rPr lang="zh-CN" altLang="en-US" sz="2400">
                <a:solidFill>
                  <a:srgbClr val="000000"/>
                </a:solidFill>
              </a:rPr>
              <a:t>那人诡计多端,极为狡猾。</a:t>
            </a:r>
            <a:r>
              <a:rPr lang="en-US" altLang="zh-CN" sz="2400">
                <a:solidFill>
                  <a:srgbClr val="000000"/>
                </a:solidFill>
              </a:rPr>
              <a:t>)” Therefore, in English, expressions with “monkey” have derogatory meanings, e、g、 </a:t>
            </a:r>
          </a:p>
          <a:p>
            <a:pPr lvl="0" eaLnBrk="1" hangingPunct="1">
              <a:lnSpc>
                <a:spcPct val="80000"/>
              </a:lnSpc>
            </a:pPr>
            <a:r>
              <a:rPr lang="en-US" altLang="zh-CN" sz="2400">
                <a:solidFill>
                  <a:srgbClr val="000000"/>
                </a:solidFill>
              </a:rPr>
              <a:t>“monkey business (</a:t>
            </a:r>
            <a:r>
              <a:rPr lang="zh-CN" altLang="en-US" sz="2400">
                <a:solidFill>
                  <a:srgbClr val="000000"/>
                </a:solidFill>
              </a:rPr>
              <a:t>捣鬼,骗人得勾当</a:t>
            </a:r>
            <a:r>
              <a:rPr lang="en-US" altLang="zh-CN" sz="2400">
                <a:solidFill>
                  <a:srgbClr val="000000"/>
                </a:solidFill>
              </a:rPr>
              <a:t>)”; “monkey around (</a:t>
            </a:r>
            <a:r>
              <a:rPr lang="zh-CN" altLang="en-US" sz="2400">
                <a:solidFill>
                  <a:srgbClr val="000000"/>
                </a:solidFill>
              </a:rPr>
              <a:t>闲荡,瞎弄</a:t>
            </a:r>
            <a:r>
              <a:rPr lang="en-US" altLang="zh-CN" sz="2400">
                <a:solidFill>
                  <a:srgbClr val="000000"/>
                </a:solidFill>
              </a:rPr>
              <a:t>)”;</a:t>
            </a:r>
          </a:p>
          <a:p>
            <a:pPr lvl="0" eaLnBrk="1" hangingPunct="1">
              <a:lnSpc>
                <a:spcPct val="80000"/>
              </a:lnSpc>
            </a:pPr>
            <a:r>
              <a:rPr lang="en-US" altLang="zh-CN" sz="2400">
                <a:solidFill>
                  <a:srgbClr val="000000"/>
                </a:solidFill>
              </a:rPr>
              <a:t>“monkey meat (</a:t>
            </a:r>
            <a:r>
              <a:rPr lang="zh-CN" altLang="en-US" sz="2400">
                <a:solidFill>
                  <a:srgbClr val="000000"/>
                </a:solidFill>
              </a:rPr>
              <a:t>美俚:劣等牛肉</a:t>
            </a:r>
            <a:r>
              <a:rPr lang="en-US" altLang="zh-CN" sz="2400">
                <a:solidFill>
                  <a:srgbClr val="000000"/>
                </a:solidFill>
              </a:rPr>
              <a:t>)”; </a:t>
            </a:r>
          </a:p>
          <a:p>
            <a:pPr lvl="0" eaLnBrk="1" hangingPunct="1">
              <a:lnSpc>
                <a:spcPct val="80000"/>
              </a:lnSpc>
            </a:pPr>
            <a:r>
              <a:rPr lang="en-US" altLang="zh-CN" sz="2400">
                <a:solidFill>
                  <a:srgbClr val="000000"/>
                </a:solidFill>
              </a:rPr>
              <a:t>“suck the monkey (</a:t>
            </a:r>
            <a:r>
              <a:rPr lang="zh-CN" altLang="en-US" sz="2400">
                <a:solidFill>
                  <a:srgbClr val="000000"/>
                </a:solidFill>
              </a:rPr>
              <a:t>英俚:酗酒</a:t>
            </a:r>
            <a:r>
              <a:rPr lang="en-US" altLang="zh-CN" sz="2400">
                <a:solidFill>
                  <a:srgbClr val="000000"/>
                </a:solidFill>
              </a:rPr>
              <a:t>)”、 </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386" name="Rectangle 3"/>
          <p:cNvSpPr/>
          <p:nvPr>
            <p:ph type="body" idx="4294967295"/>
          </p:nvPr>
        </p:nvSpPr>
        <p:spPr>
          <a:xfrm>
            <a:off x="468312" y="908050"/>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pPr>
            <a:r>
              <a:rPr lang="en-US" altLang="zh-CN" sz="2800">
                <a:solidFill>
                  <a:srgbClr val="000000"/>
                </a:solidFill>
              </a:rPr>
              <a:t>“petrel (</a:t>
            </a:r>
            <a:r>
              <a:rPr lang="zh-CN" altLang="en-US" sz="2800">
                <a:solidFill>
                  <a:srgbClr val="000000"/>
                </a:solidFill>
              </a:rPr>
              <a:t>海燕</a:t>
            </a:r>
            <a:r>
              <a:rPr lang="en-US" altLang="zh-CN" sz="2800">
                <a:solidFill>
                  <a:srgbClr val="000000"/>
                </a:solidFill>
              </a:rPr>
              <a:t>)”、 In English the petrel is considered as an omen of disaster、 The Longman Dictionary </a:t>
            </a:r>
            <a:r>
              <a:rPr lang="zh-CN" altLang="en-US" sz="2800">
                <a:solidFill>
                  <a:srgbClr val="000000"/>
                </a:solidFill>
              </a:rPr>
              <a:t>(朗文词典)</a:t>
            </a:r>
            <a:r>
              <a:rPr lang="en-US" altLang="zh-CN" sz="2800">
                <a:solidFill>
                  <a:srgbClr val="000000"/>
                </a:solidFill>
              </a:rPr>
              <a:t>of English-Chinese offers us the explanations: “A stormy petrel is a person whose presence excites discontentment, quarrelling, etc、 in a social group、” The reason for such a dislike is that they think petrel is the symbol for disaster、 </a:t>
            </a:r>
          </a:p>
          <a:p>
            <a:pPr lvl="0" eaLnBrk="1" hangingPunct="1">
              <a:lnSpc>
                <a:spcPct val="90000"/>
              </a:lnSpc>
            </a:pPr>
            <a:r>
              <a:rPr lang="en-US" altLang="zh-CN" sz="2800">
                <a:solidFill>
                  <a:srgbClr val="000000"/>
                </a:solidFill>
              </a:rPr>
              <a:t>However, in China the word “petrel” is associated with braving hardship and adversity, advancing with perseverance and courage、 The spirit is well reflected in the poem petrel written by Gorky</a:t>
            </a:r>
            <a:r>
              <a:rPr lang="zh-CN" altLang="en-US" sz="2800">
                <a:solidFill>
                  <a:srgbClr val="000000"/>
                </a:solidFill>
              </a:rPr>
              <a:t>(高尔基)</a:t>
            </a:r>
            <a:r>
              <a:rPr lang="en-US" altLang="zh-CN" sz="2800">
                <a:solidFill>
                  <a:srgbClr val="000000"/>
                </a:solidFill>
              </a:rPr>
              <a:t>, a famous Russian writer、</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410" name="Rectangle 3"/>
          <p:cNvSpPr/>
          <p:nvPr>
            <p:ph type="body" idx="4294967295"/>
          </p:nvPr>
        </p:nvSpPr>
        <p:spPr>
          <a:xfrm>
            <a:off x="468312" y="765175"/>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pPr>
            <a:r>
              <a:rPr lang="en-US" altLang="zh-CN" sz="2800">
                <a:solidFill>
                  <a:srgbClr val="000000"/>
                </a:solidFill>
              </a:rPr>
              <a:t>magpie (</a:t>
            </a:r>
            <a:r>
              <a:rPr lang="zh-CN" altLang="en-US" sz="2800">
                <a:solidFill>
                  <a:srgbClr val="000000"/>
                </a:solidFill>
              </a:rPr>
              <a:t>喜鹊</a:t>
            </a:r>
            <a:r>
              <a:rPr lang="en-US" altLang="zh-CN" sz="2800">
                <a:solidFill>
                  <a:srgbClr val="000000"/>
                </a:solidFill>
              </a:rPr>
              <a:t>)</a:t>
            </a:r>
            <a:r>
              <a:rPr lang="zh-CN" altLang="en-US" sz="2800">
                <a:solidFill>
                  <a:srgbClr val="000000"/>
                </a:solidFill>
              </a:rPr>
              <a:t>, </a:t>
            </a:r>
            <a:r>
              <a:rPr lang="en-US" altLang="zh-CN" sz="2800">
                <a:solidFill>
                  <a:srgbClr val="000000"/>
                </a:solidFill>
              </a:rPr>
              <a:t>To English people, if a magpie flies near a window, it is a symbol of bad luck、 There are two explanations in The Oxford Advanced Learner’s </a:t>
            </a:r>
            <a:r>
              <a:rPr lang="zh-CN" altLang="en-US" sz="2800">
                <a:solidFill>
                  <a:srgbClr val="000000"/>
                </a:solidFill>
              </a:rPr>
              <a:t>(牛津高阶)</a:t>
            </a:r>
            <a:r>
              <a:rPr lang="en-US" altLang="zh-CN" sz="2800">
                <a:solidFill>
                  <a:srgbClr val="000000"/>
                </a:solidFill>
              </a:rPr>
              <a:t>English-Chinese Dictionary: (a) person who collects or hoards things (</a:t>
            </a:r>
            <a:r>
              <a:rPr lang="zh-CN" altLang="en-US" sz="2800">
                <a:solidFill>
                  <a:srgbClr val="000000"/>
                </a:solidFill>
              </a:rPr>
              <a:t>爱收藏或贮藏东西得人</a:t>
            </a:r>
            <a:r>
              <a:rPr lang="en-US" altLang="zh-CN" sz="2800">
                <a:solidFill>
                  <a:srgbClr val="000000"/>
                </a:solidFill>
              </a:rPr>
              <a:t>), (b) person who chatters a lot (</a:t>
            </a:r>
            <a:r>
              <a:rPr lang="zh-CN" altLang="en-US" sz="2800">
                <a:solidFill>
                  <a:srgbClr val="000000"/>
                </a:solidFill>
              </a:rPr>
              <a:t>爱饶舌得人</a:t>
            </a:r>
            <a:r>
              <a:rPr lang="en-US" altLang="zh-CN" sz="2800">
                <a:solidFill>
                  <a:srgbClr val="000000"/>
                </a:solidFill>
              </a:rPr>
              <a:t>)、 All these explanations are figurative with derogatory meanings、</a:t>
            </a:r>
          </a:p>
          <a:p>
            <a:pPr lvl="0" eaLnBrk="1" hangingPunct="1">
              <a:lnSpc>
                <a:spcPct val="90000"/>
              </a:lnSpc>
            </a:pPr>
            <a:r>
              <a:rPr lang="en-US" altLang="zh-CN" sz="2800">
                <a:solidFill>
                  <a:srgbClr val="000000"/>
                </a:solidFill>
              </a:rPr>
              <a:t> On the contrary, a magpie is a symbol of good luck in China、 If a magpie sings in a tree near houses, people would think some happy things would happen、 So Chinese people often say that “Magpie sings, happy thing es、”</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Rectangle 3"/>
          <p:cNvSpPr/>
          <p:nvPr>
            <p:ph type="body" idx="4294967295"/>
          </p:nvPr>
        </p:nvSpPr>
        <p:spPr>
          <a:xfrm>
            <a:off x="539750" y="908050"/>
            <a:ext cx="8229600"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pPr>
            <a:r>
              <a:rPr lang="en-US" altLang="zh-CN" sz="2800">
                <a:solidFill>
                  <a:srgbClr val="000000"/>
                </a:solidFill>
              </a:rPr>
              <a:t>“fish” has quite different meanings in English and Chinese、 In English “fish” has derogatory meaning that refers to bad things and persons, e、g、: </a:t>
            </a:r>
          </a:p>
          <a:p>
            <a:pPr lvl="0" eaLnBrk="1" hangingPunct="1">
              <a:lnSpc>
                <a:spcPct val="90000"/>
              </a:lnSpc>
            </a:pPr>
            <a:r>
              <a:rPr lang="en-US" altLang="zh-CN" sz="2800">
                <a:solidFill>
                  <a:srgbClr val="000000"/>
                </a:solidFill>
              </a:rPr>
              <a:t>“a poor fish (</a:t>
            </a:r>
            <a:r>
              <a:rPr lang="zh-CN" altLang="en-US" sz="2800">
                <a:solidFill>
                  <a:srgbClr val="000000"/>
                </a:solidFill>
              </a:rPr>
              <a:t>可怜虫</a:t>
            </a:r>
            <a:r>
              <a:rPr lang="en-US" altLang="zh-CN" sz="2800">
                <a:solidFill>
                  <a:srgbClr val="000000"/>
                </a:solidFill>
              </a:rPr>
              <a:t>)”; </a:t>
            </a:r>
          </a:p>
          <a:p>
            <a:pPr lvl="0" eaLnBrk="1" hangingPunct="1">
              <a:lnSpc>
                <a:spcPct val="90000"/>
              </a:lnSpc>
            </a:pPr>
            <a:r>
              <a:rPr lang="en-US" altLang="zh-CN" sz="2800">
                <a:solidFill>
                  <a:srgbClr val="000000"/>
                </a:solidFill>
              </a:rPr>
              <a:t>“a loose fish (</a:t>
            </a:r>
            <a:r>
              <a:rPr lang="zh-CN" altLang="en-US" sz="2800">
                <a:solidFill>
                  <a:srgbClr val="000000"/>
                </a:solidFill>
              </a:rPr>
              <a:t>生活放荡得女人</a:t>
            </a:r>
            <a:r>
              <a:rPr lang="en-US" altLang="zh-CN" sz="2800">
                <a:solidFill>
                  <a:srgbClr val="000000"/>
                </a:solidFill>
              </a:rPr>
              <a:t>)”;</a:t>
            </a:r>
          </a:p>
          <a:p>
            <a:pPr lvl="0" eaLnBrk="1" hangingPunct="1">
              <a:lnSpc>
                <a:spcPct val="90000"/>
              </a:lnSpc>
            </a:pPr>
            <a:r>
              <a:rPr lang="en-US" altLang="zh-CN" sz="2800">
                <a:solidFill>
                  <a:srgbClr val="000000"/>
                </a:solidFill>
              </a:rPr>
              <a:t>“fish in the air (</a:t>
            </a:r>
            <a:r>
              <a:rPr lang="zh-CN" altLang="en-US" sz="2800">
                <a:solidFill>
                  <a:srgbClr val="000000"/>
                </a:solidFill>
              </a:rPr>
              <a:t>水中捞月</a:t>
            </a:r>
            <a:r>
              <a:rPr lang="en-US" altLang="zh-CN" sz="2800">
                <a:solidFill>
                  <a:srgbClr val="000000"/>
                </a:solidFill>
              </a:rPr>
              <a:t>)”、 </a:t>
            </a:r>
          </a:p>
          <a:p>
            <a:pPr lvl="0" eaLnBrk="1" hangingPunct="1">
              <a:lnSpc>
                <a:spcPct val="90000"/>
              </a:lnSpc>
            </a:pPr>
            <a:r>
              <a:rPr lang="en-US" altLang="zh-CN" sz="2800">
                <a:solidFill>
                  <a:srgbClr val="000000"/>
                </a:solidFill>
              </a:rPr>
              <a:t>In Chinese the letter “</a:t>
            </a:r>
            <a:r>
              <a:rPr lang="zh-CN" altLang="en-US" sz="2800">
                <a:solidFill>
                  <a:srgbClr val="000000"/>
                </a:solidFill>
              </a:rPr>
              <a:t>鱼” </a:t>
            </a:r>
            <a:r>
              <a:rPr lang="en-US" altLang="zh-CN" sz="2800">
                <a:solidFill>
                  <a:srgbClr val="000000"/>
                </a:solidFill>
              </a:rPr>
              <a:t>and “</a:t>
            </a:r>
            <a:r>
              <a:rPr lang="zh-CN" altLang="en-US" sz="2800">
                <a:solidFill>
                  <a:srgbClr val="000000"/>
                </a:solidFill>
              </a:rPr>
              <a:t>余” </a:t>
            </a:r>
            <a:r>
              <a:rPr lang="en-US" altLang="zh-CN" sz="2800">
                <a:solidFill>
                  <a:srgbClr val="000000"/>
                </a:solidFill>
              </a:rPr>
              <a:t>are homophones、 Therefore, in the important festivals such as Spring Festival, Chinese people would like to use “fish” as an indispensable dish to symbolize “abundance”、 </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458" name="Rectangle 3"/>
          <p:cNvSpPr/>
          <p:nvPr>
            <p:ph type="body" idx="4294967295"/>
          </p:nvPr>
        </p:nvSpPr>
        <p:spPr>
          <a:xfrm>
            <a:off x="250825" y="476250"/>
            <a:ext cx="8518525" cy="4525962"/>
          </a:xfrm>
          <a:prstGeom prst="rect">
            <a:avLst/>
          </a:prstGeom>
          <a:solidFill>
            <a:srgbClr val="FFFFFF"/>
          </a:solidFill>
          <a:ln>
            <a:solidFill>
              <a:prstClr val="black"/>
            </a:solid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pPr>
            <a:r>
              <a:rPr lang="en-US" altLang="zh-CN">
                <a:solidFill>
                  <a:srgbClr val="000000"/>
                </a:solidFill>
              </a:rPr>
              <a:t>“elephant (</a:t>
            </a:r>
            <a:r>
              <a:rPr lang="zh-CN" altLang="en-US">
                <a:solidFill>
                  <a:srgbClr val="000000"/>
                </a:solidFill>
              </a:rPr>
              <a:t>象</a:t>
            </a:r>
            <a:r>
              <a:rPr lang="en-US" altLang="zh-CN">
                <a:solidFill>
                  <a:srgbClr val="000000"/>
                </a:solidFill>
              </a:rPr>
              <a:t>)”</a:t>
            </a:r>
            <a:r>
              <a:rPr lang="zh-CN" altLang="en-US">
                <a:solidFill>
                  <a:srgbClr val="000000"/>
                </a:solidFill>
              </a:rPr>
              <a:t>, </a:t>
            </a:r>
            <a:r>
              <a:rPr lang="en-US" altLang="zh-CN">
                <a:solidFill>
                  <a:srgbClr val="000000"/>
                </a:solidFill>
              </a:rPr>
              <a:t>In China, “elephant” is a mascot</a:t>
            </a:r>
            <a:r>
              <a:rPr lang="zh-CN" altLang="en-US">
                <a:solidFill>
                  <a:srgbClr val="000000"/>
                </a:solidFill>
              </a:rPr>
              <a:t>(吉祥得东西)</a:t>
            </a:r>
            <a:r>
              <a:rPr lang="en-US" altLang="zh-CN">
                <a:solidFill>
                  <a:srgbClr val="000000"/>
                </a:solidFill>
              </a:rPr>
              <a:t>、 Many places in China are named for the letter “</a:t>
            </a:r>
            <a:r>
              <a:rPr lang="zh-CN" altLang="en-US">
                <a:solidFill>
                  <a:srgbClr val="000000"/>
                </a:solidFill>
              </a:rPr>
              <a:t>象” </a:t>
            </a:r>
            <a:r>
              <a:rPr lang="en-US" altLang="zh-CN">
                <a:solidFill>
                  <a:srgbClr val="000000"/>
                </a:solidFill>
              </a:rPr>
              <a:t>such as “</a:t>
            </a:r>
            <a:r>
              <a:rPr lang="zh-CN" altLang="en-US">
                <a:solidFill>
                  <a:srgbClr val="000000"/>
                </a:solidFill>
              </a:rPr>
              <a:t>象山” </a:t>
            </a:r>
            <a:r>
              <a:rPr lang="en-US" altLang="zh-CN">
                <a:solidFill>
                  <a:srgbClr val="000000"/>
                </a:solidFill>
              </a:rPr>
              <a:t>in Zhejiang province, “</a:t>
            </a:r>
            <a:r>
              <a:rPr lang="zh-CN" altLang="en-US">
                <a:solidFill>
                  <a:srgbClr val="000000"/>
                </a:solidFill>
              </a:rPr>
              <a:t>象州”</a:t>
            </a:r>
            <a:r>
              <a:rPr lang="en-US" altLang="zh-CN">
                <a:solidFill>
                  <a:srgbClr val="000000"/>
                </a:solidFill>
              </a:rPr>
              <a:t>, “</a:t>
            </a:r>
            <a:r>
              <a:rPr lang="zh-CN" altLang="en-US">
                <a:solidFill>
                  <a:srgbClr val="000000"/>
                </a:solidFill>
              </a:rPr>
              <a:t>象鼻山” </a:t>
            </a:r>
            <a:r>
              <a:rPr lang="en-US" altLang="zh-CN">
                <a:solidFill>
                  <a:srgbClr val="000000"/>
                </a:solidFill>
              </a:rPr>
              <a:t>in Guangxi province,“</a:t>
            </a:r>
            <a:r>
              <a:rPr lang="zh-CN" altLang="en-US">
                <a:solidFill>
                  <a:srgbClr val="000000"/>
                </a:solidFill>
              </a:rPr>
              <a:t>象河” </a:t>
            </a:r>
            <a:r>
              <a:rPr lang="en-US" altLang="zh-CN">
                <a:solidFill>
                  <a:srgbClr val="000000"/>
                </a:solidFill>
              </a:rPr>
              <a:t>in Tibet, etc、</a:t>
            </a:r>
          </a:p>
          <a:p>
            <a:pPr lvl="0" eaLnBrk="1" hangingPunct="1">
              <a:lnSpc>
                <a:spcPct val="80000"/>
              </a:lnSpc>
            </a:pPr>
            <a:r>
              <a:rPr lang="en-US" altLang="zh-CN">
                <a:solidFill>
                  <a:srgbClr val="000000"/>
                </a:solidFill>
              </a:rPr>
              <a:t> “Elephant” also symbolizes status、</a:t>
            </a:r>
          </a:p>
          <a:p>
            <a:pPr lvl="0" eaLnBrk="1" hangingPunct="1">
              <a:lnSpc>
                <a:spcPct val="80000"/>
              </a:lnSpc>
            </a:pPr>
            <a:r>
              <a:rPr lang="en-US" altLang="zh-CN">
                <a:solidFill>
                  <a:srgbClr val="000000"/>
                </a:solidFill>
              </a:rPr>
              <a:t> For example, in remote antiquity</a:t>
            </a:r>
            <a:r>
              <a:rPr lang="zh-CN" altLang="en-US">
                <a:solidFill>
                  <a:srgbClr val="000000"/>
                </a:solidFill>
              </a:rPr>
              <a:t>古代</a:t>
            </a:r>
            <a:r>
              <a:rPr lang="en-US" altLang="zh-CN">
                <a:solidFill>
                  <a:srgbClr val="000000"/>
                </a:solidFill>
              </a:rPr>
              <a:t>, the noble ladies wore clothes with designs of elephants (</a:t>
            </a:r>
            <a:r>
              <a:rPr lang="zh-CN" altLang="en-US">
                <a:solidFill>
                  <a:srgbClr val="000000"/>
                </a:solidFill>
              </a:rPr>
              <a:t>象服</a:t>
            </a:r>
            <a:r>
              <a:rPr lang="en-US" altLang="zh-CN">
                <a:solidFill>
                  <a:srgbClr val="000000"/>
                </a:solidFill>
              </a:rPr>
              <a:t>); The emperors rode on elephants、 The “elephant” is doted</a:t>
            </a:r>
            <a:r>
              <a:rPr lang="zh-CN" altLang="en-US">
                <a:solidFill>
                  <a:srgbClr val="000000"/>
                </a:solidFill>
              </a:rPr>
              <a:t>溺爱 </a:t>
            </a:r>
            <a:r>
              <a:rPr lang="en-US" altLang="zh-CN">
                <a:solidFill>
                  <a:srgbClr val="000000"/>
                </a:solidFill>
              </a:rPr>
              <a:t>by Chinese people because of the Buddhist legends</a:t>
            </a:r>
            <a:r>
              <a:rPr lang="zh-CN" altLang="en-US">
                <a:solidFill>
                  <a:srgbClr val="000000"/>
                </a:solidFill>
              </a:rPr>
              <a:t>佛教传说</a:t>
            </a:r>
            <a:r>
              <a:rPr lang="en-US" altLang="zh-CN">
                <a:solidFill>
                  <a:srgbClr val="000000"/>
                </a:solidFill>
              </a:rPr>
              <a:t>、 It is said that the Buddhist patriarch</a:t>
            </a:r>
            <a:r>
              <a:rPr lang="zh-CN" altLang="en-US">
                <a:solidFill>
                  <a:srgbClr val="000000"/>
                </a:solidFill>
              </a:rPr>
              <a:t>创始人 </a:t>
            </a:r>
            <a:r>
              <a:rPr lang="en-US" altLang="zh-CN">
                <a:solidFill>
                  <a:srgbClr val="000000"/>
                </a:solidFill>
              </a:rPr>
              <a:t>was the reincarnation</a:t>
            </a:r>
            <a:r>
              <a:rPr lang="zh-CN" altLang="en-US">
                <a:solidFill>
                  <a:srgbClr val="000000"/>
                </a:solidFill>
              </a:rPr>
              <a:t>化身 </a:t>
            </a:r>
            <a:r>
              <a:rPr lang="en-US" altLang="zh-CN">
                <a:solidFill>
                  <a:srgbClr val="000000"/>
                </a:solidFill>
              </a:rPr>
              <a:t>of white elephant、 </a:t>
            </a:r>
          </a:p>
          <a:p>
            <a:pPr lvl="0" eaLnBrk="1" hangingPunct="1">
              <a:lnSpc>
                <a:spcPct val="80000"/>
              </a:lnSpc>
            </a:pPr>
            <a:endParaRPr lang="en-US" altLang="zh-CN">
              <a:solidFill>
                <a:srgbClr val="000000"/>
              </a:solidFil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https://d.book118.com/557124134122006053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20</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20</vt:i4>
      </vt:variant>
    </vt:vector>
  </HeadingPairs>
  <TitlesOfParts>
    <vt:vector baseType="lpstr" size="26">
      <vt:lpstr>Arial</vt:lpstr>
      <vt:lpstr>Calibri</vt:lpstr>
      <vt:lpstr>宋体</vt:lpstr>
      <vt:lpstr>华文宋体</vt:lpstr>
      <vt:lpstr>Times New Roman</vt:lpstr>
      <vt:lpstr>Office Theme</vt:lpstr>
      <vt:lpstr>PowerPoint Presentation</vt:lpstr>
      <vt:lpstr>      1、Different cultural backgrounds present the same or similar meanings of the same words about animals、 2、 Words with different cultural loads may lead to different associations、3、 The connotative meanings of a word may exist in one culture, but evaporate in another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2024-09-27T13:17:00.335</cp:lastPrinted>
  <dcterms:created xsi:type="dcterms:W3CDTF">2024-09-27T05:17:00Z</dcterms:created>
  <dcterms:modified xsi:type="dcterms:W3CDTF">2024-09-27T05:17:01Z</dcterms:modified>
</cp:coreProperties>
</file>