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Default Extension="svg" ContentType="image/svg"/>
  <Default Extension="wdp" ContentType="image/vnd.ms-photo"/>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14.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D8963-CFCD-4740-AF60-049850373CDF}" type="datetimeFigureOut">
              <a:rPr lang="zh-CN" altLang="en-US" smtClean="0"/>
              <a:t>2024/2/21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6FDB6-6D2B-46C1-9FA1-D82906A37C3A}" type="slidenum">
              <a:rPr lang="zh-CN" altLang="en-US" smtClean="0"/>
              <a:t>‹#›</a:t>
            </a:fld>
            <a:endParaRPr lang="zh-CN" altLang="en-US"/>
          </a:p>
        </p:txBody>
      </p:sp>
    </p:spTree>
    <p:extLst>
      <p:ext uri="{BB962C8B-B14F-4D97-AF65-F5344CB8AC3E}">
        <p14:creationId xmlns:p14="http://schemas.microsoft.com/office/powerpoint/2010/main" val="3077676519"/>
      </p:ext>
    </p:extLst>
  </p:cSld>
  <p:clrMap bg1="lt1" tx1="dk1" bg2="lt2" tx2="dk2" accent1="accent1" accent2="accent2" accent3="accent3" accent4="accent4" accent5="accent5" accent6="accent6" hlink="hlink" folHlink="folHlink"/>
  <p:notesStyle>
    <a:lvl1pPr marL="0" algn="l" defTabSz="914400" rtl="0" eaLnBrk="1" latinLnBrk="0" hangingPunct="1">
      <a:defRPr sz="800" kern="1200">
        <a:solidFill>
          <a:schemeClr val="tx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800" kern="1200">
        <a:solidFill>
          <a:schemeClr val="tx1"/>
        </a:solidFill>
        <a:latin typeface="微软雅黑" panose="020b0503020204020204" pitchFamily="34" charset="-122"/>
        <a:ea typeface="微软雅黑" panose="020b0503020204020204" pitchFamily="34" charset="-122"/>
        <a:cs typeface="+mn-cs"/>
      </a:defRPr>
    </a:lvl2pPr>
    <a:lvl3pPr marL="914400" algn="l" defTabSz="914400" rtl="0" eaLnBrk="1" latinLnBrk="0" hangingPunct="1">
      <a:defRPr sz="800" kern="1200">
        <a:solidFill>
          <a:schemeClr val="tx1"/>
        </a:solidFill>
        <a:latin typeface="微软雅黑" panose="020b0503020204020204" pitchFamily="34" charset="-122"/>
        <a:ea typeface="微软雅黑" panose="020b0503020204020204" pitchFamily="34" charset="-122"/>
        <a:cs typeface="+mn-cs"/>
      </a:defRPr>
    </a:lvl3pPr>
    <a:lvl4pPr marL="1371600" algn="l" defTabSz="914400" rtl="0" eaLnBrk="1" latinLnBrk="0" hangingPunct="1">
      <a:defRPr sz="800" kern="1200">
        <a:solidFill>
          <a:schemeClr val="tx1"/>
        </a:solidFill>
        <a:latin typeface="微软雅黑" panose="020b0503020204020204" pitchFamily="34" charset="-122"/>
        <a:ea typeface="微软雅黑" panose="020b0503020204020204" pitchFamily="34" charset="-122"/>
        <a:cs typeface="+mn-cs"/>
      </a:defRPr>
    </a:lvl4pPr>
    <a:lvl5pPr marL="1828800" algn="l" defTabSz="914400" rtl="0" eaLnBrk="1" latinLnBrk="0" hangingPunct="1">
      <a:defRPr sz="800" kern="1200">
        <a:solidFill>
          <a:schemeClr val="tx1"/>
        </a:solidFill>
        <a:latin typeface="微软雅黑" panose="020b0503020204020204" pitchFamily="34" charset="-122"/>
        <a:ea typeface="微软雅黑" panose="020b0503020204020204" pitchFamily="34"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hyperlink" Target="https://en.wikipedia.org/wiki/Natural_language" TargetMode="Externa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indent="0">
              <a:buFont typeface="Arial" pitchFamily="34" charset="0"/>
              <a:buNone/>
            </a:pPr>
            <a:r>
              <a:rPr lang="zh-CN" altLang="en-US">
                <a:sym typeface="+mn-ea"/>
              </a:rPr>
              <a:t>大家好，欢迎学习</a:t>
            </a:r>
            <a:r>
              <a:rPr lang="en-US" altLang="zh-CN">
                <a:sym typeface="+mn-ea"/>
              </a:rPr>
              <a:t>1+X</a:t>
            </a:r>
            <a:r>
              <a:rPr lang="zh-CN" altLang="en-US">
                <a:sym typeface="+mn-ea"/>
              </a:rPr>
              <a:t>人工智能深度学习工程应用课程 </a:t>
            </a:r>
            <a:r>
              <a:rPr lang="en-US" altLang="zh-CN">
                <a:sym typeface="+mn-ea"/>
              </a:rPr>
              <a:t>,</a:t>
            </a:r>
            <a:r>
              <a:rPr lang="zh-CN" altLang="en-US"/>
              <a:t>本节课我们将要学习的课程内容是：</a:t>
            </a:r>
            <a:r>
              <a:rPr lang="zh-CN" altLang="en-US" sz="800"/>
              <a:t>自然语言处理预训练模型训练与应用。</a:t>
            </a:r>
            <a:endParaRPr lang="en-US" altLang="zh-CN">
              <a:sym typeface="+mn-lt"/>
            </a:endParaRPr>
          </a:p>
        </p:txBody>
      </p:sp>
      <p:sp>
        <p:nvSpPr>
          <p:cNvPr id="4" name="灯片编号占位符 3"/>
          <p:cNvSpPr>
            <a:spLocks noGrp="1"/>
          </p:cNvSpPr>
          <p:nvPr>
            <p:ph type="sldNum" sz="quarter" idx="5"/>
          </p:nvPr>
        </p:nvSpPr>
        <p:spPr/>
        <p:txBody>
          <a:bodyPr/>
          <a:lstStyle/>
          <a:p>
            <a:fld id="{E9E6FDB6-6D2B-46C1-9FA1-D82906A37C3A}"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zh-CN" sz="1800">
                <a:effectLst/>
                <a:latin typeface="Times New Roman" panose="02020603050405020304" pitchFamily="18" charset="0"/>
                <a:ea typeface="宋体" panose="02010600030101010101" pitchFamily="2" charset="-122"/>
                <a:cs typeface="Times New Roman" panose="02020603050405020304" pitchFamily="18" charset="0"/>
              </a:rPr>
              <a:t>自然语言处理涉及计算机与人类语言之间的交互，特别是如何编程使计算机大量分析和处理</a:t>
            </a:r>
            <a:r>
              <a:rPr lang="en-US" altLang="zh-CN" sz="1800" u="none" strike="noStrike" err="1">
                <a:solidFill>
                  <a:srgbClr val="0000FF"/>
                </a:solidFill>
                <a:effectLst/>
                <a:latin typeface="宋体" panose="02010600030101010101" pitchFamily="2" charset="-122"/>
                <a:ea typeface="宋体" panose="02010600030101010101" pitchFamily="2" charset="-122"/>
                <a:cs typeface="Times New Roman" panose="02020603050405020304" pitchFamily="18" charset="0"/>
                <a:hlinkClick r:id="rId3" tooltip="自然语言"/>
              </a:rPr>
              <a:t>自然语言</a:t>
            </a:r>
            <a:r>
              <a:rPr lang="zh-CN" altLang="zh-CN" sz="1800">
                <a:effectLst/>
                <a:latin typeface="Times New Roman" panose="02020603050405020304" pitchFamily="18" charset="0"/>
                <a:ea typeface="宋体" panose="02010600030101010101" pitchFamily="2" charset="-122"/>
                <a:cs typeface="Times New Roman" panose="02020603050405020304" pitchFamily="18" charset="0"/>
              </a:rPr>
              <a:t>数据。该技术的目标是使计算机能够理解自然语言，包括其中语言的上下文细微差别，准确地提取语言中包含的信息和观点。目前自然语言处理主要应用于文本分类、机器翻译、舆情监测、观点提取、智能回答等方面。</a:t>
            </a:r>
            <a:endParaRPr lang="zh-CN" altLang="zh-CN" sz="1800">
              <a:effectLst/>
              <a:latin typeface="Cambria" panose="02040503050406030204" pitchFamily="18" charset="0"/>
              <a:ea typeface="宋体"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ct val="0"/>
              </a:spcBef>
              <a:spcAft>
                <a:spcPct val="0"/>
              </a:spcAft>
              <a:buClrTx/>
              <a:buSzTx/>
              <a:buFontTx/>
              <a:buNone/>
              <a:defRPr/>
            </a:pPr>
            <a:endParaRPr lang="zh-CN" altLang="en-US"/>
          </a:p>
        </p:txBody>
      </p:sp>
      <p:sp>
        <p:nvSpPr>
          <p:cNvPr id="4" name="灯片编号占位符 3"/>
          <p:cNvSpPr>
            <a:spLocks noGrp="1"/>
          </p:cNvSpPr>
          <p:nvPr>
            <p:ph type="sldNum" sz="quarter" idx="5"/>
          </p:nvPr>
        </p:nvSpPr>
        <p:spPr/>
        <p:txBody>
          <a:bodyPr/>
          <a:lstStyle/>
          <a:p>
            <a:fld id="{E9E6FDB6-6D2B-46C1-9FA1-D82906A37C3A}"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indent="0" algn="just" fontAlgn="auto">
              <a:lnSpc>
                <a:spcPct val="150000"/>
              </a:lnSpc>
            </a:pPr>
            <a:r>
              <a:rPr lang="zh-CN" altLang="en-US"/>
              <a:t>自然语言处理是计算机科学领域与人工智能领域中的一个重要方向，研究能实现人与计算机之间用自然语言进行有效通信的各种理论和方法，是一门融语言学、计算机科学和数学于一体的科学。因此，这一领域既涉及自然语言，即人们日常使用的语言，所以它在语言学的研究有着密切的联系，但又有重要的区别。自然语言处理并不是一般地研究自然语言，而在于研制能有效地实现自然语言通信的计算机系统。</a:t>
            </a:r>
          </a:p>
          <a:p>
            <a:pPr indent="0" algn="just" fontAlgn="auto">
              <a:lnSpc>
                <a:spcPct val="150000"/>
              </a:lnSpc>
            </a:pPr>
            <a:r>
              <a:rPr lang="zh-CN" altLang="en-US"/>
              <a:t>自然语言处理主要应用于机器翻译、舆情监测、自动摘要、观点提取、文本分类、问题回答、文本语义对比、语音识别以及中文图像识别等方面。</a:t>
            </a:r>
          </a:p>
        </p:txBody>
      </p:sp>
      <p:sp>
        <p:nvSpPr>
          <p:cNvPr id="4" name="灯片编号占位符 3"/>
          <p:cNvSpPr>
            <a:spLocks noGrp="1"/>
          </p:cNvSpPr>
          <p:nvPr>
            <p:ph type="sldNum" sz="quarter" idx="5"/>
          </p:nvPr>
        </p:nvSpPr>
        <p:spPr/>
        <p:txBody>
          <a:bodyPr/>
          <a:lstStyle/>
          <a:p>
            <a:fld id="{E9E6FDB6-6D2B-46C1-9FA1-D82906A37C3A}" type="slidenum">
              <a:rPr lang="zh-CN" altLang="en-US" smtClean="0"/>
              <a:t>5</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自然语言处理的基本任务包括词法分析、句法分析、语义分析、信息抽取以及顶层任务，以下是各个任务的基本步骤。</a:t>
            </a:r>
          </a:p>
          <a:p>
            <a:endParaRPr lang="en-US" altLang="zh-CN" sz="800" b="0" i="0" kern="1200">
              <a:solidFill>
                <a:schemeClr val="tx1"/>
              </a:solidFill>
              <a:effectLst/>
              <a:latin typeface="微软雅黑" panose="020b0503020204020204" pitchFamily="34" charset="-122"/>
              <a:ea typeface="微软雅黑" panose="020b0503020204020204" pitchFamily="34" charset="-122"/>
              <a:cs typeface="+mn-cs"/>
            </a:endParaRP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词法分析任务主要包括以下几个基本步骤，步骤具体解释如下：</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分词：对文本进行切词处理，将一个文本拆分成多个词语；</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新词发现：发现新的网络流行词汇；</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形态分析：分析单词的形态组成，包括词干、词根、词缀等；</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词性标注：确定文本中的每个词的词性，包括动词、名词、代词、形容词等；</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拼写矫正：找到错误的词，并对其进行修改。</a:t>
            </a:r>
          </a:p>
        </p:txBody>
      </p:sp>
      <p:sp>
        <p:nvSpPr>
          <p:cNvPr id="4" name="灯片编号占位符 3"/>
          <p:cNvSpPr>
            <a:spLocks noGrp="1"/>
          </p:cNvSpPr>
          <p:nvPr>
            <p:ph type="sldNum" sz="quarter" idx="5"/>
          </p:nvPr>
        </p:nvSpPr>
        <p:spPr/>
        <p:txBody>
          <a:bodyPr/>
          <a:lstStyle/>
          <a:p>
            <a:fld id="{E9E6FDB6-6D2B-46C1-9FA1-D82906A37C3A}" type="slidenum">
              <a:rPr lang="zh-CN" altLang="en-US" smtClean="0"/>
              <a:t>7</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句法分析任务主要包括以下几个基本步骤，步骤具体解释如下：</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组块分析：标出句子中的短语块，如名词短语、动词短语等；</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超级标签标注：给每个句子中的词语标注上超级标签，超级标签为句法树中与该词相关的树形结构；</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成分句法分析：分析句子的成分，给出一棵有终结符和非终结符构成的句法树；</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依存句法分析：分析句子中词与词之间的依存关系，给一棵由词语依存关系构成的依存句法树；</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语种识别：确定一段文本属于哪一种语言；</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句子边界检测：给没有明显句子边界的文本添加边界。</a:t>
            </a:r>
          </a:p>
        </p:txBody>
      </p:sp>
      <p:sp>
        <p:nvSpPr>
          <p:cNvPr id="4" name="灯片编号占位符 3"/>
          <p:cNvSpPr>
            <a:spLocks noGrp="1"/>
          </p:cNvSpPr>
          <p:nvPr>
            <p:ph type="sldNum" sz="quarter" idx="5"/>
          </p:nvPr>
        </p:nvSpPr>
        <p:spPr/>
        <p:txBody>
          <a:bodyPr/>
          <a:lstStyle/>
          <a:p>
            <a:fld id="{E9E6FDB6-6D2B-46C1-9FA1-D82906A37C3A}" type="slidenum">
              <a:rPr lang="zh-CN" altLang="en-US" smtClean="0"/>
              <a:t>8</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语义分析任务主要包括以下几个基本步骤，步骤具体解释如下：</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语义消歧：对有歧义的词确定准确的词义；</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语义角色标注：标注句子中的语义角色类标和语义角色；</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抽象语义表分析：一种抽象语义的表现形式。</a:t>
            </a:r>
          </a:p>
        </p:txBody>
      </p:sp>
      <p:sp>
        <p:nvSpPr>
          <p:cNvPr id="4" name="灯片编号占位符 3"/>
          <p:cNvSpPr>
            <a:spLocks noGrp="1"/>
          </p:cNvSpPr>
          <p:nvPr>
            <p:ph type="sldNum" sz="quarter" idx="5"/>
          </p:nvPr>
        </p:nvSpPr>
        <p:spPr/>
        <p:txBody>
          <a:bodyPr/>
          <a:lstStyle/>
          <a:p>
            <a:fld id="{E9E6FDB6-6D2B-46C1-9FA1-D82906A37C3A}" type="slidenum">
              <a:rPr lang="zh-CN" altLang="en-US" smtClean="0"/>
              <a:t>9</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信息抽取任务主要包括以下几个基本任务，步骤具体解释如下：</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命名实体标识：从文本中表示出命名实体，实体一般包括人名、地名、机构名、时间、日期、货币等；</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关系抽取：确定文本中两个实体之间的关系类型；</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术语抽取：从文本中抽取出符合要求的术语；</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事件抽取：从无结构的文本中抽取结构化事件；</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实体消歧：专门用于解决同名实体产生歧义问题的技术；</a:t>
            </a:r>
          </a:p>
          <a:p>
            <a:r>
              <a:rPr lang="zh-CN" altLang="en-US" sz="800" b="0" i="0" kern="1200">
                <a:solidFill>
                  <a:schemeClr val="tx1"/>
                </a:solidFill>
                <a:effectLst/>
                <a:latin typeface="微软雅黑" panose="020b0503020204020204" pitchFamily="34" charset="-122"/>
                <a:ea typeface="微软雅黑" panose="020b0503020204020204" pitchFamily="34" charset="-122"/>
                <a:cs typeface="+mn-cs"/>
              </a:rPr>
              <a:t>情感分析：对文本里面所蕴含的主观性情绪进行评价。</a:t>
            </a:r>
          </a:p>
        </p:txBody>
      </p:sp>
      <p:sp>
        <p:nvSpPr>
          <p:cNvPr id="4" name="灯片编号占位符 3"/>
          <p:cNvSpPr>
            <a:spLocks noGrp="1"/>
          </p:cNvSpPr>
          <p:nvPr>
            <p:ph type="sldNum" sz="quarter" idx="5"/>
          </p:nvPr>
        </p:nvSpPr>
        <p:spPr/>
        <p:txBody>
          <a:bodyPr/>
          <a:lstStyle/>
          <a:p>
            <a:fld id="{E9E6FDB6-6D2B-46C1-9FA1-D82906A37C3A}" type="slidenum">
              <a:rPr lang="zh-CN" altLang="en-US" smtClean="0"/>
              <a:t>10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4.emf" /><Relationship Id="rId2" Type="http://schemas.openxmlformats.org/officeDocument/2006/relationships/image" Target="../media/image5.png" /><Relationship Id="rId3" Type="http://schemas.openxmlformats.org/officeDocument/2006/relationships/image" Target="../media/image6.emf"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emf" /><Relationship Id="rId2" Type="http://schemas.openxmlformats.org/officeDocument/2006/relationships/image" Target="../media/image5.png" /><Relationship Id="rId3" Type="http://schemas.openxmlformats.org/officeDocument/2006/relationships/image" Target="../media/image6.emf"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4.emf" /><Relationship Id="rId2" Type="http://schemas.openxmlformats.org/officeDocument/2006/relationships/image" Target="../media/image5.png" /><Relationship Id="rId3" Type="http://schemas.openxmlformats.org/officeDocument/2006/relationships/image" Target="../media/image6.emf" /><Relationship Id="rId4"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4.emf" /><Relationship Id="rId2" Type="http://schemas.openxmlformats.org/officeDocument/2006/relationships/image" Target="../media/image5.png" /><Relationship Id="rId3" Type="http://schemas.openxmlformats.org/officeDocument/2006/relationships/image" Target="../media/image6.emf" /><Relationship Id="rId4"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4.emf" /><Relationship Id="rId2" Type="http://schemas.openxmlformats.org/officeDocument/2006/relationships/image" Target="../media/image5.png" /><Relationship Id="rId3" Type="http://schemas.openxmlformats.org/officeDocument/2006/relationships/image" Target="../media/image6.emf"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8F9890-3B4C-402F-AC4F-3B415161E1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1F4410-3498-4772-97B2-44375EC2B2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E94C57E-67CF-4CF0-AB2E-3A88706432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096B24-50D4-465F-A5BD-083AE9540C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8A19C3-CA83-49C8-A24D-F5975D1D3F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7D0127-AD0F-4538-956E-613B1B938F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187F3B-0381-4F98-B50D-BBAD060D64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643DC5-9A70-400C-85D2-B62A903FED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35B035-0940-43BA-8335-5ED7E7BD64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F14341-2D93-4588-804B-10A5FB03F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5F48A4-8A8E-49C7-977E-ED2117985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标题幻灯片">
    <p:spTree>
      <p:nvGrpSpPr>
        <p:cNvPr id="1" name=""/>
        <p:cNvGrpSpPr/>
        <p:nvPr/>
      </p:nvGrpSpPr>
      <p:grpSpPr>
        <a:xfrm>
          <a:off x="0" y="0"/>
          <a:ext cx="0" cy="0"/>
        </a:xfrm>
      </p:grpSpPr>
      <p:sp>
        <p:nvSpPr>
          <p:cNvPr id="19" name="矩形 18"/>
          <p:cNvSpPr/>
          <p:nvPr userDrawn="1"/>
        </p:nvSpPr>
        <p:spPr>
          <a:xfrm>
            <a:off x="10287680" y="150125"/>
            <a:ext cx="1722350" cy="7520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cxnSp>
        <p:nvCxnSpPr>
          <p:cNvPr id="25" name="直线连接符 24"/>
          <p:cNvCxnSpPr/>
          <p:nvPr userDrawn="1"/>
        </p:nvCxnSpPr>
        <p:spPr>
          <a:xfrm flipH="1">
            <a:off x="11175432" y="368367"/>
            <a:ext cx="2641600" cy="2320231"/>
          </a:xfrm>
          <a:prstGeom prst="line">
            <a:avLst/>
          </a:prstGeom>
          <a:ln w="127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直线连接符 25"/>
          <p:cNvCxnSpPr/>
          <p:nvPr userDrawn="1"/>
        </p:nvCxnSpPr>
        <p:spPr>
          <a:xfrm flipH="1">
            <a:off x="11616725" y="861870"/>
            <a:ext cx="1384521" cy="1216084"/>
          </a:xfrm>
          <a:prstGeom prst="line">
            <a:avLst/>
          </a:prstGeom>
          <a:ln w="12700" cap="rnd">
            <a:solidFill>
              <a:schemeClr val="bg1">
                <a:lumMod val="75000"/>
                <a:alpha val="50000"/>
              </a:schemeClr>
            </a:solidFill>
            <a:prstDash val="solid"/>
          </a:ln>
        </p:spPr>
        <p:style>
          <a:lnRef idx="1">
            <a:schemeClr val="accent1"/>
          </a:lnRef>
          <a:fillRef idx="0">
            <a:schemeClr val="accent1"/>
          </a:fillRef>
          <a:effectRef idx="0">
            <a:schemeClr val="accent1"/>
          </a:effectRef>
          <a:fontRef idx="minor">
            <a:schemeClr val="tx1"/>
          </a:fontRef>
        </p:style>
      </p:cxnSp>
      <p:cxnSp>
        <p:nvCxnSpPr>
          <p:cNvPr id="27" name="直线连接符 26"/>
          <p:cNvCxnSpPr/>
          <p:nvPr userDrawn="1"/>
        </p:nvCxnSpPr>
        <p:spPr>
          <a:xfrm flipH="1">
            <a:off x="-498033" y="5146399"/>
            <a:ext cx="949930" cy="834364"/>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pic>
        <p:nvPicPr>
          <p:cNvPr id="28" name="图片 27"/>
          <p:cNvPicPr>
            <a:picLocks noChangeAspect="1"/>
          </p:cNvPicPr>
          <p:nvPr userDrawn="1"/>
        </p:nvPicPr>
        <p:blipFill>
          <a:blip r:embed="rId1">
            <a:alphaModFix amt="50000"/>
          </a:blip>
          <a:srcRect l="-1283" r="2"/>
          <a:stretch>
            <a:fillRect/>
          </a:stretch>
        </p:blipFill>
        <p:spPr>
          <a:xfrm>
            <a:off x="9807585" y="890748"/>
            <a:ext cx="2319712" cy="412395"/>
          </a:xfrm>
          <a:prstGeom prst="rect">
            <a:avLst/>
          </a:prstGeom>
        </p:spPr>
      </p:pic>
      <p:pic>
        <p:nvPicPr>
          <p:cNvPr id="30" name="图片 29"/>
          <p:cNvPicPr>
            <a:picLocks noChangeAspect="1"/>
          </p:cNvPicPr>
          <p:nvPr userDrawn="1"/>
        </p:nvPicPr>
        <p:blipFill>
          <a:blip r:embed="rId2">
            <a:alphaModFix amt="70000"/>
          </a:blip>
          <a:stretch>
            <a:fillRect/>
          </a:stretch>
        </p:blipFill>
        <p:spPr>
          <a:xfrm>
            <a:off x="11867" y="5871481"/>
            <a:ext cx="1229360" cy="938784"/>
          </a:xfrm>
          <a:prstGeom prst="rect">
            <a:avLst/>
          </a:prstGeom>
        </p:spPr>
      </p:pic>
      <p:sp>
        <p:nvSpPr>
          <p:cNvPr id="2" name="标题 1"/>
          <p:cNvSpPr>
            <a:spLocks noGrp="1"/>
          </p:cNvSpPr>
          <p:nvPr>
            <p:ph type="title" hasCustomPrompt="1"/>
          </p:nvPr>
        </p:nvSpPr>
        <p:spPr>
          <a:xfrm>
            <a:off x="838200" y="3133464"/>
            <a:ext cx="10515600" cy="929438"/>
          </a:xfrm>
          <a:prstGeom prst="rect">
            <a:avLst/>
          </a:prstGeom>
        </p:spPr>
        <p:txBody>
          <a:bodyPr/>
          <a:lstStyle>
            <a:lvl1pPr algn="ctr">
              <a:defRPr sz="6000" b="1">
                <a:solidFill>
                  <a:srgbClr val="0A67E6"/>
                </a:solidFill>
                <a:latin typeface="微软雅黑" panose="020b0503020204020204" pitchFamily="34" charset="-122"/>
                <a:ea typeface="微软雅黑" panose="020b0503020204020204" pitchFamily="34" charset="-122"/>
              </a:defRPr>
            </a:lvl1pPr>
          </a:lstStyle>
          <a:p>
            <a:r>
              <a:rPr kumimoji="1" lang="zh-CN" altLang="en-US" sz="6000"/>
              <a:t>请</a:t>
            </a:r>
            <a:r>
              <a:rPr kumimoji="1" lang="zh-CN" altLang="en-US"/>
              <a:t>输入项目名称</a:t>
            </a:r>
          </a:p>
        </p:txBody>
      </p:sp>
      <p:sp>
        <p:nvSpPr>
          <p:cNvPr id="38" name="文本框 37"/>
          <p:cNvSpPr txBox="1"/>
          <p:nvPr userDrawn="1"/>
        </p:nvSpPr>
        <p:spPr>
          <a:xfrm>
            <a:off x="3047198" y="1723049"/>
            <a:ext cx="609760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b="1">
                <a:solidFill>
                  <a:schemeClr val="tx1">
                    <a:lumMod val="75000"/>
                    <a:lumOff val="25000"/>
                  </a:schemeClr>
                </a:solidFill>
              </a:rPr>
              <a:t>1+X</a:t>
            </a:r>
            <a:r>
              <a:rPr lang="zh-CN" altLang="en-US" sz="2000" b="1">
                <a:solidFill>
                  <a:schemeClr val="tx1">
                    <a:lumMod val="75000"/>
                    <a:lumOff val="25000"/>
                  </a:schemeClr>
                </a:solidFill>
              </a:rPr>
              <a:t>人工智能深度学习工程应用</a:t>
            </a:r>
          </a:p>
        </p:txBody>
      </p:sp>
      <p:sp>
        <p:nvSpPr>
          <p:cNvPr id="39" name="文本框 38"/>
          <p:cNvSpPr txBox="1"/>
          <p:nvPr userDrawn="1"/>
        </p:nvSpPr>
        <p:spPr>
          <a:xfrm>
            <a:off x="9807585" y="535905"/>
            <a:ext cx="2333615" cy="338554"/>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en-US" altLang="zh-CN" sz="1600" b="1">
                <a:solidFill>
                  <a:schemeClr val="bg1">
                    <a:lumMod val="75000"/>
                  </a:schemeClr>
                </a:solidFill>
              </a:rPr>
              <a:t>1+X</a:t>
            </a:r>
            <a:r>
              <a:rPr lang="zh-CN" altLang="en-US" sz="1600" b="1">
                <a:solidFill>
                  <a:schemeClr val="bg1">
                    <a:lumMod val="75000"/>
                  </a:schemeClr>
                </a:solidFill>
              </a:rPr>
              <a:t>职业技能等级认证</a:t>
            </a:r>
          </a:p>
        </p:txBody>
      </p:sp>
      <p:sp>
        <p:nvSpPr>
          <p:cNvPr id="10" name="内容占位符 9"/>
          <p:cNvSpPr>
            <a:spLocks noGrp="1"/>
          </p:cNvSpPr>
          <p:nvPr>
            <p:ph sz="quarter" idx="11" hasCustomPrompt="1"/>
          </p:nvPr>
        </p:nvSpPr>
        <p:spPr>
          <a:xfrm>
            <a:off x="838201" y="2320338"/>
            <a:ext cx="10515600" cy="570829"/>
          </a:xfrm>
          <a:prstGeom prst="rect">
            <a:avLst/>
          </a:prstGeom>
        </p:spPr>
        <p:txBody>
          <a:bodyPr/>
          <a:lstStyle>
            <a:lvl1pPr marL="0" indent="0" algn="ctr">
              <a:buNone/>
              <a:defRPr kumimoji="1" lang="zh-CN" altLang="en-US" sz="4400" b="1" kern="1200" smtClean="0">
                <a:solidFill>
                  <a:srgbClr val="6FAAF9"/>
                </a:solidFill>
                <a:latin typeface="微软雅黑" panose="020b0503020204020204" pitchFamily="34" charset="-122"/>
                <a:ea typeface="微软雅黑" panose="020b0503020204020204" pitchFamily="34" charset="-122"/>
                <a:cs typeface="+mj-cs"/>
              </a:defRPr>
            </a:lvl1pPr>
          </a:lstStyle>
          <a:p>
            <a:r>
              <a:rPr kumimoji="1" lang="zh-CN" altLang="en-US" sz="4400"/>
              <a:t>请输入章节名称</a:t>
            </a:r>
          </a:p>
        </p:txBody>
      </p:sp>
      <p:pic>
        <p:nvPicPr>
          <p:cNvPr id="5" name="图片 4"/>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59" y="15283"/>
            <a:ext cx="3118181" cy="3118181"/>
          </a:xfrm>
          <a:prstGeom prst="rect">
            <a:avLst/>
          </a:prstGeom>
        </p:spPr>
      </p:pic>
      <p:pic>
        <p:nvPicPr>
          <p:cNvPr id="33" name="图片 3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0800000">
            <a:off x="9428662" y="4094662"/>
            <a:ext cx="2763338" cy="2763338"/>
          </a:xfrm>
          <a:prstGeom prst="rect">
            <a:avLst/>
          </a:prstGeom>
        </p:spPr>
      </p:pic>
      <p:cxnSp>
        <p:nvCxnSpPr>
          <p:cNvPr id="34" name="直线连接符 24"/>
          <p:cNvCxnSpPr/>
          <p:nvPr userDrawn="1"/>
        </p:nvCxnSpPr>
        <p:spPr>
          <a:xfrm flipH="1">
            <a:off x="-1507136" y="4341365"/>
            <a:ext cx="2641600" cy="2320231"/>
          </a:xfrm>
          <a:prstGeom prst="line">
            <a:avLst/>
          </a:prstGeom>
          <a:ln w="127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advClick="0" advTm="0">
    <p:wipe/>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目录">
    <p:spTree>
      <p:nvGrpSpPr>
        <p:cNvPr id="1" name=""/>
        <p:cNvGrpSpPr/>
        <p:nvPr/>
      </p:nvGrpSpPr>
      <p:grpSpPr>
        <a:xfrm>
          <a:off x="0" y="0"/>
          <a:ext cx="0" cy="0"/>
        </a:xfrm>
      </p:grpSpPr>
      <p:sp>
        <p:nvSpPr>
          <p:cNvPr id="3" name="不完整圆 2"/>
          <p:cNvSpPr/>
          <p:nvPr userDrawn="1"/>
        </p:nvSpPr>
        <p:spPr>
          <a:xfrm>
            <a:off x="-4794665" y="-4794665"/>
            <a:ext cx="9589330" cy="9589330"/>
          </a:xfrm>
          <a:prstGeom prst="pie">
            <a:avLst>
              <a:gd name="adj1" fmla="val 10997"/>
              <a:gd name="adj2" fmla="val 5413309"/>
            </a:avLst>
          </a:prstGeom>
          <a:solidFill>
            <a:srgbClr val="F8F8F8">
              <a:alpha val="7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10" name="直线连接符 24"/>
          <p:cNvCxnSpPr/>
          <p:nvPr userDrawn="1"/>
        </p:nvCxnSpPr>
        <p:spPr>
          <a:xfrm flipH="1">
            <a:off x="1815993" y="2163936"/>
            <a:ext cx="2729172" cy="2397149"/>
          </a:xfrm>
          <a:prstGeom prst="line">
            <a:avLst/>
          </a:prstGeom>
          <a:ln w="34925"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直线连接符 25"/>
          <p:cNvCxnSpPr/>
          <p:nvPr userDrawn="1"/>
        </p:nvCxnSpPr>
        <p:spPr>
          <a:xfrm flipH="1">
            <a:off x="1206838" y="2302769"/>
            <a:ext cx="3046227" cy="2675631"/>
          </a:xfrm>
          <a:prstGeom prst="line">
            <a:avLst/>
          </a:prstGeom>
          <a:ln w="19050" cap="rnd">
            <a:solidFill>
              <a:schemeClr val="bg1">
                <a:lumMod val="75000"/>
                <a:alpha val="50000"/>
              </a:schemeClr>
            </a:solidFill>
            <a:prstDash val="solid"/>
          </a:ln>
        </p:spPr>
        <p:style>
          <a:lnRef idx="1">
            <a:schemeClr val="accent1"/>
          </a:lnRef>
          <a:fillRef idx="0">
            <a:schemeClr val="accent1"/>
          </a:fillRef>
          <a:effectRef idx="0">
            <a:schemeClr val="accent1"/>
          </a:effectRef>
          <a:fontRef idx="minor">
            <a:schemeClr val="tx1"/>
          </a:fontRef>
        </p:style>
      </p:cxnSp>
      <p:sp>
        <p:nvSpPr>
          <p:cNvPr id="8" name="椭圆 7"/>
          <p:cNvSpPr/>
          <p:nvPr userDrawn="1"/>
        </p:nvSpPr>
        <p:spPr>
          <a:xfrm>
            <a:off x="1625100" y="2399800"/>
            <a:ext cx="2160000" cy="2160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 name="文本框 4"/>
          <p:cNvSpPr txBox="1"/>
          <p:nvPr userDrawn="1"/>
        </p:nvSpPr>
        <p:spPr>
          <a:xfrm>
            <a:off x="1022350" y="2910811"/>
            <a:ext cx="3365500" cy="883978"/>
          </a:xfrm>
          <a:prstGeom prst="rect">
            <a:avLst/>
          </a:prstGeom>
        </p:spPr>
        <p:txBody>
          <a:bodyPr vert="horz" lIns="91440" tIns="45720" rIns="91440" bIns="45720" rtlCol="0" anchor="b">
            <a:normAutofit/>
          </a:bodyPr>
          <a:lstStyle>
            <a:defPPr>
              <a:defRPr lang="zh-CN"/>
            </a:defPPr>
            <a:lvl1pPr marL="0" algn="r" defTabSz="914400" rtl="0" eaLnBrk="1" latinLnBrk="0" hangingPunct="1">
              <a:lnSpc>
                <a:spcPct val="120000"/>
              </a:lnSpc>
              <a:spcBef>
                <a:spcPct val="0"/>
              </a:spcBef>
              <a:buNone/>
              <a:defRPr sz="2400" b="1" kern="1200" spc="300">
                <a:gradFill>
                  <a:gsLst>
                    <a:gs pos="0">
                      <a:srgbClr val="0066FF"/>
                    </a:gs>
                    <a:gs pos="100000">
                      <a:srgbClr val="00A6CA"/>
                    </a:gs>
                  </a:gsLst>
                  <a:lin ang="0" scaled="0"/>
                </a:gra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000">
                <a:solidFill>
                  <a:srgbClr val="0A67E6"/>
                </a:solidFill>
              </a:rPr>
              <a:t>项目目标</a:t>
            </a:r>
          </a:p>
        </p:txBody>
      </p:sp>
      <p:sp>
        <p:nvSpPr>
          <p:cNvPr id="2" name="椭圆 1"/>
          <p:cNvSpPr/>
          <p:nvPr userDrawn="1"/>
        </p:nvSpPr>
        <p:spPr>
          <a:xfrm>
            <a:off x="1391118" y="2115018"/>
            <a:ext cx="2627964" cy="2627964"/>
          </a:xfrm>
          <a:prstGeom prst="ellipse">
            <a:avLst/>
          </a:prstGeom>
          <a:ln w="66675" cap="rnd">
            <a:solidFill>
              <a:srgbClr val="0A67E6"/>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 name="图片 19"/>
          <p:cNvPicPr>
            <a:picLocks noChangeAspect="1"/>
          </p:cNvPicPr>
          <p:nvPr userDrawn="1"/>
        </p:nvPicPr>
        <p:blipFill>
          <a:blip r:embed="rId1">
            <a:alphaModFix amt="70000"/>
          </a:blip>
          <a:stretch>
            <a:fillRect/>
          </a:stretch>
        </p:blipFill>
        <p:spPr>
          <a:xfrm>
            <a:off x="8659" y="5903933"/>
            <a:ext cx="1229360" cy="938784"/>
          </a:xfrm>
          <a:prstGeom prst="rect">
            <a:avLst/>
          </a:prstGeom>
        </p:spPr>
      </p:pic>
      <p:sp>
        <p:nvSpPr>
          <p:cNvPr id="22" name="椭圆 21"/>
          <p:cNvSpPr/>
          <p:nvPr userDrawn="1"/>
        </p:nvSpPr>
        <p:spPr>
          <a:xfrm>
            <a:off x="1113627" y="2424516"/>
            <a:ext cx="277491" cy="277491"/>
          </a:xfrm>
          <a:prstGeom prst="ellipse">
            <a:avLst/>
          </a:prstGeom>
          <a:noFill/>
          <a:ln w="101600">
            <a:solidFill>
              <a:srgbClr val="0A67E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3" name="椭圆 22"/>
          <p:cNvSpPr/>
          <p:nvPr userDrawn="1"/>
        </p:nvSpPr>
        <p:spPr>
          <a:xfrm>
            <a:off x="484875" y="2849320"/>
            <a:ext cx="575517" cy="575517"/>
          </a:xfrm>
          <a:prstGeom prst="ellipse">
            <a:avLst/>
          </a:prstGeom>
          <a:noFill/>
          <a:ln w="44450">
            <a:solidFill>
              <a:srgbClr val="0A67E6">
                <a:alpha val="67000"/>
              </a:srgb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spd="slow" advClick="0" advTm="0">
    <p:wipe/>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标题和内容">
    <p:spTree>
      <p:nvGrpSpPr>
        <p:cNvPr id="1" name=""/>
        <p:cNvGrpSpPr/>
        <p:nvPr/>
      </p:nvGrpSpPr>
      <p:grpSpPr>
        <a:xfrm>
          <a:off x="0" y="0"/>
          <a:ext cx="0" cy="0"/>
        </a:xfrm>
      </p:grpSpPr>
      <p:grpSp>
        <p:nvGrpSpPr>
          <p:cNvPr id="9" name="组合 8"/>
          <p:cNvGrpSpPr/>
          <p:nvPr userDrawn="1"/>
        </p:nvGrpSpPr>
        <p:grpSpPr>
          <a:xfrm>
            <a:off x="-5968403" y="-774915"/>
            <a:ext cx="18934061" cy="7827361"/>
            <a:chOff x="-5968403" y="-774915"/>
            <a:chExt cx="18934061" cy="7827361"/>
          </a:xfrm>
        </p:grpSpPr>
        <p:sp>
          <p:nvSpPr>
            <p:cNvPr id="10" name="矩形 9"/>
            <p:cNvSpPr/>
            <p:nvPr/>
          </p:nvSpPr>
          <p:spPr>
            <a:xfrm>
              <a:off x="0" y="0"/>
              <a:ext cx="12192000" cy="6858000"/>
            </a:xfrm>
            <a:prstGeom prst="rect">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11" name="图片 10"/>
            <p:cNvPicPr>
              <a:picLocks noChangeAspect="1"/>
            </p:cNvPicPr>
            <p:nvPr/>
          </p:nvPicPr>
          <p:blipFill>
            <a:blip r:embed="rId1"/>
            <a:stretch>
              <a:fillRect/>
            </a:stretch>
          </p:blipFill>
          <p:spPr>
            <a:xfrm>
              <a:off x="10997158" y="4610483"/>
              <a:ext cx="1968500" cy="406400"/>
            </a:xfrm>
            <a:prstGeom prst="rect">
              <a:avLst/>
            </a:prstGeom>
          </p:spPr>
        </p:pic>
        <p:sp>
          <p:nvSpPr>
            <p:cNvPr id="12" name="椭圆 11"/>
            <p:cNvSpPr/>
            <p:nvPr/>
          </p:nvSpPr>
          <p:spPr>
            <a:xfrm>
              <a:off x="-5968403" y="-194446"/>
              <a:ext cx="6808656" cy="6858000"/>
            </a:xfrm>
            <a:prstGeom prst="ellipse">
              <a:avLst/>
            </a:prstGeom>
            <a:solidFill>
              <a:schemeClr val="bg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13" name="图片 12"/>
            <p:cNvPicPr>
              <a:picLocks noChangeAspect="1"/>
            </p:cNvPicPr>
            <p:nvPr/>
          </p:nvPicPr>
          <p:blipFill>
            <a:blip r:embed="rId2">
              <a:alphaModFix amt="70000"/>
            </a:blip>
            <a:stretch>
              <a:fillRect/>
            </a:stretch>
          </p:blipFill>
          <p:spPr>
            <a:xfrm>
              <a:off x="-1119022" y="2822950"/>
              <a:ext cx="2082479" cy="1969301"/>
            </a:xfrm>
            <a:prstGeom prst="rect">
              <a:avLst/>
            </a:prstGeom>
          </p:spPr>
        </p:pic>
        <p:pic>
          <p:nvPicPr>
            <p:cNvPr id="14" name="图片 13"/>
            <p:cNvPicPr>
              <a:picLocks noChangeAspect="1"/>
            </p:cNvPicPr>
            <p:nvPr/>
          </p:nvPicPr>
          <p:blipFill>
            <a:blip r:embed="rId1"/>
            <a:stretch>
              <a:fillRect/>
            </a:stretch>
          </p:blipFill>
          <p:spPr>
            <a:xfrm>
              <a:off x="-99015" y="4546992"/>
              <a:ext cx="1968500" cy="406400"/>
            </a:xfrm>
            <a:prstGeom prst="rect">
              <a:avLst/>
            </a:prstGeom>
          </p:spPr>
        </p:pic>
        <p:cxnSp>
          <p:nvCxnSpPr>
            <p:cNvPr id="15" name="直线连接符 14"/>
            <p:cNvCxnSpPr/>
            <p:nvPr/>
          </p:nvCxnSpPr>
          <p:spPr>
            <a:xfrm flipH="1">
              <a:off x="3028537" y="-111090"/>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直线连接符 15"/>
            <p:cNvCxnSpPr/>
            <p:nvPr/>
          </p:nvCxnSpPr>
          <p:spPr>
            <a:xfrm flipH="1">
              <a:off x="9626063" y="5667063"/>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1534332" y="-774915"/>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pic>
          <p:nvPicPr>
            <p:cNvPr id="19" name="图片 18"/>
            <p:cNvPicPr>
              <a:picLocks noChangeAspect="1"/>
            </p:cNvPicPr>
            <p:nvPr/>
          </p:nvPicPr>
          <p:blipFill>
            <a:blip r:embed="rId3"/>
            <a:stretch>
              <a:fillRect/>
            </a:stretch>
          </p:blipFill>
          <p:spPr>
            <a:xfrm>
              <a:off x="9724392" y="1573298"/>
              <a:ext cx="483246" cy="483246"/>
            </a:xfrm>
            <a:prstGeom prst="rect">
              <a:avLst/>
            </a:prstGeom>
          </p:spPr>
        </p:pic>
      </p:grpSp>
      <p:sp>
        <p:nvSpPr>
          <p:cNvPr id="5" name="弧 4"/>
          <p:cNvSpPr>
            <a:spLocks noChangeAspect="1"/>
          </p:cNvSpPr>
          <p:nvPr userDrawn="1"/>
        </p:nvSpPr>
        <p:spPr>
          <a:xfrm>
            <a:off x="-958601" y="-635045"/>
            <a:ext cx="1639508" cy="1639508"/>
          </a:xfrm>
          <a:prstGeom prst="arc">
            <a:avLst>
              <a:gd name="adj1" fmla="val 20771918"/>
              <a:gd name="adj2" fmla="val 4859837"/>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6" name="椭圆 5"/>
          <p:cNvSpPr>
            <a:spLocks noChangeAspect="1"/>
          </p:cNvSpPr>
          <p:nvPr userDrawn="1"/>
        </p:nvSpPr>
        <p:spPr>
          <a:xfrm>
            <a:off x="182735" y="331547"/>
            <a:ext cx="471967" cy="471967"/>
          </a:xfrm>
          <a:prstGeom prst="ellipse">
            <a:avLst/>
          </a:prstGeom>
          <a:solidFill>
            <a:srgbClr val="2164ED"/>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7" name="椭圆 6"/>
          <p:cNvSpPr>
            <a:spLocks noChangeAspect="1"/>
          </p:cNvSpPr>
          <p:nvPr userDrawn="1"/>
        </p:nvSpPr>
        <p:spPr>
          <a:xfrm>
            <a:off x="680907" y="397387"/>
            <a:ext cx="118800" cy="118800"/>
          </a:xfrm>
          <a:prstGeom prst="ellipse">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a:off x="92175" y="94149"/>
            <a:ext cx="181120" cy="181120"/>
          </a:xfrm>
          <a:prstGeom prst="ellipse">
            <a:avLst/>
          </a:prstGeom>
          <a:noFill/>
          <a:ln w="254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4" name="矩形 33"/>
          <p:cNvSpPr>
            <a:spLocks noChangeAspect="1"/>
          </p:cNvSpPr>
          <p:nvPr userDrawn="1"/>
        </p:nvSpPr>
        <p:spPr>
          <a:xfrm>
            <a:off x="1441129" y="2326068"/>
            <a:ext cx="1085244" cy="898996"/>
          </a:xfrm>
          <a:prstGeom prst="rect">
            <a:avLst/>
          </a:prstGeom>
          <a:solidFill>
            <a:srgbClr val="225D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5" name="文本框 34"/>
          <p:cNvSpPr txBox="1"/>
          <p:nvPr userDrawn="1"/>
        </p:nvSpPr>
        <p:spPr>
          <a:xfrm>
            <a:off x="1785228" y="2360067"/>
            <a:ext cx="2646878"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800" b="1">
                <a:solidFill>
                  <a:schemeClr val="bg1"/>
                </a:solidFill>
                <a:latin typeface="微软雅黑" panose="020b0503020204020204" pitchFamily="34" charset="-122"/>
                <a:ea typeface="微软雅黑" panose="020b0503020204020204" pitchFamily="34" charset="-122"/>
              </a:rPr>
              <a:t>项目描述</a:t>
            </a:r>
          </a:p>
        </p:txBody>
      </p:sp>
      <p:sp>
        <p:nvSpPr>
          <p:cNvPr id="36" name="文本框 35"/>
          <p:cNvSpPr txBox="1"/>
          <p:nvPr userDrawn="1"/>
        </p:nvSpPr>
        <p:spPr>
          <a:xfrm>
            <a:off x="1814294" y="3332743"/>
            <a:ext cx="9520766"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lumMod val="95000"/>
                  </a:schemeClr>
                </a:solidFill>
              </a:rPr>
              <a:t>了解项目相关背景</a:t>
            </a:r>
          </a:p>
        </p:txBody>
      </p:sp>
      <p:grpSp>
        <p:nvGrpSpPr>
          <p:cNvPr id="2" name="组合 1"/>
          <p:cNvGrpSpPr/>
          <p:nvPr userDrawn="1"/>
        </p:nvGrpSpPr>
        <p:grpSpPr>
          <a:xfrm>
            <a:off x="6709641" y="2159885"/>
            <a:ext cx="4061765" cy="2952194"/>
            <a:chOff x="4269322" y="-3191181"/>
            <a:chExt cx="4061765" cy="2952194"/>
          </a:xfrm>
        </p:grpSpPr>
        <p:cxnSp>
          <p:nvCxnSpPr>
            <p:cNvPr id="38" name="直线连接符 24"/>
            <p:cNvCxnSpPr/>
            <p:nvPr userDrawn="1"/>
          </p:nvCxnSpPr>
          <p:spPr>
            <a:xfrm flipH="1">
              <a:off x="5601915" y="-3098044"/>
              <a:ext cx="2729172" cy="2397149"/>
            </a:xfrm>
            <a:prstGeom prst="line">
              <a:avLst/>
            </a:prstGeom>
            <a:ln w="3492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直线连接符 25"/>
            <p:cNvCxnSpPr/>
            <p:nvPr userDrawn="1"/>
          </p:nvCxnSpPr>
          <p:spPr>
            <a:xfrm flipH="1">
              <a:off x="4817669" y="-2914618"/>
              <a:ext cx="3046227" cy="2675631"/>
            </a:xfrm>
            <a:prstGeom prst="line">
              <a:avLst/>
            </a:prstGeom>
            <a:ln w="9525" cap="rnd">
              <a:solidFill>
                <a:schemeClr val="bg1">
                  <a:lumMod val="95000"/>
                  <a:alpha val="82000"/>
                </a:schemeClr>
              </a:solidFill>
              <a:prstDash val="solid"/>
            </a:ln>
          </p:spPr>
          <p:style>
            <a:lnRef idx="1">
              <a:schemeClr val="accent1"/>
            </a:lnRef>
            <a:fillRef idx="0">
              <a:schemeClr val="accent1"/>
            </a:fillRef>
            <a:effectRef idx="0">
              <a:schemeClr val="accent1"/>
            </a:effectRef>
            <a:fontRef idx="minor">
              <a:schemeClr val="tx1"/>
            </a:fontRef>
          </p:style>
        </p:cxnSp>
        <p:sp>
          <p:nvSpPr>
            <p:cNvPr id="40" name="椭圆 39"/>
            <p:cNvSpPr/>
            <p:nvPr userDrawn="1"/>
          </p:nvSpPr>
          <p:spPr>
            <a:xfrm>
              <a:off x="5175565" y="-3191181"/>
              <a:ext cx="2627964" cy="2627964"/>
            </a:xfrm>
            <a:prstGeom prst="ellipse">
              <a:avLst/>
            </a:prstGeom>
            <a:ln w="5397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userDrawn="1"/>
          </p:nvSpPr>
          <p:spPr>
            <a:xfrm>
              <a:off x="4898074" y="-2881683"/>
              <a:ext cx="277491" cy="277491"/>
            </a:xfrm>
            <a:prstGeom prst="ellipse">
              <a:avLst/>
            </a:prstGeom>
            <a:noFill/>
            <a:ln w="47625">
              <a:solidFill>
                <a:schemeClr val="bg1">
                  <a:lumMod val="95000"/>
                  <a:alpha val="8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userDrawn="1"/>
          </p:nvSpPr>
          <p:spPr>
            <a:xfrm>
              <a:off x="4269322" y="-2456879"/>
              <a:ext cx="575517" cy="575517"/>
            </a:xfrm>
            <a:prstGeom prst="ellipse">
              <a:avLst/>
            </a:prstGeom>
            <a:noFill/>
            <a:ln w="28575">
              <a:solidFill>
                <a:schemeClr val="bg1">
                  <a:lumMod val="95000"/>
                  <a:alpha val="82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cSld>
  <p:clrMapOvr>
    <a:masterClrMapping/>
  </p:clrMapOvr>
  <p:transition spd="slow" advClick="0" advTm="0">
    <p:wipe/>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标题和内容">
    <p:spTree>
      <p:nvGrpSpPr>
        <p:cNvPr id="1" name=""/>
        <p:cNvGrpSpPr/>
        <p:nvPr/>
      </p:nvGrpSpPr>
      <p:grpSpPr>
        <a:xfrm>
          <a:off x="0" y="0"/>
          <a:ext cx="0" cy="0"/>
        </a:xfrm>
      </p:grpSpPr>
      <p:sp>
        <p:nvSpPr>
          <p:cNvPr id="28" name="弧 4"/>
          <p:cNvSpPr>
            <a:spLocks noChangeAspect="1"/>
          </p:cNvSpPr>
          <p:nvPr userDrawn="1"/>
        </p:nvSpPr>
        <p:spPr>
          <a:xfrm>
            <a:off x="-958601" y="-635045"/>
            <a:ext cx="1639508" cy="1639508"/>
          </a:xfrm>
          <a:prstGeom prst="arc">
            <a:avLst>
              <a:gd name="adj1" fmla="val 20771918"/>
              <a:gd name="adj2" fmla="val 4859837"/>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9" name="椭圆 28"/>
          <p:cNvSpPr>
            <a:spLocks noChangeAspect="1"/>
          </p:cNvSpPr>
          <p:nvPr userDrawn="1"/>
        </p:nvSpPr>
        <p:spPr>
          <a:xfrm>
            <a:off x="182735" y="331547"/>
            <a:ext cx="471967" cy="471967"/>
          </a:xfrm>
          <a:prstGeom prst="ellipse">
            <a:avLst/>
          </a:prstGeom>
          <a:solidFill>
            <a:srgbClr val="2164ED"/>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0" name="椭圆 29"/>
          <p:cNvSpPr>
            <a:spLocks noChangeAspect="1"/>
          </p:cNvSpPr>
          <p:nvPr userDrawn="1"/>
        </p:nvSpPr>
        <p:spPr>
          <a:xfrm>
            <a:off x="680907" y="397387"/>
            <a:ext cx="118800" cy="118800"/>
          </a:xfrm>
          <a:prstGeom prst="ellipse">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a:off x="92175" y="94149"/>
            <a:ext cx="181120" cy="181120"/>
          </a:xfrm>
          <a:prstGeom prst="ellipse">
            <a:avLst/>
          </a:prstGeom>
          <a:noFill/>
          <a:ln w="254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grpSp>
        <p:nvGrpSpPr>
          <p:cNvPr id="32" name="组合 31"/>
          <p:cNvGrpSpPr/>
          <p:nvPr userDrawn="1"/>
        </p:nvGrpSpPr>
        <p:grpSpPr>
          <a:xfrm>
            <a:off x="-5968403" y="-774915"/>
            <a:ext cx="18934061" cy="7827361"/>
            <a:chOff x="-5968403" y="-774915"/>
            <a:chExt cx="18934061" cy="7827361"/>
          </a:xfrm>
        </p:grpSpPr>
        <p:sp>
          <p:nvSpPr>
            <p:cNvPr id="36" name="矩形 35"/>
            <p:cNvSpPr/>
            <p:nvPr/>
          </p:nvSpPr>
          <p:spPr>
            <a:xfrm>
              <a:off x="0" y="0"/>
              <a:ext cx="12192000" cy="6858000"/>
            </a:xfrm>
            <a:prstGeom prst="rect">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7" name="图片 36"/>
            <p:cNvPicPr>
              <a:picLocks noChangeAspect="1"/>
            </p:cNvPicPr>
            <p:nvPr/>
          </p:nvPicPr>
          <p:blipFill>
            <a:blip r:embed="rId1"/>
            <a:stretch>
              <a:fillRect/>
            </a:stretch>
          </p:blipFill>
          <p:spPr>
            <a:xfrm>
              <a:off x="10997158" y="4610483"/>
              <a:ext cx="1968500" cy="406400"/>
            </a:xfrm>
            <a:prstGeom prst="rect">
              <a:avLst/>
            </a:prstGeom>
          </p:spPr>
        </p:pic>
        <p:sp>
          <p:nvSpPr>
            <p:cNvPr id="38" name="椭圆 37"/>
            <p:cNvSpPr/>
            <p:nvPr/>
          </p:nvSpPr>
          <p:spPr>
            <a:xfrm>
              <a:off x="-5968403" y="-194446"/>
              <a:ext cx="6808656" cy="6858000"/>
            </a:xfrm>
            <a:prstGeom prst="ellipse">
              <a:avLst/>
            </a:prstGeom>
            <a:solidFill>
              <a:schemeClr val="bg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9" name="图片 38"/>
            <p:cNvPicPr>
              <a:picLocks noChangeAspect="1"/>
            </p:cNvPicPr>
            <p:nvPr/>
          </p:nvPicPr>
          <p:blipFill>
            <a:blip r:embed="rId2">
              <a:alphaModFix amt="70000"/>
            </a:blip>
            <a:stretch>
              <a:fillRect/>
            </a:stretch>
          </p:blipFill>
          <p:spPr>
            <a:xfrm>
              <a:off x="-1119022" y="2822950"/>
              <a:ext cx="2082479" cy="1969301"/>
            </a:xfrm>
            <a:prstGeom prst="rect">
              <a:avLst/>
            </a:prstGeom>
          </p:spPr>
        </p:pic>
        <p:pic>
          <p:nvPicPr>
            <p:cNvPr id="40" name="图片 39"/>
            <p:cNvPicPr>
              <a:picLocks noChangeAspect="1"/>
            </p:cNvPicPr>
            <p:nvPr/>
          </p:nvPicPr>
          <p:blipFill>
            <a:blip r:embed="rId1"/>
            <a:stretch>
              <a:fillRect/>
            </a:stretch>
          </p:blipFill>
          <p:spPr>
            <a:xfrm>
              <a:off x="-99015" y="4546992"/>
              <a:ext cx="1968500" cy="406400"/>
            </a:xfrm>
            <a:prstGeom prst="rect">
              <a:avLst/>
            </a:prstGeom>
          </p:spPr>
        </p:pic>
        <p:cxnSp>
          <p:nvCxnSpPr>
            <p:cNvPr id="41" name="直线连接符 14"/>
            <p:cNvCxnSpPr/>
            <p:nvPr/>
          </p:nvCxnSpPr>
          <p:spPr>
            <a:xfrm flipH="1">
              <a:off x="3028537" y="-111090"/>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直线连接符 15"/>
            <p:cNvCxnSpPr/>
            <p:nvPr/>
          </p:nvCxnSpPr>
          <p:spPr>
            <a:xfrm flipH="1">
              <a:off x="9626063" y="5667063"/>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43" name="文本框 42"/>
            <p:cNvSpPr txBox="1"/>
            <p:nvPr/>
          </p:nvSpPr>
          <p:spPr>
            <a:xfrm>
              <a:off x="1534332" y="-774915"/>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pic>
          <p:nvPicPr>
            <p:cNvPr id="44" name="图片 43"/>
            <p:cNvPicPr>
              <a:picLocks noChangeAspect="1"/>
            </p:cNvPicPr>
            <p:nvPr/>
          </p:nvPicPr>
          <p:blipFill>
            <a:blip r:embed="rId3"/>
            <a:stretch>
              <a:fillRect/>
            </a:stretch>
          </p:blipFill>
          <p:spPr>
            <a:xfrm>
              <a:off x="8733552" y="1922683"/>
              <a:ext cx="483246" cy="483246"/>
            </a:xfrm>
            <a:prstGeom prst="rect">
              <a:avLst/>
            </a:prstGeom>
          </p:spPr>
        </p:pic>
      </p:grpSp>
      <p:grpSp>
        <p:nvGrpSpPr>
          <p:cNvPr id="45" name="组合 44"/>
          <p:cNvGrpSpPr/>
          <p:nvPr userDrawn="1"/>
        </p:nvGrpSpPr>
        <p:grpSpPr>
          <a:xfrm>
            <a:off x="6709641" y="2159885"/>
            <a:ext cx="4061765" cy="2952194"/>
            <a:chOff x="4269322" y="-3191181"/>
            <a:chExt cx="4061765" cy="2952194"/>
          </a:xfrm>
        </p:grpSpPr>
        <p:cxnSp>
          <p:nvCxnSpPr>
            <p:cNvPr id="46" name="直线连接符 24"/>
            <p:cNvCxnSpPr/>
            <p:nvPr userDrawn="1"/>
          </p:nvCxnSpPr>
          <p:spPr>
            <a:xfrm flipH="1">
              <a:off x="5601915" y="-3098044"/>
              <a:ext cx="2729172" cy="2397149"/>
            </a:xfrm>
            <a:prstGeom prst="line">
              <a:avLst/>
            </a:prstGeom>
            <a:ln w="3492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直线连接符 25"/>
            <p:cNvCxnSpPr/>
            <p:nvPr userDrawn="1"/>
          </p:nvCxnSpPr>
          <p:spPr>
            <a:xfrm flipH="1">
              <a:off x="4817669" y="-2914618"/>
              <a:ext cx="3046227" cy="2675631"/>
            </a:xfrm>
            <a:prstGeom prst="line">
              <a:avLst/>
            </a:prstGeom>
            <a:ln w="9525" cap="rnd">
              <a:solidFill>
                <a:schemeClr val="bg1">
                  <a:lumMod val="95000"/>
                  <a:alpha val="82000"/>
                </a:schemeClr>
              </a:solidFill>
              <a:prstDash val="solid"/>
            </a:ln>
          </p:spPr>
          <p:style>
            <a:lnRef idx="1">
              <a:schemeClr val="accent1"/>
            </a:lnRef>
            <a:fillRef idx="0">
              <a:schemeClr val="accent1"/>
            </a:fillRef>
            <a:effectRef idx="0">
              <a:schemeClr val="accent1"/>
            </a:effectRef>
            <a:fontRef idx="minor">
              <a:schemeClr val="tx1"/>
            </a:fontRef>
          </p:style>
        </p:cxnSp>
        <p:sp>
          <p:nvSpPr>
            <p:cNvPr id="48" name="椭圆 47"/>
            <p:cNvSpPr/>
            <p:nvPr userDrawn="1"/>
          </p:nvSpPr>
          <p:spPr>
            <a:xfrm>
              <a:off x="5175565" y="-3191181"/>
              <a:ext cx="2627964" cy="2627964"/>
            </a:xfrm>
            <a:prstGeom prst="ellipse">
              <a:avLst/>
            </a:prstGeom>
            <a:ln w="5397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userDrawn="1"/>
          </p:nvSpPr>
          <p:spPr>
            <a:xfrm>
              <a:off x="4898074" y="-2881683"/>
              <a:ext cx="277491" cy="277491"/>
            </a:xfrm>
            <a:prstGeom prst="ellipse">
              <a:avLst/>
            </a:prstGeom>
            <a:noFill/>
            <a:ln w="47625">
              <a:solidFill>
                <a:schemeClr val="bg1">
                  <a:lumMod val="95000"/>
                  <a:alpha val="8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userDrawn="1"/>
          </p:nvSpPr>
          <p:spPr>
            <a:xfrm>
              <a:off x="4269322" y="-2456879"/>
              <a:ext cx="575517" cy="575517"/>
            </a:xfrm>
            <a:prstGeom prst="ellipse">
              <a:avLst/>
            </a:prstGeom>
            <a:noFill/>
            <a:ln w="28575">
              <a:solidFill>
                <a:schemeClr val="bg1">
                  <a:lumMod val="95000"/>
                  <a:alpha val="82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4" name="矩形 33"/>
          <p:cNvSpPr>
            <a:spLocks noChangeAspect="1"/>
          </p:cNvSpPr>
          <p:nvPr userDrawn="1"/>
        </p:nvSpPr>
        <p:spPr>
          <a:xfrm>
            <a:off x="1441129" y="2326068"/>
            <a:ext cx="1085244" cy="898996"/>
          </a:xfrm>
          <a:prstGeom prst="rect">
            <a:avLst/>
          </a:prstGeom>
          <a:solidFill>
            <a:srgbClr val="225D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5" name="文本框 34"/>
          <p:cNvSpPr txBox="1"/>
          <p:nvPr userDrawn="1"/>
        </p:nvSpPr>
        <p:spPr>
          <a:xfrm>
            <a:off x="1785228" y="2360067"/>
            <a:ext cx="2646878"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800" b="1">
                <a:solidFill>
                  <a:schemeClr val="bg1"/>
                </a:solidFill>
                <a:latin typeface="微软雅黑" panose="020b0503020204020204" pitchFamily="34" charset="-122"/>
                <a:ea typeface="微软雅黑" panose="020b0503020204020204" pitchFamily="34" charset="-122"/>
              </a:rPr>
              <a:t>知识准备</a:t>
            </a:r>
          </a:p>
        </p:txBody>
      </p:sp>
      <p:sp>
        <p:nvSpPr>
          <p:cNvPr id="27" name="文本框 26"/>
          <p:cNvSpPr txBox="1"/>
          <p:nvPr userDrawn="1"/>
        </p:nvSpPr>
        <p:spPr>
          <a:xfrm>
            <a:off x="1814294" y="3332743"/>
            <a:ext cx="9520766"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lumMod val="95000"/>
                  </a:schemeClr>
                </a:solidFill>
              </a:rPr>
              <a:t>学习项目相关理论知识</a:t>
            </a:r>
          </a:p>
        </p:txBody>
      </p:sp>
    </p:spTree>
  </p:cSld>
  <p:clrMapOvr>
    <a:masterClrMapping/>
  </p:clrMapOvr>
  <p:transition spd="slow" advClick="0" advTm="0">
    <p:wipe/>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标题和内容">
    <p:spTree>
      <p:nvGrpSpPr>
        <p:cNvPr id="1" name=""/>
        <p:cNvGrpSpPr/>
        <p:nvPr/>
      </p:nvGrpSpPr>
      <p:grpSpPr>
        <a:xfrm>
          <a:off x="0" y="0"/>
          <a:ext cx="0" cy="0"/>
        </a:xfrm>
      </p:grpSpPr>
      <p:sp>
        <p:nvSpPr>
          <p:cNvPr id="28" name="弧 4"/>
          <p:cNvSpPr>
            <a:spLocks noChangeAspect="1"/>
          </p:cNvSpPr>
          <p:nvPr userDrawn="1"/>
        </p:nvSpPr>
        <p:spPr>
          <a:xfrm>
            <a:off x="-958601" y="-635045"/>
            <a:ext cx="1639508" cy="1639508"/>
          </a:xfrm>
          <a:prstGeom prst="arc">
            <a:avLst>
              <a:gd name="adj1" fmla="val 20771918"/>
              <a:gd name="adj2" fmla="val 4859837"/>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9" name="椭圆 28"/>
          <p:cNvSpPr>
            <a:spLocks noChangeAspect="1"/>
          </p:cNvSpPr>
          <p:nvPr userDrawn="1"/>
        </p:nvSpPr>
        <p:spPr>
          <a:xfrm>
            <a:off x="182735" y="331547"/>
            <a:ext cx="471967" cy="471967"/>
          </a:xfrm>
          <a:prstGeom prst="ellipse">
            <a:avLst/>
          </a:prstGeom>
          <a:solidFill>
            <a:srgbClr val="2164ED"/>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0" name="椭圆 29"/>
          <p:cNvSpPr>
            <a:spLocks noChangeAspect="1"/>
          </p:cNvSpPr>
          <p:nvPr userDrawn="1"/>
        </p:nvSpPr>
        <p:spPr>
          <a:xfrm>
            <a:off x="680907" y="397387"/>
            <a:ext cx="118800" cy="118800"/>
          </a:xfrm>
          <a:prstGeom prst="ellipse">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a:off x="92175" y="94149"/>
            <a:ext cx="181120" cy="181120"/>
          </a:xfrm>
          <a:prstGeom prst="ellipse">
            <a:avLst/>
          </a:prstGeom>
          <a:noFill/>
          <a:ln w="254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grpSp>
        <p:nvGrpSpPr>
          <p:cNvPr id="32" name="组合 31"/>
          <p:cNvGrpSpPr/>
          <p:nvPr userDrawn="1"/>
        </p:nvGrpSpPr>
        <p:grpSpPr>
          <a:xfrm>
            <a:off x="-5968403" y="-774915"/>
            <a:ext cx="18934061" cy="7827361"/>
            <a:chOff x="-5968403" y="-774915"/>
            <a:chExt cx="18934061" cy="7827361"/>
          </a:xfrm>
        </p:grpSpPr>
        <p:sp>
          <p:nvSpPr>
            <p:cNvPr id="36" name="矩形 35"/>
            <p:cNvSpPr/>
            <p:nvPr/>
          </p:nvSpPr>
          <p:spPr>
            <a:xfrm>
              <a:off x="0" y="0"/>
              <a:ext cx="12192000" cy="6858000"/>
            </a:xfrm>
            <a:prstGeom prst="rect">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7" name="图片 36"/>
            <p:cNvPicPr>
              <a:picLocks noChangeAspect="1"/>
            </p:cNvPicPr>
            <p:nvPr/>
          </p:nvPicPr>
          <p:blipFill>
            <a:blip r:embed="rId1"/>
            <a:stretch>
              <a:fillRect/>
            </a:stretch>
          </p:blipFill>
          <p:spPr>
            <a:xfrm>
              <a:off x="10997158" y="4610483"/>
              <a:ext cx="1968500" cy="406400"/>
            </a:xfrm>
            <a:prstGeom prst="rect">
              <a:avLst/>
            </a:prstGeom>
          </p:spPr>
        </p:pic>
        <p:sp>
          <p:nvSpPr>
            <p:cNvPr id="38" name="椭圆 37"/>
            <p:cNvSpPr/>
            <p:nvPr/>
          </p:nvSpPr>
          <p:spPr>
            <a:xfrm>
              <a:off x="-5968403" y="-194446"/>
              <a:ext cx="6808656" cy="6858000"/>
            </a:xfrm>
            <a:prstGeom prst="ellipse">
              <a:avLst/>
            </a:prstGeom>
            <a:solidFill>
              <a:schemeClr val="bg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9" name="图片 38"/>
            <p:cNvPicPr>
              <a:picLocks noChangeAspect="1"/>
            </p:cNvPicPr>
            <p:nvPr/>
          </p:nvPicPr>
          <p:blipFill>
            <a:blip r:embed="rId2">
              <a:alphaModFix amt="70000"/>
            </a:blip>
            <a:stretch>
              <a:fillRect/>
            </a:stretch>
          </p:blipFill>
          <p:spPr>
            <a:xfrm>
              <a:off x="-1119022" y="2822950"/>
              <a:ext cx="2082479" cy="1969301"/>
            </a:xfrm>
            <a:prstGeom prst="rect">
              <a:avLst/>
            </a:prstGeom>
          </p:spPr>
        </p:pic>
        <p:pic>
          <p:nvPicPr>
            <p:cNvPr id="40" name="图片 39"/>
            <p:cNvPicPr>
              <a:picLocks noChangeAspect="1"/>
            </p:cNvPicPr>
            <p:nvPr/>
          </p:nvPicPr>
          <p:blipFill>
            <a:blip r:embed="rId1"/>
            <a:stretch>
              <a:fillRect/>
            </a:stretch>
          </p:blipFill>
          <p:spPr>
            <a:xfrm>
              <a:off x="-99015" y="4546992"/>
              <a:ext cx="1968500" cy="406400"/>
            </a:xfrm>
            <a:prstGeom prst="rect">
              <a:avLst/>
            </a:prstGeom>
          </p:spPr>
        </p:pic>
        <p:cxnSp>
          <p:nvCxnSpPr>
            <p:cNvPr id="41" name="直线连接符 14"/>
            <p:cNvCxnSpPr/>
            <p:nvPr/>
          </p:nvCxnSpPr>
          <p:spPr>
            <a:xfrm flipH="1">
              <a:off x="3028537" y="-111090"/>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直线连接符 15"/>
            <p:cNvCxnSpPr/>
            <p:nvPr/>
          </p:nvCxnSpPr>
          <p:spPr>
            <a:xfrm flipH="1">
              <a:off x="9626063" y="5667063"/>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43" name="文本框 42"/>
            <p:cNvSpPr txBox="1"/>
            <p:nvPr/>
          </p:nvSpPr>
          <p:spPr>
            <a:xfrm>
              <a:off x="1534332" y="-774915"/>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pic>
          <p:nvPicPr>
            <p:cNvPr id="44" name="图片 43"/>
            <p:cNvPicPr>
              <a:picLocks noChangeAspect="1"/>
            </p:cNvPicPr>
            <p:nvPr/>
          </p:nvPicPr>
          <p:blipFill>
            <a:blip r:embed="rId3"/>
            <a:stretch>
              <a:fillRect/>
            </a:stretch>
          </p:blipFill>
          <p:spPr>
            <a:xfrm>
              <a:off x="8673003" y="3102714"/>
              <a:ext cx="483246" cy="483246"/>
            </a:xfrm>
            <a:prstGeom prst="rect">
              <a:avLst/>
            </a:prstGeom>
          </p:spPr>
        </p:pic>
      </p:grpSp>
      <p:grpSp>
        <p:nvGrpSpPr>
          <p:cNvPr id="45" name="组合 44"/>
          <p:cNvGrpSpPr/>
          <p:nvPr userDrawn="1"/>
        </p:nvGrpSpPr>
        <p:grpSpPr>
          <a:xfrm>
            <a:off x="6709641" y="2159885"/>
            <a:ext cx="4061765" cy="2952194"/>
            <a:chOff x="4269322" y="-3191181"/>
            <a:chExt cx="4061765" cy="2952194"/>
          </a:xfrm>
        </p:grpSpPr>
        <p:cxnSp>
          <p:nvCxnSpPr>
            <p:cNvPr id="46" name="直线连接符 24"/>
            <p:cNvCxnSpPr/>
            <p:nvPr userDrawn="1"/>
          </p:nvCxnSpPr>
          <p:spPr>
            <a:xfrm flipH="1">
              <a:off x="5601915" y="-3098044"/>
              <a:ext cx="2729172" cy="2397149"/>
            </a:xfrm>
            <a:prstGeom prst="line">
              <a:avLst/>
            </a:prstGeom>
            <a:ln w="3492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直线连接符 25"/>
            <p:cNvCxnSpPr/>
            <p:nvPr userDrawn="1"/>
          </p:nvCxnSpPr>
          <p:spPr>
            <a:xfrm flipH="1">
              <a:off x="4817669" y="-2914618"/>
              <a:ext cx="3046227" cy="2675631"/>
            </a:xfrm>
            <a:prstGeom prst="line">
              <a:avLst/>
            </a:prstGeom>
            <a:ln w="9525" cap="rnd">
              <a:solidFill>
                <a:schemeClr val="bg1">
                  <a:lumMod val="95000"/>
                  <a:alpha val="82000"/>
                </a:schemeClr>
              </a:solidFill>
              <a:prstDash val="solid"/>
            </a:ln>
          </p:spPr>
          <p:style>
            <a:lnRef idx="1">
              <a:schemeClr val="accent1"/>
            </a:lnRef>
            <a:fillRef idx="0">
              <a:schemeClr val="accent1"/>
            </a:fillRef>
            <a:effectRef idx="0">
              <a:schemeClr val="accent1"/>
            </a:effectRef>
            <a:fontRef idx="minor">
              <a:schemeClr val="tx1"/>
            </a:fontRef>
          </p:style>
        </p:cxnSp>
        <p:sp>
          <p:nvSpPr>
            <p:cNvPr id="48" name="椭圆 47"/>
            <p:cNvSpPr/>
            <p:nvPr userDrawn="1"/>
          </p:nvSpPr>
          <p:spPr>
            <a:xfrm>
              <a:off x="5175565" y="-3191181"/>
              <a:ext cx="2627964" cy="2627964"/>
            </a:xfrm>
            <a:prstGeom prst="ellipse">
              <a:avLst/>
            </a:prstGeom>
            <a:ln w="5397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userDrawn="1"/>
          </p:nvSpPr>
          <p:spPr>
            <a:xfrm>
              <a:off x="4898074" y="-2881683"/>
              <a:ext cx="277491" cy="277491"/>
            </a:xfrm>
            <a:prstGeom prst="ellipse">
              <a:avLst/>
            </a:prstGeom>
            <a:noFill/>
            <a:ln w="47625">
              <a:solidFill>
                <a:schemeClr val="bg1">
                  <a:lumMod val="95000"/>
                  <a:alpha val="8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userDrawn="1"/>
          </p:nvSpPr>
          <p:spPr>
            <a:xfrm>
              <a:off x="4269322" y="-2456879"/>
              <a:ext cx="575517" cy="575517"/>
            </a:xfrm>
            <a:prstGeom prst="ellipse">
              <a:avLst/>
            </a:prstGeom>
            <a:noFill/>
            <a:ln w="28575">
              <a:solidFill>
                <a:schemeClr val="bg1">
                  <a:lumMod val="95000"/>
                  <a:alpha val="82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4" name="矩形 33"/>
          <p:cNvSpPr>
            <a:spLocks noChangeAspect="1"/>
          </p:cNvSpPr>
          <p:nvPr userDrawn="1"/>
        </p:nvSpPr>
        <p:spPr>
          <a:xfrm>
            <a:off x="1441129" y="2326068"/>
            <a:ext cx="1085244" cy="898996"/>
          </a:xfrm>
          <a:prstGeom prst="rect">
            <a:avLst/>
          </a:prstGeom>
          <a:solidFill>
            <a:srgbClr val="225D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5" name="文本框 34"/>
          <p:cNvSpPr txBox="1"/>
          <p:nvPr userDrawn="1"/>
        </p:nvSpPr>
        <p:spPr>
          <a:xfrm>
            <a:off x="1785228" y="2360067"/>
            <a:ext cx="2646878"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800" b="1">
                <a:solidFill>
                  <a:schemeClr val="bg1"/>
                </a:solidFill>
                <a:latin typeface="微软雅黑" panose="020b0503020204020204" pitchFamily="34" charset="-122"/>
                <a:ea typeface="微软雅黑" panose="020b0503020204020204" pitchFamily="34" charset="-122"/>
              </a:rPr>
              <a:t>项目实施</a:t>
            </a:r>
          </a:p>
        </p:txBody>
      </p:sp>
      <p:sp>
        <p:nvSpPr>
          <p:cNvPr id="27" name="文本框 26"/>
          <p:cNvSpPr txBox="1"/>
          <p:nvPr userDrawn="1"/>
        </p:nvSpPr>
        <p:spPr>
          <a:xfrm>
            <a:off x="1814294" y="3332743"/>
            <a:ext cx="9520766"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lumMod val="95000"/>
                  </a:schemeClr>
                </a:solidFill>
              </a:rPr>
              <a:t>实践项目相关实验</a:t>
            </a:r>
          </a:p>
        </p:txBody>
      </p:sp>
    </p:spTree>
  </p:cSld>
  <p:clrMapOvr>
    <a:masterClrMapping/>
  </p:clrMapOvr>
  <p:transition spd="slow" advClick="0" advTm="0">
    <p:wipe/>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标题和内容">
    <p:spTree>
      <p:nvGrpSpPr>
        <p:cNvPr id="1" name=""/>
        <p:cNvGrpSpPr/>
        <p:nvPr/>
      </p:nvGrpSpPr>
      <p:grpSpPr>
        <a:xfrm>
          <a:off x="0" y="0"/>
          <a:ext cx="0" cy="0"/>
        </a:xfrm>
      </p:grpSpPr>
      <p:sp>
        <p:nvSpPr>
          <p:cNvPr id="28" name="弧 4"/>
          <p:cNvSpPr>
            <a:spLocks noChangeAspect="1"/>
          </p:cNvSpPr>
          <p:nvPr userDrawn="1"/>
        </p:nvSpPr>
        <p:spPr>
          <a:xfrm>
            <a:off x="-958601" y="-635045"/>
            <a:ext cx="1639508" cy="1639508"/>
          </a:xfrm>
          <a:prstGeom prst="arc">
            <a:avLst>
              <a:gd name="adj1" fmla="val 20771918"/>
              <a:gd name="adj2" fmla="val 4859837"/>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9" name="椭圆 28"/>
          <p:cNvSpPr>
            <a:spLocks noChangeAspect="1"/>
          </p:cNvSpPr>
          <p:nvPr userDrawn="1"/>
        </p:nvSpPr>
        <p:spPr>
          <a:xfrm>
            <a:off x="182735" y="331547"/>
            <a:ext cx="471967" cy="471967"/>
          </a:xfrm>
          <a:prstGeom prst="ellipse">
            <a:avLst/>
          </a:prstGeom>
          <a:solidFill>
            <a:srgbClr val="2164ED"/>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0" name="椭圆 29"/>
          <p:cNvSpPr>
            <a:spLocks noChangeAspect="1"/>
          </p:cNvSpPr>
          <p:nvPr userDrawn="1"/>
        </p:nvSpPr>
        <p:spPr>
          <a:xfrm>
            <a:off x="680907" y="397387"/>
            <a:ext cx="118800" cy="118800"/>
          </a:xfrm>
          <a:prstGeom prst="ellipse">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a:off x="92175" y="94149"/>
            <a:ext cx="181120" cy="181120"/>
          </a:xfrm>
          <a:prstGeom prst="ellipse">
            <a:avLst/>
          </a:prstGeom>
          <a:noFill/>
          <a:ln w="254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grpSp>
        <p:nvGrpSpPr>
          <p:cNvPr id="32" name="组合 31"/>
          <p:cNvGrpSpPr/>
          <p:nvPr userDrawn="1"/>
        </p:nvGrpSpPr>
        <p:grpSpPr>
          <a:xfrm>
            <a:off x="-5968403" y="-774915"/>
            <a:ext cx="18934061" cy="7827361"/>
            <a:chOff x="-5968403" y="-774915"/>
            <a:chExt cx="18934061" cy="7827361"/>
          </a:xfrm>
        </p:grpSpPr>
        <p:sp>
          <p:nvSpPr>
            <p:cNvPr id="36" name="矩形 35"/>
            <p:cNvSpPr/>
            <p:nvPr/>
          </p:nvSpPr>
          <p:spPr>
            <a:xfrm>
              <a:off x="0" y="0"/>
              <a:ext cx="12192000" cy="6858000"/>
            </a:xfrm>
            <a:prstGeom prst="rect">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7" name="图片 36"/>
            <p:cNvPicPr>
              <a:picLocks noChangeAspect="1"/>
            </p:cNvPicPr>
            <p:nvPr/>
          </p:nvPicPr>
          <p:blipFill>
            <a:blip r:embed="rId1"/>
            <a:stretch>
              <a:fillRect/>
            </a:stretch>
          </p:blipFill>
          <p:spPr>
            <a:xfrm>
              <a:off x="10997158" y="4610483"/>
              <a:ext cx="1968500" cy="406400"/>
            </a:xfrm>
            <a:prstGeom prst="rect">
              <a:avLst/>
            </a:prstGeom>
          </p:spPr>
        </p:pic>
        <p:sp>
          <p:nvSpPr>
            <p:cNvPr id="38" name="椭圆 37"/>
            <p:cNvSpPr/>
            <p:nvPr/>
          </p:nvSpPr>
          <p:spPr>
            <a:xfrm>
              <a:off x="-5968403" y="-194446"/>
              <a:ext cx="6808656" cy="6858000"/>
            </a:xfrm>
            <a:prstGeom prst="ellipse">
              <a:avLst/>
            </a:prstGeom>
            <a:solidFill>
              <a:schemeClr val="bg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9" name="图片 38"/>
            <p:cNvPicPr>
              <a:picLocks noChangeAspect="1"/>
            </p:cNvPicPr>
            <p:nvPr/>
          </p:nvPicPr>
          <p:blipFill>
            <a:blip r:embed="rId2">
              <a:alphaModFix amt="70000"/>
            </a:blip>
            <a:stretch>
              <a:fillRect/>
            </a:stretch>
          </p:blipFill>
          <p:spPr>
            <a:xfrm>
              <a:off x="-1119022" y="2822950"/>
              <a:ext cx="2082479" cy="1969301"/>
            </a:xfrm>
            <a:prstGeom prst="rect">
              <a:avLst/>
            </a:prstGeom>
          </p:spPr>
        </p:pic>
        <p:pic>
          <p:nvPicPr>
            <p:cNvPr id="40" name="图片 39"/>
            <p:cNvPicPr>
              <a:picLocks noChangeAspect="1"/>
            </p:cNvPicPr>
            <p:nvPr/>
          </p:nvPicPr>
          <p:blipFill>
            <a:blip r:embed="rId1"/>
            <a:stretch>
              <a:fillRect/>
            </a:stretch>
          </p:blipFill>
          <p:spPr>
            <a:xfrm>
              <a:off x="-99015" y="4546992"/>
              <a:ext cx="1968500" cy="406400"/>
            </a:xfrm>
            <a:prstGeom prst="rect">
              <a:avLst/>
            </a:prstGeom>
          </p:spPr>
        </p:pic>
        <p:cxnSp>
          <p:nvCxnSpPr>
            <p:cNvPr id="41" name="直线连接符 14"/>
            <p:cNvCxnSpPr/>
            <p:nvPr/>
          </p:nvCxnSpPr>
          <p:spPr>
            <a:xfrm flipH="1">
              <a:off x="3028537" y="-111090"/>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直线连接符 15"/>
            <p:cNvCxnSpPr/>
            <p:nvPr/>
          </p:nvCxnSpPr>
          <p:spPr>
            <a:xfrm flipH="1">
              <a:off x="9626063" y="5667063"/>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43" name="文本框 42"/>
            <p:cNvSpPr txBox="1"/>
            <p:nvPr/>
          </p:nvSpPr>
          <p:spPr>
            <a:xfrm>
              <a:off x="1534332" y="-774915"/>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pic>
          <p:nvPicPr>
            <p:cNvPr id="44" name="图片 43"/>
            <p:cNvPicPr>
              <a:picLocks noChangeAspect="1"/>
            </p:cNvPicPr>
            <p:nvPr/>
          </p:nvPicPr>
          <p:blipFill>
            <a:blip r:embed="rId3"/>
            <a:stretch>
              <a:fillRect/>
            </a:stretch>
          </p:blipFill>
          <p:spPr>
            <a:xfrm>
              <a:off x="10032409" y="3156119"/>
              <a:ext cx="483246" cy="483246"/>
            </a:xfrm>
            <a:prstGeom prst="rect">
              <a:avLst/>
            </a:prstGeom>
          </p:spPr>
        </p:pic>
      </p:grpSp>
      <p:grpSp>
        <p:nvGrpSpPr>
          <p:cNvPr id="45" name="组合 44"/>
          <p:cNvGrpSpPr/>
          <p:nvPr userDrawn="1"/>
        </p:nvGrpSpPr>
        <p:grpSpPr>
          <a:xfrm>
            <a:off x="6709641" y="2159885"/>
            <a:ext cx="4061765" cy="2952194"/>
            <a:chOff x="4269322" y="-3191181"/>
            <a:chExt cx="4061765" cy="2952194"/>
          </a:xfrm>
        </p:grpSpPr>
        <p:cxnSp>
          <p:nvCxnSpPr>
            <p:cNvPr id="46" name="直线连接符 24"/>
            <p:cNvCxnSpPr/>
            <p:nvPr userDrawn="1"/>
          </p:nvCxnSpPr>
          <p:spPr>
            <a:xfrm flipH="1">
              <a:off x="5601915" y="-3098044"/>
              <a:ext cx="2729172" cy="2397149"/>
            </a:xfrm>
            <a:prstGeom prst="line">
              <a:avLst/>
            </a:prstGeom>
            <a:ln w="3492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直线连接符 25"/>
            <p:cNvCxnSpPr/>
            <p:nvPr userDrawn="1"/>
          </p:nvCxnSpPr>
          <p:spPr>
            <a:xfrm flipH="1">
              <a:off x="4817669" y="-2914618"/>
              <a:ext cx="3046227" cy="2675631"/>
            </a:xfrm>
            <a:prstGeom prst="line">
              <a:avLst/>
            </a:prstGeom>
            <a:ln w="9525" cap="rnd">
              <a:solidFill>
                <a:schemeClr val="bg1">
                  <a:lumMod val="95000"/>
                  <a:alpha val="82000"/>
                </a:schemeClr>
              </a:solidFill>
              <a:prstDash val="solid"/>
            </a:ln>
          </p:spPr>
          <p:style>
            <a:lnRef idx="1">
              <a:schemeClr val="accent1"/>
            </a:lnRef>
            <a:fillRef idx="0">
              <a:schemeClr val="accent1"/>
            </a:fillRef>
            <a:effectRef idx="0">
              <a:schemeClr val="accent1"/>
            </a:effectRef>
            <a:fontRef idx="minor">
              <a:schemeClr val="tx1"/>
            </a:fontRef>
          </p:style>
        </p:cxnSp>
        <p:sp>
          <p:nvSpPr>
            <p:cNvPr id="48" name="椭圆 47"/>
            <p:cNvSpPr/>
            <p:nvPr userDrawn="1"/>
          </p:nvSpPr>
          <p:spPr>
            <a:xfrm>
              <a:off x="5175565" y="-3191181"/>
              <a:ext cx="2627964" cy="2627964"/>
            </a:xfrm>
            <a:prstGeom prst="ellipse">
              <a:avLst/>
            </a:prstGeom>
            <a:ln w="5397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userDrawn="1"/>
          </p:nvSpPr>
          <p:spPr>
            <a:xfrm>
              <a:off x="4898074" y="-2881683"/>
              <a:ext cx="277491" cy="277491"/>
            </a:xfrm>
            <a:prstGeom prst="ellipse">
              <a:avLst/>
            </a:prstGeom>
            <a:noFill/>
            <a:ln w="47625">
              <a:solidFill>
                <a:schemeClr val="bg1">
                  <a:lumMod val="95000"/>
                  <a:alpha val="8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userDrawn="1"/>
          </p:nvSpPr>
          <p:spPr>
            <a:xfrm>
              <a:off x="4269322" y="-2456879"/>
              <a:ext cx="575517" cy="575517"/>
            </a:xfrm>
            <a:prstGeom prst="ellipse">
              <a:avLst/>
            </a:prstGeom>
            <a:noFill/>
            <a:ln w="28575">
              <a:solidFill>
                <a:schemeClr val="bg1">
                  <a:lumMod val="95000"/>
                  <a:alpha val="82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4" name="矩形 33"/>
          <p:cNvSpPr>
            <a:spLocks noChangeAspect="1"/>
          </p:cNvSpPr>
          <p:nvPr userDrawn="1"/>
        </p:nvSpPr>
        <p:spPr>
          <a:xfrm>
            <a:off x="1441129" y="2326068"/>
            <a:ext cx="1085244" cy="898996"/>
          </a:xfrm>
          <a:prstGeom prst="rect">
            <a:avLst/>
          </a:prstGeom>
          <a:solidFill>
            <a:srgbClr val="225D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5" name="文本框 34"/>
          <p:cNvSpPr txBox="1"/>
          <p:nvPr userDrawn="1"/>
        </p:nvSpPr>
        <p:spPr>
          <a:xfrm>
            <a:off x="1785228" y="2360067"/>
            <a:ext cx="2646878"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800" b="1">
                <a:solidFill>
                  <a:schemeClr val="bg1"/>
                </a:solidFill>
                <a:latin typeface="微软雅黑" panose="020b0503020204020204" pitchFamily="34" charset="-122"/>
                <a:ea typeface="微软雅黑" panose="020b0503020204020204" pitchFamily="34" charset="-122"/>
              </a:rPr>
              <a:t>知识拓展</a:t>
            </a:r>
          </a:p>
        </p:txBody>
      </p:sp>
      <p:sp>
        <p:nvSpPr>
          <p:cNvPr id="27" name="文本框 26"/>
          <p:cNvSpPr txBox="1"/>
          <p:nvPr userDrawn="1"/>
        </p:nvSpPr>
        <p:spPr>
          <a:xfrm>
            <a:off x="1814294" y="3332743"/>
            <a:ext cx="9520766"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lumMod val="95000"/>
                  </a:schemeClr>
                </a:solidFill>
              </a:rPr>
              <a:t>了解更多拓展知识</a:t>
            </a:r>
          </a:p>
        </p:txBody>
      </p:sp>
    </p:spTree>
  </p:cSld>
  <p:clrMapOvr>
    <a:masterClrMapping/>
  </p:clrMapOvr>
  <p:transition spd="slow" advClick="0" advTm="0">
    <p:wipe/>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标题和内容">
    <p:spTree>
      <p:nvGrpSpPr>
        <p:cNvPr id="1" name=""/>
        <p:cNvGrpSpPr/>
        <p:nvPr/>
      </p:nvGrpSpPr>
      <p:grpSpPr>
        <a:xfrm>
          <a:off x="0" y="0"/>
          <a:ext cx="0" cy="0"/>
        </a:xfrm>
      </p:grpSpPr>
      <p:sp>
        <p:nvSpPr>
          <p:cNvPr id="28" name="弧 4"/>
          <p:cNvSpPr>
            <a:spLocks noChangeAspect="1"/>
          </p:cNvSpPr>
          <p:nvPr userDrawn="1"/>
        </p:nvSpPr>
        <p:spPr>
          <a:xfrm>
            <a:off x="-958601" y="-635045"/>
            <a:ext cx="1639508" cy="1639508"/>
          </a:xfrm>
          <a:prstGeom prst="arc">
            <a:avLst>
              <a:gd name="adj1" fmla="val 20771918"/>
              <a:gd name="adj2" fmla="val 4859837"/>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9" name="椭圆 28"/>
          <p:cNvSpPr>
            <a:spLocks noChangeAspect="1"/>
          </p:cNvSpPr>
          <p:nvPr userDrawn="1"/>
        </p:nvSpPr>
        <p:spPr>
          <a:xfrm>
            <a:off x="182735" y="331547"/>
            <a:ext cx="471967" cy="471967"/>
          </a:xfrm>
          <a:prstGeom prst="ellipse">
            <a:avLst/>
          </a:prstGeom>
          <a:solidFill>
            <a:srgbClr val="2164ED"/>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0" name="椭圆 29"/>
          <p:cNvSpPr>
            <a:spLocks noChangeAspect="1"/>
          </p:cNvSpPr>
          <p:nvPr userDrawn="1"/>
        </p:nvSpPr>
        <p:spPr>
          <a:xfrm>
            <a:off x="680907" y="397387"/>
            <a:ext cx="118800" cy="118800"/>
          </a:xfrm>
          <a:prstGeom prst="ellipse">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1" name="椭圆 30"/>
          <p:cNvSpPr/>
          <p:nvPr userDrawn="1"/>
        </p:nvSpPr>
        <p:spPr>
          <a:xfrm>
            <a:off x="92175" y="94149"/>
            <a:ext cx="181120" cy="181120"/>
          </a:xfrm>
          <a:prstGeom prst="ellipse">
            <a:avLst/>
          </a:prstGeom>
          <a:noFill/>
          <a:ln w="254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grpSp>
        <p:nvGrpSpPr>
          <p:cNvPr id="32" name="组合 31"/>
          <p:cNvGrpSpPr/>
          <p:nvPr userDrawn="1"/>
        </p:nvGrpSpPr>
        <p:grpSpPr>
          <a:xfrm>
            <a:off x="-5968403" y="-774915"/>
            <a:ext cx="18934061" cy="7827361"/>
            <a:chOff x="-5968403" y="-774915"/>
            <a:chExt cx="18934061" cy="7827361"/>
          </a:xfrm>
        </p:grpSpPr>
        <p:sp>
          <p:nvSpPr>
            <p:cNvPr id="36" name="矩形 35"/>
            <p:cNvSpPr/>
            <p:nvPr/>
          </p:nvSpPr>
          <p:spPr>
            <a:xfrm>
              <a:off x="0" y="0"/>
              <a:ext cx="12192000" cy="6858000"/>
            </a:xfrm>
            <a:prstGeom prst="rect">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7" name="图片 36"/>
            <p:cNvPicPr>
              <a:picLocks noChangeAspect="1"/>
            </p:cNvPicPr>
            <p:nvPr/>
          </p:nvPicPr>
          <p:blipFill>
            <a:blip r:embed="rId1"/>
            <a:stretch>
              <a:fillRect/>
            </a:stretch>
          </p:blipFill>
          <p:spPr>
            <a:xfrm>
              <a:off x="10997158" y="4610483"/>
              <a:ext cx="1968500" cy="406400"/>
            </a:xfrm>
            <a:prstGeom prst="rect">
              <a:avLst/>
            </a:prstGeom>
          </p:spPr>
        </p:pic>
        <p:sp>
          <p:nvSpPr>
            <p:cNvPr id="38" name="椭圆 37"/>
            <p:cNvSpPr/>
            <p:nvPr/>
          </p:nvSpPr>
          <p:spPr>
            <a:xfrm>
              <a:off x="-5968403" y="-194446"/>
              <a:ext cx="6808656" cy="6858000"/>
            </a:xfrm>
            <a:prstGeom prst="ellipse">
              <a:avLst/>
            </a:prstGeom>
            <a:solidFill>
              <a:schemeClr val="bg1">
                <a:alpha val="4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pic>
          <p:nvPicPr>
            <p:cNvPr id="39" name="图片 38"/>
            <p:cNvPicPr>
              <a:picLocks noChangeAspect="1"/>
            </p:cNvPicPr>
            <p:nvPr/>
          </p:nvPicPr>
          <p:blipFill>
            <a:blip r:embed="rId2">
              <a:alphaModFix amt="70000"/>
            </a:blip>
            <a:stretch>
              <a:fillRect/>
            </a:stretch>
          </p:blipFill>
          <p:spPr>
            <a:xfrm>
              <a:off x="-1119022" y="2822950"/>
              <a:ext cx="2082479" cy="1969301"/>
            </a:xfrm>
            <a:prstGeom prst="rect">
              <a:avLst/>
            </a:prstGeom>
          </p:spPr>
        </p:pic>
        <p:pic>
          <p:nvPicPr>
            <p:cNvPr id="40" name="图片 39"/>
            <p:cNvPicPr>
              <a:picLocks noChangeAspect="1"/>
            </p:cNvPicPr>
            <p:nvPr/>
          </p:nvPicPr>
          <p:blipFill>
            <a:blip r:embed="rId1"/>
            <a:stretch>
              <a:fillRect/>
            </a:stretch>
          </p:blipFill>
          <p:spPr>
            <a:xfrm>
              <a:off x="-99015" y="4546992"/>
              <a:ext cx="1968500" cy="406400"/>
            </a:xfrm>
            <a:prstGeom prst="rect">
              <a:avLst/>
            </a:prstGeom>
          </p:spPr>
        </p:pic>
        <p:cxnSp>
          <p:nvCxnSpPr>
            <p:cNvPr id="41" name="直线连接符 14"/>
            <p:cNvCxnSpPr/>
            <p:nvPr/>
          </p:nvCxnSpPr>
          <p:spPr>
            <a:xfrm flipH="1">
              <a:off x="3028537" y="-111090"/>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直线连接符 15"/>
            <p:cNvCxnSpPr/>
            <p:nvPr/>
          </p:nvCxnSpPr>
          <p:spPr>
            <a:xfrm flipH="1">
              <a:off x="9626063" y="5667063"/>
              <a:ext cx="1356304" cy="1385383"/>
            </a:xfrm>
            <a:prstGeom prst="line">
              <a:avLst/>
            </a:prstGeom>
            <a:ln w="25400" cap="rnd">
              <a:solidFill>
                <a:schemeClr val="bg1">
                  <a:lumMod val="75000"/>
                </a:schemeClr>
              </a:solidFill>
              <a:prstDash val="sysDot"/>
            </a:ln>
          </p:spPr>
          <p:style>
            <a:lnRef idx="1">
              <a:schemeClr val="accent1"/>
            </a:lnRef>
            <a:fillRef idx="0">
              <a:schemeClr val="accent1"/>
            </a:fillRef>
            <a:effectRef idx="0">
              <a:schemeClr val="accent1"/>
            </a:effectRef>
            <a:fontRef idx="minor">
              <a:schemeClr val="tx1"/>
            </a:fontRef>
          </p:style>
        </p:cxnSp>
        <p:sp>
          <p:nvSpPr>
            <p:cNvPr id="43" name="文本框 42"/>
            <p:cNvSpPr txBox="1"/>
            <p:nvPr/>
          </p:nvSpPr>
          <p:spPr>
            <a:xfrm>
              <a:off x="1534332" y="-774915"/>
              <a:ext cx="184731"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pic>
          <p:nvPicPr>
            <p:cNvPr id="44" name="图片 43"/>
            <p:cNvPicPr>
              <a:picLocks noChangeAspect="1"/>
            </p:cNvPicPr>
            <p:nvPr/>
          </p:nvPicPr>
          <p:blipFill>
            <a:blip r:embed="rId3"/>
            <a:stretch>
              <a:fillRect/>
            </a:stretch>
          </p:blipFill>
          <p:spPr>
            <a:xfrm>
              <a:off x="10159413" y="4703862"/>
              <a:ext cx="483246" cy="483246"/>
            </a:xfrm>
            <a:prstGeom prst="rect">
              <a:avLst/>
            </a:prstGeom>
          </p:spPr>
        </p:pic>
      </p:grpSp>
      <p:grpSp>
        <p:nvGrpSpPr>
          <p:cNvPr id="45" name="组合 44"/>
          <p:cNvGrpSpPr/>
          <p:nvPr userDrawn="1"/>
        </p:nvGrpSpPr>
        <p:grpSpPr>
          <a:xfrm>
            <a:off x="6709641" y="2159885"/>
            <a:ext cx="4061765" cy="2952194"/>
            <a:chOff x="4269322" y="-3191181"/>
            <a:chExt cx="4061765" cy="2952194"/>
          </a:xfrm>
        </p:grpSpPr>
        <p:cxnSp>
          <p:nvCxnSpPr>
            <p:cNvPr id="46" name="直线连接符 24"/>
            <p:cNvCxnSpPr/>
            <p:nvPr userDrawn="1"/>
          </p:nvCxnSpPr>
          <p:spPr>
            <a:xfrm flipH="1">
              <a:off x="5601915" y="-3098044"/>
              <a:ext cx="2729172" cy="2397149"/>
            </a:xfrm>
            <a:prstGeom prst="line">
              <a:avLst/>
            </a:prstGeom>
            <a:ln w="3492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直线连接符 25"/>
            <p:cNvCxnSpPr/>
            <p:nvPr userDrawn="1"/>
          </p:nvCxnSpPr>
          <p:spPr>
            <a:xfrm flipH="1">
              <a:off x="4817669" y="-2914618"/>
              <a:ext cx="3046227" cy="2675631"/>
            </a:xfrm>
            <a:prstGeom prst="line">
              <a:avLst/>
            </a:prstGeom>
            <a:ln w="9525" cap="rnd">
              <a:solidFill>
                <a:schemeClr val="bg1">
                  <a:lumMod val="95000"/>
                  <a:alpha val="82000"/>
                </a:schemeClr>
              </a:solidFill>
              <a:prstDash val="solid"/>
            </a:ln>
          </p:spPr>
          <p:style>
            <a:lnRef idx="1">
              <a:schemeClr val="accent1"/>
            </a:lnRef>
            <a:fillRef idx="0">
              <a:schemeClr val="accent1"/>
            </a:fillRef>
            <a:effectRef idx="0">
              <a:schemeClr val="accent1"/>
            </a:effectRef>
            <a:fontRef idx="minor">
              <a:schemeClr val="tx1"/>
            </a:fontRef>
          </p:style>
        </p:cxnSp>
        <p:sp>
          <p:nvSpPr>
            <p:cNvPr id="48" name="椭圆 47"/>
            <p:cNvSpPr/>
            <p:nvPr userDrawn="1"/>
          </p:nvSpPr>
          <p:spPr>
            <a:xfrm>
              <a:off x="5175565" y="-3191181"/>
              <a:ext cx="2627964" cy="2627964"/>
            </a:xfrm>
            <a:prstGeom prst="ellipse">
              <a:avLst/>
            </a:prstGeom>
            <a:ln w="53975" cap="rnd">
              <a:solidFill>
                <a:schemeClr val="bg1">
                  <a:lumMod val="95000"/>
                  <a:alpha val="82000"/>
                </a:schemeClr>
              </a:solidFill>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userDrawn="1"/>
          </p:nvSpPr>
          <p:spPr>
            <a:xfrm>
              <a:off x="4898074" y="-2881683"/>
              <a:ext cx="277491" cy="277491"/>
            </a:xfrm>
            <a:prstGeom prst="ellipse">
              <a:avLst/>
            </a:prstGeom>
            <a:noFill/>
            <a:ln w="47625">
              <a:solidFill>
                <a:schemeClr val="bg1">
                  <a:lumMod val="95000"/>
                  <a:alpha val="8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userDrawn="1"/>
          </p:nvSpPr>
          <p:spPr>
            <a:xfrm>
              <a:off x="4269322" y="-2456879"/>
              <a:ext cx="575517" cy="575517"/>
            </a:xfrm>
            <a:prstGeom prst="ellipse">
              <a:avLst/>
            </a:prstGeom>
            <a:noFill/>
            <a:ln w="28575">
              <a:solidFill>
                <a:schemeClr val="bg1">
                  <a:lumMod val="95000"/>
                  <a:alpha val="82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34" name="矩形 33"/>
          <p:cNvSpPr>
            <a:spLocks noChangeAspect="1"/>
          </p:cNvSpPr>
          <p:nvPr userDrawn="1"/>
        </p:nvSpPr>
        <p:spPr>
          <a:xfrm>
            <a:off x="1441129" y="2326068"/>
            <a:ext cx="1085244" cy="898996"/>
          </a:xfrm>
          <a:prstGeom prst="rect">
            <a:avLst/>
          </a:prstGeom>
          <a:solidFill>
            <a:srgbClr val="225D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5" name="文本框 34"/>
          <p:cNvSpPr txBox="1"/>
          <p:nvPr userDrawn="1"/>
        </p:nvSpPr>
        <p:spPr>
          <a:xfrm>
            <a:off x="1785228" y="2360067"/>
            <a:ext cx="2646878"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800" b="1">
                <a:solidFill>
                  <a:schemeClr val="bg1"/>
                </a:solidFill>
                <a:latin typeface="微软雅黑" panose="020b0503020204020204" pitchFamily="34" charset="-122"/>
                <a:ea typeface="微软雅黑" panose="020b0503020204020204" pitchFamily="34" charset="-122"/>
              </a:rPr>
              <a:t>课后实训</a:t>
            </a:r>
          </a:p>
        </p:txBody>
      </p:sp>
      <p:sp>
        <p:nvSpPr>
          <p:cNvPr id="27" name="文本框 26"/>
          <p:cNvSpPr txBox="1"/>
          <p:nvPr userDrawn="1"/>
        </p:nvSpPr>
        <p:spPr>
          <a:xfrm>
            <a:off x="1814294" y="3332743"/>
            <a:ext cx="9520766" cy="369332"/>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solidFill>
                  <a:schemeClr val="bg1">
                    <a:lumMod val="95000"/>
                  </a:schemeClr>
                </a:solidFill>
              </a:rPr>
              <a:t>巩固项目知识</a:t>
            </a:r>
          </a:p>
        </p:txBody>
      </p:sp>
    </p:spTree>
  </p:cSld>
  <p:clrMapOvr>
    <a:masterClrMapping/>
  </p:clrMapOvr>
  <p:transition spd="slow" advClick="0" advTm="0">
    <p:wipe/>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userDrawn="1">
  <p:cSld name="仅标题页">
    <p:spTree>
      <p:nvGrpSpPr>
        <p:cNvPr id="1" name=""/>
        <p:cNvGrpSpPr/>
        <p:nvPr/>
      </p:nvGrpSpPr>
      <p:grpSpPr>
        <a:xfrm>
          <a:off x="0" y="0"/>
          <a:ext cx="0" cy="0"/>
        </a:xfrm>
      </p:grpSpPr>
      <p:sp>
        <p:nvSpPr>
          <p:cNvPr id="2" name="标题 1"/>
          <p:cNvSpPr>
            <a:spLocks noGrp="1"/>
          </p:cNvSpPr>
          <p:nvPr>
            <p:ph type="title" hasCustomPrompt="1"/>
          </p:nvPr>
        </p:nvSpPr>
        <p:spPr>
          <a:xfrm>
            <a:off x="825912" y="1"/>
            <a:ext cx="10694575" cy="1028699"/>
          </a:xfrm>
        </p:spPr>
        <p:txBody>
          <a:bodyPr>
            <a:normAutofit/>
          </a:bodyPr>
          <a:lstStyle>
            <a:lvl1pPr algn="l" defTabSz="914400" rtl="0" eaLnBrk="1" latinLnBrk="0" hangingPunct="1">
              <a:lnSpc>
                <a:spcPct val="120000"/>
              </a:lnSpc>
              <a:spcBef>
                <a:spcPct val="0"/>
              </a:spcBef>
              <a:buNone/>
              <a:defRPr lang="en-US" sz="2800" b="1" kern="1200" spc="300">
                <a:solidFill>
                  <a:srgbClr val="0A67E6"/>
                </a:solidFill>
                <a:latin typeface="微软雅黑" panose="020b0503020204020204" pitchFamily="34" charset="-122"/>
                <a:ea typeface="微软雅黑" panose="020b0503020204020204" pitchFamily="34" charset="-122"/>
                <a:cs typeface="+mn-cs"/>
              </a:defRPr>
            </a:lvl1pPr>
          </a:lstStyle>
          <a:p>
            <a:r>
              <a:rPr lang="zh-CN" altLang="en-US"/>
              <a:t>请输入二级或三级标题</a:t>
            </a:r>
            <a:endParaRPr lang="en-US"/>
          </a:p>
        </p:txBody>
      </p:sp>
      <p:grpSp>
        <p:nvGrpSpPr>
          <p:cNvPr id="8" name="组合 7"/>
          <p:cNvGrpSpPr/>
          <p:nvPr userDrawn="1"/>
        </p:nvGrpSpPr>
        <p:grpSpPr>
          <a:xfrm>
            <a:off x="-958601" y="-635045"/>
            <a:ext cx="1758308" cy="1639508"/>
            <a:chOff x="-958601" y="-635045"/>
            <a:chExt cx="1758308" cy="1639508"/>
          </a:xfrm>
        </p:grpSpPr>
        <p:sp>
          <p:nvSpPr>
            <p:cNvPr id="9" name="弧 42"/>
            <p:cNvSpPr>
              <a:spLocks noChangeAspect="1"/>
            </p:cNvSpPr>
            <p:nvPr/>
          </p:nvSpPr>
          <p:spPr>
            <a:xfrm>
              <a:off x="-958601" y="-635045"/>
              <a:ext cx="1639508" cy="1639508"/>
            </a:xfrm>
            <a:prstGeom prst="arc">
              <a:avLst>
                <a:gd name="adj1" fmla="val 20771918"/>
                <a:gd name="adj2" fmla="val 4859837"/>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0" name="椭圆 9"/>
            <p:cNvSpPr>
              <a:spLocks noChangeAspect="1"/>
            </p:cNvSpPr>
            <p:nvPr/>
          </p:nvSpPr>
          <p:spPr>
            <a:xfrm>
              <a:off x="182735" y="331547"/>
              <a:ext cx="471967" cy="471967"/>
            </a:xfrm>
            <a:prstGeom prst="ellipse">
              <a:avLst/>
            </a:prstGeom>
            <a:solidFill>
              <a:srgbClr val="267BFC"/>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1" name="椭圆 10"/>
            <p:cNvSpPr>
              <a:spLocks noChangeAspect="1"/>
            </p:cNvSpPr>
            <p:nvPr/>
          </p:nvSpPr>
          <p:spPr>
            <a:xfrm>
              <a:off x="680907" y="397387"/>
              <a:ext cx="118800" cy="118800"/>
            </a:xfrm>
            <a:prstGeom prst="ellipse">
              <a:avLst/>
            </a:prstGeom>
            <a:solidFill>
              <a:srgbClr val="267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2" name="椭圆 11"/>
            <p:cNvSpPr/>
            <p:nvPr/>
          </p:nvSpPr>
          <p:spPr>
            <a:xfrm>
              <a:off x="92175" y="94149"/>
              <a:ext cx="181120" cy="181120"/>
            </a:xfrm>
            <a:prstGeom prst="ellipse">
              <a:avLst/>
            </a:prstGeom>
            <a:noFill/>
            <a:ln w="254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grpSp>
    </p:spTree>
  </p:cSld>
  <p:clrMapOvr>
    <a:masterClrMapping/>
  </p:clrMapOvr>
  <p:transition spd="slow" advClick="0" advTm="0">
    <p:wipe/>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仅标题页">
    <p:spTree>
      <p:nvGrpSpPr>
        <p:cNvPr id="1" name=""/>
        <p:cNvGrpSpPr/>
        <p:nvPr/>
      </p:nvGrpSpPr>
      <p:grpSpPr>
        <a:xfrm>
          <a:off x="0" y="0"/>
          <a:ext cx="0" cy="0"/>
        </a:xfrm>
      </p:grpSpPr>
      <p:sp>
        <p:nvSpPr>
          <p:cNvPr id="2" name="标题 1"/>
          <p:cNvSpPr>
            <a:spLocks noGrp="1"/>
          </p:cNvSpPr>
          <p:nvPr>
            <p:ph type="title" hasCustomPrompt="1"/>
          </p:nvPr>
        </p:nvSpPr>
        <p:spPr>
          <a:xfrm>
            <a:off x="825912" y="1"/>
            <a:ext cx="10694575" cy="1028699"/>
          </a:xfrm>
        </p:spPr>
        <p:txBody>
          <a:bodyPr>
            <a:normAutofit/>
          </a:bodyPr>
          <a:lstStyle>
            <a:lvl1pPr algn="l" defTabSz="914400" rtl="0" eaLnBrk="1" latinLnBrk="0" hangingPunct="1">
              <a:lnSpc>
                <a:spcPct val="120000"/>
              </a:lnSpc>
              <a:spcBef>
                <a:spcPct val="0"/>
              </a:spcBef>
              <a:buNone/>
              <a:defRPr lang="en-US" sz="2800" b="1" kern="1200" spc="300">
                <a:solidFill>
                  <a:srgbClr val="0A67E6"/>
                </a:solidFill>
                <a:latin typeface="微软雅黑" panose="020b0503020204020204" pitchFamily="34" charset="-122"/>
                <a:ea typeface="微软雅黑" panose="020b0503020204020204" pitchFamily="34" charset="-122"/>
                <a:cs typeface="+mn-cs"/>
              </a:defRPr>
            </a:lvl1pPr>
          </a:lstStyle>
          <a:p>
            <a:r>
              <a:rPr lang="zh-CN" altLang="en-US"/>
              <a:t>请输入三级标题</a:t>
            </a:r>
            <a:endParaRPr lang="en-US"/>
          </a:p>
        </p:txBody>
      </p:sp>
      <p:grpSp>
        <p:nvGrpSpPr>
          <p:cNvPr id="8" name="组合 7"/>
          <p:cNvGrpSpPr/>
          <p:nvPr userDrawn="1"/>
        </p:nvGrpSpPr>
        <p:grpSpPr>
          <a:xfrm>
            <a:off x="-958601" y="-635045"/>
            <a:ext cx="1758308" cy="1639508"/>
            <a:chOff x="-958601" y="-635045"/>
            <a:chExt cx="1758308" cy="1639508"/>
          </a:xfrm>
        </p:grpSpPr>
        <p:sp>
          <p:nvSpPr>
            <p:cNvPr id="9" name="弧 42"/>
            <p:cNvSpPr>
              <a:spLocks noChangeAspect="1"/>
            </p:cNvSpPr>
            <p:nvPr/>
          </p:nvSpPr>
          <p:spPr>
            <a:xfrm>
              <a:off x="-958601" y="-635045"/>
              <a:ext cx="1639508" cy="1639508"/>
            </a:xfrm>
            <a:prstGeom prst="arc">
              <a:avLst>
                <a:gd name="adj1" fmla="val 20771918"/>
                <a:gd name="adj2" fmla="val 4859837"/>
              </a:avLst>
            </a:prstGeom>
            <a:ln>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0" name="椭圆 9"/>
            <p:cNvSpPr>
              <a:spLocks noChangeAspect="1"/>
            </p:cNvSpPr>
            <p:nvPr/>
          </p:nvSpPr>
          <p:spPr>
            <a:xfrm>
              <a:off x="182735" y="331547"/>
              <a:ext cx="471967" cy="471967"/>
            </a:xfrm>
            <a:prstGeom prst="ellipse">
              <a:avLst/>
            </a:prstGeom>
            <a:solidFill>
              <a:srgbClr val="267BFC"/>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1" name="椭圆 10"/>
            <p:cNvSpPr>
              <a:spLocks noChangeAspect="1"/>
            </p:cNvSpPr>
            <p:nvPr/>
          </p:nvSpPr>
          <p:spPr>
            <a:xfrm>
              <a:off x="680907" y="397387"/>
              <a:ext cx="118800" cy="118800"/>
            </a:xfrm>
            <a:prstGeom prst="ellipse">
              <a:avLst/>
            </a:prstGeom>
            <a:solidFill>
              <a:srgbClr val="267B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2" name="椭圆 11"/>
            <p:cNvSpPr/>
            <p:nvPr/>
          </p:nvSpPr>
          <p:spPr>
            <a:xfrm>
              <a:off x="92175" y="94149"/>
              <a:ext cx="181120" cy="181120"/>
            </a:xfrm>
            <a:prstGeom prst="ellipse">
              <a:avLst/>
            </a:prstGeom>
            <a:noFill/>
            <a:ln w="254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grpSp>
      <p:sp>
        <p:nvSpPr>
          <p:cNvPr id="4" name="文本占位符 3"/>
          <p:cNvSpPr>
            <a:spLocks noGrp="1"/>
          </p:cNvSpPr>
          <p:nvPr>
            <p:ph type="body" sz="quarter" idx="10" hasCustomPrompt="1"/>
          </p:nvPr>
        </p:nvSpPr>
        <p:spPr>
          <a:xfrm>
            <a:off x="809332" y="1130301"/>
            <a:ext cx="10575775" cy="420914"/>
          </a:xfrm>
          <a:prstGeom prst="rect">
            <a:avLst/>
          </a:prstGeom>
        </p:spPr>
        <p:txBody>
          <a:bodyPr/>
          <a:lstStyle>
            <a:lvl1pPr marL="0" indent="0" algn="l" defTabSz="914400" rtl="0" eaLnBrk="1" latinLnBrk="0" hangingPunct="1">
              <a:lnSpc>
                <a:spcPct val="120000"/>
              </a:lnSpc>
              <a:spcBef>
                <a:spcPct val="0"/>
              </a:spcBef>
              <a:buNone/>
              <a:defRPr lang="zh-CN" altLang="en-US" sz="2000" b="1" kern="1200" spc="300" smtClean="0">
                <a:solidFill>
                  <a:schemeClr val="tx1">
                    <a:lumMod val="75000"/>
                    <a:lumOff val="25000"/>
                  </a:schemeClr>
                </a:solidFill>
                <a:latin typeface="微软雅黑" panose="020b0503020204020204" pitchFamily="34" charset="-122"/>
                <a:ea typeface="微软雅黑" panose="020b0503020204020204" pitchFamily="34" charset="-122"/>
                <a:cs typeface="+mn-cs"/>
              </a:defRPr>
            </a:lvl1pPr>
            <a:lvl2pPr marL="457200" indent="0">
              <a:buNone/>
              <a:defRPr/>
            </a:lvl2pPr>
          </a:lstStyle>
          <a:p>
            <a:pPr lvl="0"/>
            <a:r>
              <a:rPr lang="zh-CN" altLang="en-US"/>
              <a:t>请输入四级标题</a:t>
            </a:r>
          </a:p>
        </p:txBody>
      </p:sp>
    </p:spTree>
  </p:cSld>
  <p:clrMapOvr>
    <a:masterClrMapping/>
  </p:clrMapOvr>
  <p:transition spd="slow" advClick="0" advTm="0">
    <p:wipe/>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p:transition spd="slow" advClick="0" advTm="0">
    <p:wipe/>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
        <p:nvSpPr>
          <p:cNvPr id="3" name="ïślîḍè"/>
          <p:cNvSpPr/>
          <p:nvPr userDrawn="1"/>
        </p:nvSpPr>
        <p:spPr>
          <a:xfrm>
            <a:off x="0" y="2522497"/>
            <a:ext cx="12192000" cy="4335503"/>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n-ea"/>
              <a:sym typeface="+mn-lt"/>
            </a:endParaRPr>
          </a:p>
        </p:txBody>
      </p:sp>
      <p:cxnSp>
        <p:nvCxnSpPr>
          <p:cNvPr id="38" name="直接连接符 37"/>
          <p:cNvCxnSpPr/>
          <p:nvPr userDrawn="1"/>
        </p:nvCxnSpPr>
        <p:spPr>
          <a:xfrm>
            <a:off x="1116843" y="3836235"/>
            <a:ext cx="9958313" cy="0"/>
          </a:xfrm>
          <a:prstGeom prst="line">
            <a:avLst/>
          </a:prstGeom>
          <a:ln w="28575">
            <a:solidFill>
              <a:srgbClr val="093164"/>
            </a:solidFill>
          </a:ln>
        </p:spPr>
        <p:style>
          <a:lnRef idx="1">
            <a:schemeClr val="accent1"/>
          </a:lnRef>
          <a:fillRef idx="0">
            <a:schemeClr val="accent1"/>
          </a:fillRef>
          <a:effectRef idx="0">
            <a:schemeClr val="accent1"/>
          </a:effectRef>
          <a:fontRef idx="minor">
            <a:schemeClr val="tx1"/>
          </a:fontRef>
        </p:style>
      </p:cxnSp>
      <p:grpSp>
        <p:nvGrpSpPr>
          <p:cNvPr id="41" name="组合 40"/>
          <p:cNvGrpSpPr/>
          <p:nvPr userDrawn="1"/>
        </p:nvGrpSpPr>
        <p:grpSpPr>
          <a:xfrm>
            <a:off x="1326557" y="2622733"/>
            <a:ext cx="9538886" cy="1371752"/>
            <a:chOff x="1405036" y="2622732"/>
            <a:chExt cx="9538886" cy="1758162"/>
          </a:xfrm>
        </p:grpSpPr>
        <p:grpSp>
          <p:nvGrpSpPr>
            <p:cNvPr id="4" name="组合 3"/>
            <p:cNvGrpSpPr/>
            <p:nvPr userDrawn="1"/>
          </p:nvGrpSpPr>
          <p:grpSpPr>
            <a:xfrm>
              <a:off x="1433362" y="2622732"/>
              <a:ext cx="9385434" cy="1758162"/>
              <a:chOff x="1141558" y="1593544"/>
              <a:chExt cx="9385434" cy="1758162"/>
            </a:xfrm>
          </p:grpSpPr>
          <p:sp>
            <p:nvSpPr>
              <p:cNvPr id="5" name="îsļïdé"/>
              <p:cNvSpPr txBox="1"/>
              <p:nvPr/>
            </p:nvSpPr>
            <p:spPr>
              <a:xfrm>
                <a:off x="1141558" y="1720490"/>
                <a:ext cx="9385434" cy="1015663"/>
              </a:xfrm>
              <a:prstGeom prst="rect">
                <a:avLst/>
              </a:prstGeom>
              <a:noFill/>
              <a:ln>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b="1">
                    <a:solidFill>
                      <a:srgbClr val="093164"/>
                    </a:solidFill>
                    <a:latin typeface="+mj-ea"/>
                    <a:ea typeface="+mj-ea"/>
                  </a:rPr>
                  <a:t>人工智能深度学习工程应用</a:t>
                </a:r>
              </a:p>
            </p:txBody>
          </p:sp>
          <p:cxnSp>
            <p:nvCxnSpPr>
              <p:cNvPr id="7" name="iś1îďe"/>
              <p:cNvCxnSpPr/>
              <p:nvPr/>
            </p:nvCxnSpPr>
            <p:spPr>
              <a:xfrm flipH="1">
                <a:off x="6570704" y="1593544"/>
                <a:ext cx="0" cy="1758162"/>
              </a:xfrm>
              <a:prstGeom prst="line">
                <a:avLst/>
              </a:prstGeom>
              <a:ln>
                <a:noFill/>
              </a:ln>
            </p:spPr>
            <p:style>
              <a:lnRef idx="1">
                <a:schemeClr val="accent1"/>
              </a:lnRef>
              <a:fillRef idx="0">
                <a:schemeClr val="accent1"/>
              </a:fillRef>
              <a:effectRef idx="0">
                <a:schemeClr val="accent1"/>
              </a:effectRef>
              <a:fontRef idx="minor">
                <a:schemeClr val="tx1"/>
              </a:fontRef>
            </p:style>
          </p:cxnSp>
        </p:grpSp>
        <p:sp>
          <p:nvSpPr>
            <p:cNvPr id="40" name="iṥḻîḓe"/>
            <p:cNvSpPr txBox="1"/>
            <p:nvPr userDrawn="1"/>
          </p:nvSpPr>
          <p:spPr>
            <a:xfrm>
              <a:off x="1405036" y="2704465"/>
              <a:ext cx="9538886" cy="1015663"/>
            </a:xfrm>
            <a:prstGeom prst="rect">
              <a:avLst/>
            </a:prstGeom>
            <a:noFill/>
            <a:ln>
              <a:no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000" b="1">
                  <a:solidFill>
                    <a:schemeClr val="bg1"/>
                  </a:solidFill>
                  <a:latin typeface="+mj-ea"/>
                  <a:ea typeface="+mj-ea"/>
                </a:rPr>
                <a:t>人工智能深度学习工程应用</a:t>
              </a:r>
            </a:p>
          </p:txBody>
        </p:sp>
      </p:grpSp>
    </p:spTree>
  </p:cSld>
  <p:clrMapOvr>
    <a:masterClrMapping/>
  </p:clrMapOvr>
  <p:transition spd="slow" advClick="0" advTm="0">
    <p:wipe/>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和内容">
    <p:spTree>
      <p:nvGrpSpPr>
        <p:cNvPr id="1" name=""/>
        <p:cNvGrpSpPr/>
        <p:nvPr/>
      </p:nvGrpSpPr>
      <p:grpSpPr>
        <a:xfrm>
          <a:off x="0" y="0"/>
          <a:ext cx="0" cy="0"/>
        </a:xfrm>
      </p:grpSpPr>
      <p:sp>
        <p:nvSpPr>
          <p:cNvPr id="5" name="弧 4"/>
          <p:cNvSpPr>
            <a:spLocks noChangeAspect="1"/>
          </p:cNvSpPr>
          <p:nvPr userDrawn="1"/>
        </p:nvSpPr>
        <p:spPr>
          <a:xfrm>
            <a:off x="-958601" y="-635045"/>
            <a:ext cx="1639508" cy="1639508"/>
          </a:xfrm>
          <a:prstGeom prst="arc">
            <a:avLst>
              <a:gd name="adj1" fmla="val 20771918"/>
              <a:gd name="adj2" fmla="val 4859837"/>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6" name="椭圆 5"/>
          <p:cNvSpPr>
            <a:spLocks noChangeAspect="1"/>
          </p:cNvSpPr>
          <p:nvPr userDrawn="1"/>
        </p:nvSpPr>
        <p:spPr>
          <a:xfrm>
            <a:off x="182735" y="331547"/>
            <a:ext cx="471967" cy="471967"/>
          </a:xfrm>
          <a:prstGeom prst="ellipse">
            <a:avLst/>
          </a:prstGeom>
          <a:solidFill>
            <a:srgbClr val="2164ED"/>
          </a:solidFill>
          <a:ln>
            <a:solidFill>
              <a:srgbClr val="2164E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7" name="椭圆 6"/>
          <p:cNvSpPr>
            <a:spLocks noChangeAspect="1"/>
          </p:cNvSpPr>
          <p:nvPr userDrawn="1"/>
        </p:nvSpPr>
        <p:spPr>
          <a:xfrm>
            <a:off x="680907" y="397387"/>
            <a:ext cx="118800" cy="118800"/>
          </a:xfrm>
          <a:prstGeom prst="ellipse">
            <a:avLst/>
          </a:prstGeom>
          <a:solidFill>
            <a:srgbClr val="2164E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8" name="椭圆 7"/>
          <p:cNvSpPr/>
          <p:nvPr userDrawn="1"/>
        </p:nvSpPr>
        <p:spPr>
          <a:xfrm>
            <a:off x="92175" y="94149"/>
            <a:ext cx="181120" cy="181120"/>
          </a:xfrm>
          <a:prstGeom prst="ellipse">
            <a:avLst/>
          </a:prstGeom>
          <a:noFill/>
          <a:ln w="25400">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 name="标题 1"/>
          <p:cNvSpPr>
            <a:spLocks noGrp="1"/>
          </p:cNvSpPr>
          <p:nvPr>
            <p:ph type="title"/>
          </p:nvPr>
        </p:nvSpPr>
        <p:spPr>
          <a:xfrm>
            <a:off x="916066" y="378004"/>
            <a:ext cx="7524549" cy="438389"/>
          </a:xfrm>
          <a:prstGeom prst="rect">
            <a:avLst/>
          </a:prstGeom>
        </p:spPr>
        <p:txBody>
          <a:bodyPr anchor="ctr"/>
          <a:lstStyle>
            <a:lvl1pPr>
              <a:defRPr sz="2400" b="1">
                <a:solidFill>
                  <a:schemeClr val="tx1">
                    <a:lumMod val="85000"/>
                    <a:lumOff val="15000"/>
                  </a:schemeClr>
                </a:solidFill>
              </a:defRPr>
            </a:lvl1pPr>
          </a:lstStyle>
          <a:p>
            <a:r>
              <a:rPr kumimoji="1" lang="zh-CN" altLang="en-US"/>
              <a:t>单击此处编辑母版标题样式</a:t>
            </a:r>
          </a:p>
        </p:txBody>
      </p:sp>
    </p:spTree>
  </p:cSld>
  <p:clrMapOvr>
    <a:masterClrMapping/>
  </p:clrMapOvr>
  <p:transition spd="slow" advClick="0" advTm="0">
    <p:wipe/>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669924" y="1"/>
            <a:ext cx="10850563" cy="1028699"/>
          </a:xfrm>
          <a:prstGeom prst="rect">
            <a:avLst/>
          </a:prstGeom>
        </p:spPr>
        <p:txBody>
          <a:bodyPr vert="horz" lIns="91440" tIns="45720" rIns="91440" bIns="45720" rtlCol="0" anchor="b">
            <a:normAutofit/>
          </a:bodyPr>
          <a:lstStyle/>
          <a:p>
            <a:r>
              <a:rPr lang="en-US" altLang="zh-CN"/>
              <a:t>Click to edit Master title style</a:t>
            </a:r>
            <a:endParaRPr lang="zh-CN" altLang="en-US"/>
          </a:p>
        </p:txBody>
      </p:sp>
      <p:cxnSp>
        <p:nvCxnSpPr>
          <p:cNvPr id="7" name="直接连接符 6"/>
          <p:cNvCxnSpPr/>
          <p:nvPr userDrawn="1"/>
        </p:nvCxnSpPr>
        <p:spPr>
          <a:xfrm>
            <a:off x="669924" y="1028700"/>
            <a:ext cx="10850563" cy="0"/>
          </a:xfrm>
          <a:prstGeom prst="line">
            <a:avLst/>
          </a:prstGeom>
          <a:ln w="3175">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spd="slow" advClick="0" advTm="0">
    <p:wipe/>
  </p:transition>
  <p:timing/>
  <p:hf hdr="0" dt="0"/>
  <p:txStyles>
    <p:titleStyle>
      <a:lvl1pPr algn="l" defTabSz="914400" rtl="0" eaLnBrk="1" latinLnBrk="0" hangingPunct="1">
        <a:lnSpc>
          <a:spcPct val="90000"/>
        </a:lnSpc>
        <a:spcBef>
          <a:spcPct val="0"/>
        </a:spcBef>
        <a:buNone/>
        <a:defRPr sz="28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2.xml"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tags" Target="../tags/tag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1.wmf"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image" Target="../media/image12.png" /><Relationship Id="rId3" Type="http://schemas.openxmlformats.org/officeDocument/2006/relationships/tags" Target="../tags/tag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 Id="rId10" Type="http://schemas.openxmlformats.org/officeDocument/2006/relationships/image" Target="../media/image15.png" /><Relationship Id="rId11" Type="http://schemas.openxmlformats.org/officeDocument/2006/relationships/image" Target="../media/image16.svg" /><Relationship Id="rId12" Type="http://schemas.openxmlformats.org/officeDocument/2006/relationships/tags" Target="../tags/tag9.xml" /><Relationship Id="rId13" Type="http://schemas.openxmlformats.org/officeDocument/2006/relationships/image" Target="../media/image17.wmf" /><Relationship Id="rId2" Type="http://schemas.openxmlformats.org/officeDocument/2006/relationships/tags" Target="../tags/tag3.xml" /><Relationship Id="rId3" Type="http://schemas.openxmlformats.org/officeDocument/2006/relationships/tags" Target="../tags/tag4.xml" /><Relationship Id="rId4" Type="http://schemas.openxmlformats.org/officeDocument/2006/relationships/tags" Target="../tags/tag5.xml" /><Relationship Id="rId5" Type="http://schemas.openxmlformats.org/officeDocument/2006/relationships/tags" Target="../tags/tag6.xml" /><Relationship Id="rId6" Type="http://schemas.openxmlformats.org/officeDocument/2006/relationships/image" Target="../media/image13.png" /><Relationship Id="rId7" Type="http://schemas.openxmlformats.org/officeDocument/2006/relationships/image" Target="../media/image14.svg" /><Relationship Id="rId8" Type="http://schemas.openxmlformats.org/officeDocument/2006/relationships/tags" Target="../tags/tag7.xml" /><Relationship Id="rId9" Type="http://schemas.openxmlformats.org/officeDocument/2006/relationships/tags" Target="../tags/tag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4.xml" /><Relationship Id="rId3" Type="http://schemas.openxmlformats.org/officeDocument/2006/relationships/image" Target="../media/image18.png" /><Relationship Id="rId4" Type="http://schemas.microsoft.com/office/2007/relationships/hdphoto" Target="../media/image19.wdp" /><Relationship Id="rId5" Type="http://schemas.openxmlformats.org/officeDocument/2006/relationships/tags" Target="../tags/tag1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5.xml" /><Relationship Id="rId3" Type="http://schemas.openxmlformats.org/officeDocument/2006/relationships/image" Target="../media/image18.png" /><Relationship Id="rId4" Type="http://schemas.microsoft.com/office/2007/relationships/hdphoto" Target="../media/image19.wdp" /><Relationship Id="rId5" Type="http://schemas.openxmlformats.org/officeDocument/2006/relationships/tags" Target="../tags/tag1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6.xml" /><Relationship Id="rId3" Type="http://schemas.openxmlformats.org/officeDocument/2006/relationships/image" Target="../media/image18.png" /><Relationship Id="rId4" Type="http://schemas.microsoft.com/office/2007/relationships/hdphoto" Target="../media/image19.wdp" /><Relationship Id="rId5" Type="http://schemas.openxmlformats.org/officeDocument/2006/relationships/tags" Target="../tags/tag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 Id="rId2" Type="http://schemas.openxmlformats.org/officeDocument/2006/relationships/notesSlide" Target="../notesSlides/notesSlide7.xml" /><Relationship Id="rId3" Type="http://schemas.openxmlformats.org/officeDocument/2006/relationships/image" Target="../media/image18.png" /><Relationship Id="rId4" Type="http://schemas.microsoft.com/office/2007/relationships/hdphoto" Target="../media/image19.wdp" /><Relationship Id="rId5" Type="http://schemas.openxmlformats.org/officeDocument/2006/relationships/tags" Target="../tags/tag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13420004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669925" y="3133464"/>
            <a:ext cx="10850563" cy="929438"/>
          </a:xfrm>
        </p:spPr>
        <p:txBody>
          <a:bodyPr>
            <a:noAutofit/>
          </a:bodyPr>
          <a:lstStyle/>
          <a:p>
            <a:r>
              <a:rPr lang="zh-CN" altLang="en-US" sz="4800"/>
              <a:t>自然语言处理预训练模型训练与应用</a:t>
            </a:r>
          </a:p>
        </p:txBody>
      </p:sp>
      <p:sp>
        <p:nvSpPr>
          <p:cNvPr id="3" name="内容占位符 2"/>
          <p:cNvSpPr>
            <a:spLocks noGrp="1"/>
          </p:cNvSpPr>
          <p:nvPr>
            <p:ph sz="quarter" idx="11"/>
          </p:nvPr>
        </p:nvSpPr>
        <p:spPr/>
        <p:txBody>
          <a:bodyPr/>
          <a:lstStyle/>
          <a:p>
            <a:r>
              <a:rPr lang="zh-CN" altLang="en-US"/>
              <a:t>自然语言处理模型应用</a:t>
            </a:r>
          </a:p>
        </p:txBody>
      </p:sp>
    </p:spTree>
  </p:cSld>
  <p:clrMapOvr>
    <a:masterClrMapping/>
  </p:clrMapOvr>
  <mc:AlternateContent>
    <mc:Choice xmlns:p14="http://schemas.microsoft.com/office/powerpoint/2010/main" Requires="p14">
      <p:transition advClick="0" p14:dur="0"/>
    </mc:Choice>
    <mc:Fallback>
      <p:transition advClick="0"/>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课堂导入</a:t>
            </a:r>
          </a:p>
        </p:txBody>
      </p:sp>
      <p:sp>
        <p:nvSpPr>
          <p:cNvPr id="10" name="文本框 6"/>
          <p:cNvSpPr txBox="1"/>
          <p:nvPr/>
        </p:nvSpPr>
        <p:spPr>
          <a:xfrm>
            <a:off x="673100" y="1528099"/>
            <a:ext cx="5654675" cy="468718"/>
          </a:xfrm>
          <a:prstGeom prst="rect">
            <a:avLst/>
          </a:prstGeom>
          <a:ln w="12700">
            <a:miter lim="400000"/>
          </a:ln>
        </p:spPr>
        <p:txBody>
          <a:bodyPr wrap="square" lIns="50800" tIns="50800" rIns="50800" bIns="50800">
            <a:spAutoFit/>
          </a:bodyPr>
          <a:lstStyle>
            <a:defPPr>
              <a:defRPr lang="zh-CN"/>
            </a:defPPr>
            <a:lvl1pPr marL="0" algn="l" defTabSz="12700" rtl="0" eaLnBrk="1" latinLnBrk="0" hangingPunct="1">
              <a:lnSpc>
                <a:spcPct val="120000"/>
              </a:lnSpc>
              <a:tabLst>
                <a:tab pos="355600"/>
                <a:tab pos="711200"/>
                <a:tab pos="1066800"/>
                <a:tab pos="1422400"/>
                <a:tab pos="1778000"/>
                <a:tab pos="2133600"/>
                <a:tab pos="2489200"/>
                <a:tab pos="2844800"/>
                <a:tab pos="3200400"/>
                <a:tab pos="3556000"/>
                <a:tab pos="3911600"/>
                <a:tab pos="4267200"/>
              </a:tabLst>
              <a:defRPr sz="1200" kern="1200">
                <a:solidFill>
                  <a:srgbClr val="23242D"/>
                </a:solidFill>
                <a:latin typeface="+mn-lt"/>
                <a:ea typeface="+mn-ea"/>
                <a:cs typeface="+mn-cs"/>
                <a:sym typeface="Helvetic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44500" algn="just" fontAlgn="auto">
              <a:lnSpc>
                <a:spcPct val="150000"/>
              </a:lnSpc>
            </a:pPr>
            <a:endParaRPr lang="zh-CN" altLang="en-US" sz="1800"/>
          </a:p>
        </p:txBody>
      </p:sp>
      <p:sp>
        <p:nvSpPr>
          <p:cNvPr id="5" name="文本框 4"/>
          <p:cNvSpPr txBox="1"/>
          <p:nvPr/>
        </p:nvSpPr>
        <p:spPr>
          <a:xfrm>
            <a:off x="2521406" y="1473597"/>
            <a:ext cx="7149187" cy="52322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微软雅黑" panose="020b0503020204020204" pitchFamily="34" charset="-122"/>
                <a:ea typeface="微软雅黑" panose="020b0503020204020204" pitchFamily="34" charset="-122"/>
                <a:cs typeface="Times New Roman" panose="02020603050405020304" pitchFamily="18" charset="0"/>
              </a:rPr>
              <a:t>你知道自然语言处理技术的目标是什么吗？</a:t>
            </a:r>
            <a:endParaRPr lang="zh-CN" altLang="en-US" sz="2800" b="1">
              <a:latin typeface="微软雅黑" panose="020b0503020204020204" pitchFamily="34" charset="-122"/>
              <a:ea typeface="微软雅黑" panose="020b0503020204020204" pitchFamily="34" charset="-122"/>
            </a:endParaRPr>
          </a:p>
        </p:txBody>
      </p:sp>
      <p:pic>
        <p:nvPicPr>
          <p:cNvPr id="6" name="图片 5"/>
          <p:cNvPicPr>
            <a:picLocks noChangeAspect="1"/>
          </p:cNvPicPr>
          <p:nvPr/>
        </p:nvPicPr>
        <p:blipFill>
          <a:blip r:embed="rId3"/>
          <a:stretch>
            <a:fillRect/>
          </a:stretch>
        </p:blipFill>
        <p:spPr>
          <a:xfrm>
            <a:off x="3521118" y="2452688"/>
            <a:ext cx="1943100" cy="1952625"/>
          </a:xfrm>
          <a:prstGeom prst="rect">
            <a:avLst/>
          </a:prstGeom>
        </p:spPr>
      </p:pic>
      <p:pic>
        <p:nvPicPr>
          <p:cNvPr id="8" name="图片 7"/>
          <p:cNvPicPr>
            <a:picLocks noChangeAspect="1"/>
          </p:cNvPicPr>
          <p:nvPr/>
        </p:nvPicPr>
        <p:blipFill>
          <a:blip r:embed="rId4"/>
          <a:stretch>
            <a:fillRect/>
          </a:stretch>
        </p:blipFill>
        <p:spPr>
          <a:xfrm>
            <a:off x="5910979" y="2441714"/>
            <a:ext cx="2770001" cy="1952624"/>
          </a:xfrm>
          <a:prstGeom prst="rect">
            <a:avLst/>
          </a:prstGeom>
        </p:spPr>
      </p:pic>
      <p:pic>
        <p:nvPicPr>
          <p:cNvPr id="11" name="图片 10"/>
          <p:cNvPicPr>
            <a:picLocks noChangeAspect="1"/>
          </p:cNvPicPr>
          <p:nvPr/>
        </p:nvPicPr>
        <p:blipFill>
          <a:blip r:embed="rId5"/>
          <a:stretch>
            <a:fillRect/>
          </a:stretch>
        </p:blipFill>
        <p:spPr>
          <a:xfrm>
            <a:off x="3189661" y="4514073"/>
            <a:ext cx="2721318" cy="1862499"/>
          </a:xfrm>
          <a:prstGeom prst="rect">
            <a:avLst/>
          </a:prstGeom>
        </p:spPr>
      </p:pic>
      <p:pic>
        <p:nvPicPr>
          <p:cNvPr id="13" name="图片 12"/>
          <p:cNvPicPr>
            <a:picLocks noChangeAspect="1"/>
          </p:cNvPicPr>
          <p:nvPr/>
        </p:nvPicPr>
        <p:blipFill>
          <a:blip r:embed="rId6"/>
          <a:srcRect l="7558" t="7042"/>
          <a:stretch>
            <a:fillRect/>
          </a:stretch>
        </p:blipFill>
        <p:spPr>
          <a:xfrm>
            <a:off x="6573983" y="4392233"/>
            <a:ext cx="1983289" cy="1984339"/>
          </a:xfrm>
          <a:prstGeom prst="rect">
            <a:avLst/>
          </a:prstGeom>
        </p:spPr>
      </p:pic>
    </p:spTree>
    <p:custDataLst>
      <p:tags r:id="rId7"/>
    </p:custDataLst>
  </p:cSld>
  <p:clrMapOvr>
    <a:masterClrMapping/>
  </p:clrMapOvr>
  <p:transition spd="slow" advClick="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dur="1250" fill="hold"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1250"/>
                                        <p:tgtEl>
                                          <p:spTgt spid="8"/>
                                        </p:tgtEl>
                                      </p:cBhvr>
                                    </p:animEffect>
                                    <p:anim calcmode="lin" valueType="num">
                                      <p:cBhvr>
                                        <p:cTn id="13" dur="1250" fill="hold"/>
                                        <p:tgtEl>
                                          <p:spTgt spid="8"/>
                                        </p:tgtEl>
                                        <p:attrNameLst>
                                          <p:attrName>ppt_x</p:attrName>
                                        </p:attrNameLst>
                                      </p:cBhvr>
                                      <p:tavLst>
                                        <p:tav tm="0">
                                          <p:val>
                                            <p:strVal val="#ppt_x"/>
                                          </p:val>
                                        </p:tav>
                                        <p:tav tm="100000">
                                          <p:val>
                                            <p:strVal val="#ppt_x"/>
                                          </p:val>
                                        </p:tav>
                                      </p:tavLst>
                                    </p:anim>
                                    <p:anim calcmode="lin" valueType="num">
                                      <p:cBhvr>
                                        <p:cTn id="14" dur="1250" fill="hold"/>
                                        <p:tgtEl>
                                          <p:spTgt spid="8"/>
                                        </p:tgtEl>
                                        <p:attrNameLst>
                                          <p:attrName>ppt_y</p:attrName>
                                        </p:attrNameLst>
                                      </p:cBhvr>
                                      <p:tavLst>
                                        <p:tav tm="0">
                                          <p:val>
                                            <p:strVal val="#ppt_y+.1"/>
                                          </p:val>
                                        </p:tav>
                                        <p:tav tm="100000">
                                          <p:val>
                                            <p:strVal val="#ppt_y"/>
                                          </p:val>
                                        </p:tav>
                                      </p:tavLst>
                                    </p:anim>
                                  </p:childTnLst>
                                </p:cTn>
                              </p:par>
                              <p:par>
                                <p:cTn id="15" presetID="42" presetClass="entr" presetSubtype="0" dur="750" fill="hold" nodeType="withEffect">
                                  <p:stCondLst>
                                    <p:cond delay="25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750"/>
                                        <p:tgtEl>
                                          <p:spTgt spid="11"/>
                                        </p:tgtEl>
                                      </p:cBhvr>
                                    </p:animEffect>
                                    <p:anim calcmode="lin" valueType="num">
                                      <p:cBhvr>
                                        <p:cTn id="18" dur="750" fill="hold"/>
                                        <p:tgtEl>
                                          <p:spTgt spid="11"/>
                                        </p:tgtEl>
                                        <p:attrNameLst>
                                          <p:attrName>ppt_x</p:attrName>
                                        </p:attrNameLst>
                                      </p:cBhvr>
                                      <p:tavLst>
                                        <p:tav tm="0">
                                          <p:val>
                                            <p:strVal val="#ppt_x"/>
                                          </p:val>
                                        </p:tav>
                                        <p:tav tm="100000">
                                          <p:val>
                                            <p:strVal val="#ppt_x"/>
                                          </p:val>
                                        </p:tav>
                                      </p:tavLst>
                                    </p:anim>
                                    <p:anim calcmode="lin" valueType="num">
                                      <p:cBhvr>
                                        <p:cTn id="19" dur="750" fill="hold"/>
                                        <p:tgtEl>
                                          <p:spTgt spid="11"/>
                                        </p:tgtEl>
                                        <p:attrNameLst>
                                          <p:attrName>ppt_y</p:attrName>
                                        </p:attrNameLst>
                                      </p:cBhvr>
                                      <p:tavLst>
                                        <p:tav tm="0">
                                          <p:val>
                                            <p:strVal val="#ppt_y+.1"/>
                                          </p:val>
                                        </p:tav>
                                        <p:tav tm="100000">
                                          <p:val>
                                            <p:strVal val="#ppt_y"/>
                                          </p:val>
                                        </p:tav>
                                      </p:tavLst>
                                    </p:anim>
                                  </p:childTnLst>
                                </p:cTn>
                              </p:par>
                              <p:par>
                                <p:cTn id="20" presetID="42" presetClass="entr" presetSubtype="0" dur="750" fill="hold" nodeType="withEffect">
                                  <p:stCondLst>
                                    <p:cond delay="50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750"/>
                                        <p:tgtEl>
                                          <p:spTgt spid="13"/>
                                        </p:tgtEl>
                                      </p:cBhvr>
                                    </p:animEffect>
                                    <p:anim calcmode="lin" valueType="num">
                                      <p:cBhvr>
                                        <p:cTn id="23" dur="750" fill="hold"/>
                                        <p:tgtEl>
                                          <p:spTgt spid="13"/>
                                        </p:tgtEl>
                                        <p:attrNameLst>
                                          <p:attrName>ppt_x</p:attrName>
                                        </p:attrNameLst>
                                      </p:cBhvr>
                                      <p:tavLst>
                                        <p:tav tm="0">
                                          <p:val>
                                            <p:strVal val="#ppt_x"/>
                                          </p:val>
                                        </p:tav>
                                        <p:tav tm="100000">
                                          <p:val>
                                            <p:strVal val="#ppt_x"/>
                                          </p:val>
                                        </p:tav>
                                      </p:tavLst>
                                    </p:anim>
                                    <p:anim calcmode="lin" valueType="num">
                                      <p:cBhvr>
                                        <p:cTn id="24" dur="75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ym typeface="+mn-ea"/>
              </a:rPr>
              <a:t>课堂导入</a:t>
            </a:r>
            <a:endParaRPr lang="zh-CN" altLang="en-US"/>
          </a:p>
        </p:txBody>
      </p:sp>
      <p:sp>
        <p:nvSpPr>
          <p:cNvPr id="3" name="文本占位符 2"/>
          <p:cNvSpPr>
            <a:spLocks noGrp="1"/>
          </p:cNvSpPr>
          <p:nvPr>
            <p:ph type="body" sz="quarter" idx="10"/>
          </p:nvPr>
        </p:nvSpPr>
        <p:spPr/>
        <p:txBody>
          <a:bodyPr/>
          <a:lstStyle/>
          <a:p>
            <a:r>
              <a:rPr lang="en-US" altLang="zh-CN" b="0"/>
              <a:t>     </a:t>
            </a:r>
            <a:r>
              <a:rPr lang="zh-CN" altLang="en-US" b="0"/>
              <a:t>自然语言处理涉及计算机与人类语言之间的交互，主要研究如何通过编程使计算机大量分析和处理自然语言数据。该技术的目标是使计算机能够理解自然语言，包括发现语言的上下文细微差别，准确地提取语言中包含的信息和观点等。目前自然语言处理主要应用于文本分类、机器翻译、观点提取、智能回答等方面。</a:t>
            </a:r>
          </a:p>
        </p:txBody>
      </p:sp>
      <p:pic>
        <p:nvPicPr>
          <p:cNvPr id="81922" name="Picture 2" descr="C:\Program Files\Microsoft Office\MEDIA\CAGCAT10\j0297749.wmf"/>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144228" y="4714865"/>
            <a:ext cx="1851660" cy="176204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advClick="0" advTm="0">
    <p:wipe/>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项目目标</a:t>
            </a:r>
          </a:p>
        </p:txBody>
      </p:sp>
      <p:sp>
        <p:nvSpPr>
          <p:cNvPr id="3" name="文本占位符 2"/>
          <p:cNvSpPr>
            <a:spLocks noGrp="1"/>
          </p:cNvSpPr>
          <p:nvPr>
            <p:ph type="body" sz="quarter" idx="10"/>
          </p:nvPr>
        </p:nvSpPr>
        <p:spPr>
          <a:xfrm>
            <a:off x="729957" y="2044066"/>
            <a:ext cx="10575775" cy="420914"/>
          </a:xfrm>
        </p:spPr>
        <p:txBody>
          <a:bodyPr/>
          <a:lstStyle/>
          <a:p>
            <a:r>
              <a:rPr lang="zh-CN" altLang="en-US" b="0"/>
              <a:t>（1）了解自然语言处理的基本任务。</a:t>
            </a:r>
          </a:p>
          <a:p>
            <a:r>
              <a:rPr lang="zh-CN" altLang="en-US" b="0"/>
              <a:t>（2）掌握文本分类任务的基本原理。</a:t>
            </a:r>
          </a:p>
          <a:p>
            <a:r>
              <a:rPr lang="zh-CN" altLang="en-US" b="0"/>
              <a:t>（3）能够针对应用场景训练文本分类预训练模型。</a:t>
            </a:r>
          </a:p>
          <a:p>
            <a:r>
              <a:rPr lang="zh-CN" altLang="en-US" b="0"/>
              <a:t>（4）能够应用文本分类模型进行预测。</a:t>
            </a:r>
          </a:p>
        </p:txBody>
      </p:sp>
      <p:pic>
        <p:nvPicPr>
          <p:cNvPr id="10" name="图片 9"/>
          <p:cNvPicPr>
            <a:picLocks noChangeAspect="1"/>
          </p:cNvPicPr>
          <p:nvPr>
            <p:custDataLst>
              <p:tags r:id="rId3"/>
            </p:custDataLst>
          </p:nvPr>
        </p:nvPicPr>
        <p:blipFill>
          <a:blip r:embed="rId2">
            <a:duotone>
              <a:schemeClr val="bg2">
                <a:shade val="45000"/>
                <a:satMod val="135000"/>
              </a:schemeClr>
              <a:prstClr val="white"/>
            </a:duotone>
            <a:grayscl/>
          </a:blip>
          <a:stretch>
            <a:fillRect/>
          </a:stretch>
        </p:blipFill>
        <p:spPr>
          <a:xfrm>
            <a:off x="8086725" y="1652905"/>
            <a:ext cx="2683510" cy="3771900"/>
          </a:xfrm>
          <a:prstGeom prst="roundRect">
            <a:avLst>
              <a:gd name="adj" fmla="val 8594"/>
            </a:avLst>
          </a:prstGeom>
          <a:solidFill>
            <a:schemeClr val="accent1">
              <a:lumMod val="60000"/>
              <a:lumOff val="40000"/>
            </a:schemeClr>
          </a:solidFill>
          <a:ln w="12700" cmpd="sng">
            <a:solidFill>
              <a:schemeClr val="accent1">
                <a:shade val="50000"/>
              </a:schemeClr>
            </a:solidFill>
            <a:prstDash val="solid"/>
          </a:ln>
          <a:effectLst>
            <a:reflection blurRad="12700" stA="38000" endPos="28000" dist="5000" dir="5400000" sy="-100000" algn="bl" rotWithShape="0"/>
          </a:effectLst>
        </p:spPr>
      </p:pic>
    </p:spTree>
  </p:cSld>
  <p:clrMapOvr>
    <a:masterClrMapping/>
  </p:clrMapOvr>
  <p:transition spd="slow" advClick="0" advTm="0">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 name="椭圆 25"/>
          <p:cNvSpPr/>
          <p:nvPr/>
        </p:nvSpPr>
        <p:spPr>
          <a:xfrm>
            <a:off x="5490297" y="4105598"/>
            <a:ext cx="1211406" cy="1211406"/>
          </a:xfrm>
          <a:prstGeom prst="ellipse">
            <a:avLst/>
          </a:prstGeom>
          <a:solidFill>
            <a:srgbClr val="1CAD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rPr>
              <a:t>舆情监测</a:t>
            </a:r>
          </a:p>
        </p:txBody>
      </p:sp>
      <p:sp>
        <p:nvSpPr>
          <p:cNvPr id="27" name="椭圆 26"/>
          <p:cNvSpPr/>
          <p:nvPr/>
        </p:nvSpPr>
        <p:spPr>
          <a:xfrm>
            <a:off x="5490297" y="4105598"/>
            <a:ext cx="1211406" cy="1211406"/>
          </a:xfrm>
          <a:prstGeom prst="ellipse">
            <a:avLst/>
          </a:prstGeom>
          <a:solidFill>
            <a:srgbClr val="1CAD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rPr>
              <a:t>自动摘要</a:t>
            </a:r>
          </a:p>
        </p:txBody>
      </p:sp>
      <p:sp>
        <p:nvSpPr>
          <p:cNvPr id="2" name="标题 1"/>
          <p:cNvSpPr>
            <a:spLocks noGrp="1"/>
          </p:cNvSpPr>
          <p:nvPr>
            <p:ph type="title"/>
          </p:nvPr>
        </p:nvSpPr>
        <p:spPr/>
        <p:txBody>
          <a:bodyPr/>
          <a:lstStyle/>
          <a:p>
            <a:r>
              <a:rPr lang="zh-CN" altLang="en-US"/>
              <a:t>项目描述</a:t>
            </a:r>
          </a:p>
        </p:txBody>
      </p:sp>
      <p:sp>
        <p:nvSpPr>
          <p:cNvPr id="10" name="文本框 6"/>
          <p:cNvSpPr txBox="1"/>
          <p:nvPr/>
        </p:nvSpPr>
        <p:spPr>
          <a:xfrm>
            <a:off x="761365" y="1431290"/>
            <a:ext cx="10417175" cy="2178685"/>
          </a:xfrm>
          <a:prstGeom prst="rect">
            <a:avLst/>
          </a:prstGeom>
          <a:ln w="12700">
            <a:miter lim="400000"/>
          </a:ln>
        </p:spPr>
        <p:txBody>
          <a:bodyPr wrap="square" lIns="50800" tIns="50800" rIns="50800" bIns="50800">
            <a:spAutoFit/>
          </a:bodyPr>
          <a:lstStyle>
            <a:defPPr>
              <a:defRPr lang="zh-CN"/>
            </a:defPPr>
            <a:lvl1pPr marL="0" algn="l" defTabSz="12700" rtl="0" eaLnBrk="1" latinLnBrk="0" hangingPunct="1">
              <a:lnSpc>
                <a:spcPct val="120000"/>
              </a:lnSpc>
              <a:tabLst>
                <a:tab pos="355600"/>
                <a:tab pos="711200"/>
                <a:tab pos="1066800"/>
                <a:tab pos="1422400"/>
                <a:tab pos="1778000"/>
                <a:tab pos="2133600"/>
                <a:tab pos="2489200"/>
                <a:tab pos="2844800"/>
                <a:tab pos="3200400"/>
                <a:tab pos="3556000"/>
                <a:tab pos="3911600"/>
                <a:tab pos="4267200"/>
              </a:tabLst>
              <a:defRPr sz="1200" kern="1200">
                <a:solidFill>
                  <a:srgbClr val="23242D"/>
                </a:solidFill>
                <a:latin typeface="+mn-lt"/>
                <a:ea typeface="+mn-ea"/>
                <a:cs typeface="+mn-cs"/>
                <a:sym typeface="Helvetic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44500" algn="just" fontAlgn="auto">
              <a:lnSpc>
                <a:spcPct val="150000"/>
              </a:lnSpc>
            </a:pPr>
            <a:r>
              <a:rPr lang="zh-CN" altLang="en-US" sz="1800">
                <a:solidFill>
                  <a:schemeClr val="tx1"/>
                </a:solidFill>
                <a:latin typeface="+mn-ea"/>
              </a:rPr>
              <a:t>自然语言处理是计算机科学领域与人工智能领域中的一个重要方向，研究能实现人与计算机之间用自然语言进行有效通信的各种理论和方法，是一门融语言学、计算机科学和数学于一体的科学。</a:t>
            </a:r>
            <a:endParaRPr lang="en-US" altLang="zh-CN" sz="1800">
              <a:solidFill>
                <a:schemeClr val="tx1"/>
              </a:solidFill>
              <a:latin typeface="+mn-ea"/>
            </a:endParaRPr>
          </a:p>
          <a:p>
            <a:pPr indent="444500" algn="just" fontAlgn="auto">
              <a:lnSpc>
                <a:spcPct val="150000"/>
              </a:lnSpc>
            </a:pPr>
            <a:r>
              <a:rPr lang="zh-CN" altLang="en-US" sz="1800">
                <a:solidFill>
                  <a:schemeClr val="tx1"/>
                </a:solidFill>
                <a:latin typeface="+mn-ea"/>
              </a:rPr>
              <a:t>因此，这一领域既涉及自然语言，即人们日常使用的语言，所以它在语言学的研究有着密切的联系，但又有重要的区别。自然语言处理并不是一般地研究自然语言，而在于研制能有效地实现自然语言通信的计算机系统。</a:t>
            </a:r>
          </a:p>
        </p:txBody>
      </p:sp>
      <p:sp>
        <p:nvSpPr>
          <p:cNvPr id="22" name="椭圆 21"/>
          <p:cNvSpPr/>
          <p:nvPr/>
        </p:nvSpPr>
        <p:spPr>
          <a:xfrm>
            <a:off x="5490297" y="4105598"/>
            <a:ext cx="1211406" cy="1211406"/>
          </a:xfrm>
          <a:prstGeom prst="ellipse">
            <a:avLst/>
          </a:prstGeom>
          <a:solidFill>
            <a:srgbClr val="1CAD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rPr>
              <a:t>观点提取</a:t>
            </a:r>
          </a:p>
        </p:txBody>
      </p:sp>
      <p:sp>
        <p:nvSpPr>
          <p:cNvPr id="23" name="椭圆 22"/>
          <p:cNvSpPr/>
          <p:nvPr/>
        </p:nvSpPr>
        <p:spPr>
          <a:xfrm>
            <a:off x="5490297" y="4105598"/>
            <a:ext cx="1211406" cy="1211406"/>
          </a:xfrm>
          <a:prstGeom prst="ellipse">
            <a:avLst/>
          </a:prstGeom>
          <a:solidFill>
            <a:srgbClr val="1CAD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rPr>
              <a:t>文本分类</a:t>
            </a:r>
          </a:p>
        </p:txBody>
      </p:sp>
      <p:sp>
        <p:nvSpPr>
          <p:cNvPr id="24" name="椭圆 23"/>
          <p:cNvSpPr/>
          <p:nvPr/>
        </p:nvSpPr>
        <p:spPr>
          <a:xfrm>
            <a:off x="5490297" y="4105598"/>
            <a:ext cx="1211406" cy="1211406"/>
          </a:xfrm>
          <a:prstGeom prst="ellipse">
            <a:avLst/>
          </a:prstGeom>
          <a:solidFill>
            <a:srgbClr val="1CAD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rPr>
              <a:t>语音识别</a:t>
            </a:r>
          </a:p>
        </p:txBody>
      </p:sp>
      <p:sp>
        <p:nvSpPr>
          <p:cNvPr id="25" name="椭圆 24"/>
          <p:cNvSpPr/>
          <p:nvPr/>
        </p:nvSpPr>
        <p:spPr>
          <a:xfrm>
            <a:off x="5490297" y="4105598"/>
            <a:ext cx="1211406" cy="1211406"/>
          </a:xfrm>
          <a:prstGeom prst="ellipse">
            <a:avLst/>
          </a:prstGeom>
          <a:solidFill>
            <a:srgbClr val="1CAD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solidFill>
                  <a:schemeClr val="bg1"/>
                </a:solidFill>
              </a:rPr>
              <a:t>机器翻译</a:t>
            </a:r>
          </a:p>
        </p:txBody>
      </p:sp>
      <p:sp>
        <p:nvSpPr>
          <p:cNvPr id="3" name="椭圆 2"/>
          <p:cNvSpPr/>
          <p:nvPr/>
        </p:nvSpPr>
        <p:spPr>
          <a:xfrm>
            <a:off x="5353050" y="3968351"/>
            <a:ext cx="1485900" cy="148590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n-ea"/>
              </a:rPr>
              <a:t>自然</a:t>
            </a:r>
            <a:endParaRPr lang="en-US" altLang="zh-CN" sz="2000" b="1">
              <a:latin typeface="+mn-ea"/>
            </a:endParaRPr>
          </a:p>
          <a:p>
            <a:pPr algn="ctr"/>
            <a:r>
              <a:rPr lang="zh-CN" altLang="en-US" sz="2000" b="1">
                <a:latin typeface="+mn-ea"/>
              </a:rPr>
              <a:t>语言</a:t>
            </a:r>
            <a:endParaRPr lang="en-US" altLang="zh-CN" sz="2000" b="1">
              <a:latin typeface="+mn-ea"/>
            </a:endParaRPr>
          </a:p>
          <a:p>
            <a:pPr algn="ctr"/>
            <a:r>
              <a:rPr lang="zh-CN" altLang="en-US" sz="2000" b="1">
                <a:latin typeface="+mn-ea"/>
              </a:rPr>
              <a:t>处理</a:t>
            </a:r>
          </a:p>
        </p:txBody>
      </p:sp>
    </p:spTree>
  </p:cSld>
  <p:clrMapOvr>
    <a:masterClrMapping/>
  </p:clrMapOvr>
  <p:transition spd="slow" advClick="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64" presetClass="path" presetSubtype="0" dur="2000" repeatCount="indefinite" accel="31000" decel="33000" autoRev="1" fill="hold" grpId="0" nodeType="withEffect">
                                  <p:stCondLst>
                                    <p:cond delay="0"/>
                                  </p:stCondLst>
                                  <p:endCondLst>
                                    <p:cond evt="onNext" delay="0">
                                      <p:tgtEl>
                                        <p:sldTgt/>
                                      </p:tgtEl>
                                    </p:cond>
                                  </p:endCondLst>
                                  <p:childTnLst>
                                    <p:animMotion origin="layout" path="M 0 2.96296E-06 L 0 -0.01829" pathEditMode="relative" rAng="0" ptsTypes="AA">
                                      <p:cBhvr>
                                        <p:cTn id="9" dur="2000" fill="hold"/>
                                        <p:tgtEl>
                                          <p:spTgt spid="3"/>
                                        </p:tgtEl>
                                        <p:attrNameLst>
                                          <p:attrName>ppt_x</p:attrName>
                                          <p:attrName>ppt_y</p:attrName>
                                        </p:attrNameLst>
                                      </p:cBhvr>
                                      <p:rCtr x="0" y="-926"/>
                                    </p:animMotion>
                                  </p:childTnLst>
                                </p:cTn>
                              </p:par>
                              <p:par>
                                <p:cTn id="10" presetID="35" presetClass="path" presetSubtype="0" dur="2000" accel="37000" decel="63000" fill="hold" grpId="0" nodeType="withEffect">
                                  <p:stCondLst>
                                    <p:cond delay="500"/>
                                  </p:stCondLst>
                                  <p:childTnLst>
                                    <p:animMotion origin="layout" path="M 0 4.44444E-06 L -0.13477 0.00185" pathEditMode="relative" rAng="0" ptsTypes="AA">
                                      <p:cBhvr>
                                        <p:cTn id="11" dur="2000" fill="hold"/>
                                        <p:tgtEl>
                                          <p:spTgt spid="25"/>
                                        </p:tgtEl>
                                        <p:attrNameLst>
                                          <p:attrName>ppt_x</p:attrName>
                                          <p:attrName>ppt_y</p:attrName>
                                        </p:attrNameLst>
                                      </p:cBhvr>
                                      <p:rCtr x="-6745" y="93"/>
                                    </p:animMotion>
                                  </p:childTnLst>
                                </p:cTn>
                              </p:par>
                              <p:par>
                                <p:cTn id="12" presetID="35" presetClass="path" presetSubtype="0" dur="2000" accel="37000" decel="63000" fill="hold" grpId="0" nodeType="withEffect">
                                  <p:stCondLst>
                                    <p:cond delay="500"/>
                                  </p:stCondLst>
                                  <p:childTnLst>
                                    <p:animMotion origin="layout" path="M 0 4.44444E-06 L 0.13359 0.00023" pathEditMode="relative" rAng="0" ptsTypes="AA">
                                      <p:cBhvr>
                                        <p:cTn id="13" dur="2000" fill="hold"/>
                                        <p:tgtEl>
                                          <p:spTgt spid="22"/>
                                        </p:tgtEl>
                                        <p:attrNameLst>
                                          <p:attrName>ppt_x</p:attrName>
                                          <p:attrName>ppt_y</p:attrName>
                                        </p:attrNameLst>
                                      </p:cBhvr>
                                      <p:rCtr x="6680" y="0"/>
                                    </p:animMotion>
                                  </p:childTnLst>
                                </p:cTn>
                              </p:par>
                              <p:par>
                                <p:cTn id="14" presetID="35" presetClass="path" presetSubtype="0" dur="2000" accel="37000" decel="63000" fill="hold" grpId="0" nodeType="withEffect">
                                  <p:stCondLst>
                                    <p:cond delay="250"/>
                                  </p:stCondLst>
                                  <p:childTnLst>
                                    <p:animMotion origin="layout" path="M 0 4.44444E-06 L 0.25703 0.00023" pathEditMode="relative" rAng="0" ptsTypes="AA">
                                      <p:cBhvr>
                                        <p:cTn id="15" dur="2000" fill="hold"/>
                                        <p:tgtEl>
                                          <p:spTgt spid="23"/>
                                        </p:tgtEl>
                                        <p:attrNameLst>
                                          <p:attrName>ppt_x</p:attrName>
                                          <p:attrName>ppt_y</p:attrName>
                                        </p:attrNameLst>
                                      </p:cBhvr>
                                      <p:rCtr x="12852" y="0"/>
                                    </p:animMotion>
                                  </p:childTnLst>
                                </p:cTn>
                              </p:par>
                              <p:par>
                                <p:cTn id="16" presetID="35" presetClass="path" presetSubtype="0" dur="2000" accel="37000" decel="63000" fill="hold" grpId="0" nodeType="withEffect">
                                  <p:stCondLst>
                                    <p:cond delay="250"/>
                                  </p:stCondLst>
                                  <p:childTnLst>
                                    <p:animMotion origin="layout" path="M 0 4.44444E-06 L -0.25651 0.00185" pathEditMode="relative" rAng="0" ptsTypes="AA">
                                      <p:cBhvr>
                                        <p:cTn id="17" dur="2000" fill="hold"/>
                                        <p:tgtEl>
                                          <p:spTgt spid="26"/>
                                        </p:tgtEl>
                                        <p:attrNameLst>
                                          <p:attrName>ppt_x</p:attrName>
                                          <p:attrName>ppt_y</p:attrName>
                                        </p:attrNameLst>
                                      </p:cBhvr>
                                      <p:rCtr x="-12826" y="93"/>
                                    </p:animMotion>
                                  </p:childTnLst>
                                </p:cTn>
                              </p:par>
                              <p:par>
                                <p:cTn id="18" presetID="35" presetClass="path" presetSubtype="0" dur="2000" accel="37000" decel="63000" fill="hold" grpId="0" nodeType="withEffect">
                                  <p:stCondLst>
                                    <p:cond delay="0"/>
                                  </p:stCondLst>
                                  <p:childTnLst>
                                    <p:animMotion origin="layout" path="M 0 4.44444E-06 L -0.37917 0.00023" pathEditMode="relative" rAng="0" ptsTypes="AA">
                                      <p:cBhvr>
                                        <p:cTn id="19" dur="2000" fill="hold"/>
                                        <p:tgtEl>
                                          <p:spTgt spid="27"/>
                                        </p:tgtEl>
                                        <p:attrNameLst>
                                          <p:attrName>ppt_x</p:attrName>
                                          <p:attrName>ppt_y</p:attrName>
                                        </p:attrNameLst>
                                      </p:cBhvr>
                                      <p:rCtr x="-18958" y="0"/>
                                    </p:animMotion>
                                  </p:childTnLst>
                                </p:cTn>
                              </p:par>
                              <p:par>
                                <p:cTn id="20" presetID="35" presetClass="path" presetSubtype="0" dur="2000" accel="37000" decel="63000" fill="hold" grpId="0" nodeType="withEffect">
                                  <p:stCondLst>
                                    <p:cond delay="0"/>
                                  </p:stCondLst>
                                  <p:childTnLst>
                                    <p:animMotion origin="layout" path="M 0 4.44444E-06 L 0.37878 0.00185" pathEditMode="relative" rAng="0" ptsTypes="AA">
                                      <p:cBhvr>
                                        <p:cTn id="21" dur="2000" fill="hold"/>
                                        <p:tgtEl>
                                          <p:spTgt spid="24"/>
                                        </p:tgtEl>
                                        <p:attrNameLst>
                                          <p:attrName>ppt_x</p:attrName>
                                          <p:attrName>ppt_y</p:attrName>
                                        </p:attrNameLst>
                                      </p:cBhvr>
                                      <p:rCtr x="18932" y="93"/>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p:bldP spid="10" grpId="0"/>
      <p:bldP spid="22" grpId="0"/>
      <p:bldP spid="23" grpId="0"/>
      <p:bldP spid="24" grpId="0"/>
      <p:bldP spid="25" grpId="0"/>
      <p:bldP spid="3"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sym typeface="+mn-ea"/>
              </a:rPr>
              <a:t>自然语言处理基本任务</a:t>
            </a:r>
            <a:endParaRPr lang="zh-CN" altLang="en-US"/>
          </a:p>
        </p:txBody>
      </p:sp>
      <p:sp>
        <p:nvSpPr>
          <p:cNvPr id="31" name="圆角矩形 30"/>
          <p:cNvSpPr/>
          <p:nvPr>
            <p:custDataLst>
              <p:tags r:id="rId2"/>
            </p:custDataLst>
          </p:nvPr>
        </p:nvSpPr>
        <p:spPr>
          <a:xfrm>
            <a:off x="2901633" y="3076258"/>
            <a:ext cx="706120" cy="706120"/>
          </a:xfrm>
          <a:prstGeom prst="roundRect">
            <a:avLst/>
          </a:prstGeom>
          <a:solidFill>
            <a:schemeClr val="accent1">
              <a:lumMod val="20000"/>
              <a:lumOff val="80000"/>
              <a:alpha val="4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sp>
        <p:nvSpPr>
          <p:cNvPr id="32" name="文本框 31"/>
          <p:cNvSpPr txBox="1"/>
          <p:nvPr>
            <p:custDataLst>
              <p:tags r:id="rId3"/>
            </p:custDataLst>
          </p:nvPr>
        </p:nvSpPr>
        <p:spPr>
          <a:xfrm>
            <a:off x="3764280" y="3075940"/>
            <a:ext cx="1901190" cy="826770"/>
          </a:xfrm>
          <a:prstGeom prst="rect">
            <a:avLst/>
          </a:prstGeom>
          <a:solidFill>
            <a:schemeClr val="accent5">
              <a:lumMod val="20000"/>
              <a:lumOff val="80000"/>
            </a:schemeClr>
          </a:solidFill>
        </p:spPr>
        <p:txBody>
          <a:bodyPr wrap="square" lIns="0" tIns="0" rIns="0" bIns="0" rtlCol="0" anchor="ctr" anchorCtr="0">
            <a:normAutofit lnSpcReduction="1000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b="1" spc="150">
                <a:solidFill>
                  <a:schemeClr val="accent1"/>
                </a:solidFill>
                <a:effectLst>
                  <a:outerShdw blurRad="38100" dist="25400" dir="5400000" algn="ctr" rotWithShape="0">
                    <a:srgbClr val="6E747A">
                      <a:alpha val="43000"/>
                    </a:srgbClr>
                  </a:outerShdw>
                </a:effectLst>
                <a:uFillTx/>
                <a:latin typeface="+mn-ea"/>
                <a:ea typeface="微软雅黑" panose="020b0503020204020204" pitchFamily="34" charset="-122"/>
                <a:cs typeface="微软雅黑" panose="020b0503020204020204" pitchFamily="34" charset="-122"/>
                <a:sym typeface="+mn-ea"/>
              </a:rPr>
              <a:t>自然语言生成</a:t>
            </a:r>
          </a:p>
          <a:p>
            <a:pPr indent="0" algn="l" fontAlgn="auto">
              <a:lnSpc>
                <a:spcPct val="130000"/>
              </a:lnSpc>
            </a:pPr>
            <a:r>
              <a:rPr lang="zh-CN" altLang="en-US" sz="1200" b="1" spc="150">
                <a:solidFill>
                  <a:schemeClr val="accent1"/>
                </a:solidFill>
                <a:effectLst>
                  <a:outerShdw blurRad="38100" dist="25400" dir="5400000" algn="ctr" rotWithShape="0">
                    <a:srgbClr val="6E747A">
                      <a:alpha val="43000"/>
                    </a:srgbClr>
                  </a:outerShdw>
                </a:effectLst>
                <a:uFillTx/>
                <a:latin typeface="+mn-ea"/>
                <a:ea typeface="微软雅黑" panose="020b0503020204020204" pitchFamily="34" charset="-122"/>
                <a:cs typeface="微软雅黑" panose="020b0503020204020204" pitchFamily="34" charset="-122"/>
                <a:sym typeface="+mn-ea"/>
              </a:rPr>
              <a:t>（Natural Language Generation，NLG）</a:t>
            </a:r>
          </a:p>
        </p:txBody>
      </p:sp>
      <p:cxnSp>
        <p:nvCxnSpPr>
          <p:cNvPr id="38" name="直接连接符 37"/>
          <p:cNvCxnSpPr/>
          <p:nvPr>
            <p:custDataLst>
              <p:tags r:id="rId4"/>
            </p:custDataLst>
          </p:nvPr>
        </p:nvCxnSpPr>
        <p:spPr>
          <a:xfrm flipH="1">
            <a:off x="6016308" y="3200083"/>
            <a:ext cx="0" cy="466725"/>
          </a:xfrm>
          <a:prstGeom prst="line">
            <a:avLst/>
          </a:prstGeom>
          <a:ln w="6350">
            <a:solidFill>
              <a:schemeClr val="dk1">
                <a:lumMod val="50000"/>
                <a:lumOff val="50000"/>
                <a:alpha val="10000"/>
              </a:schemeClr>
            </a:solidFill>
          </a:ln>
        </p:spPr>
        <p:style>
          <a:lnRef idx="2">
            <a:schemeClr val="accent1"/>
          </a:lnRef>
          <a:fillRef idx="0">
            <a:srgbClr val="FFFFFF"/>
          </a:fillRef>
          <a:effectRef idx="0">
            <a:srgbClr val="FFFFFF"/>
          </a:effectRef>
          <a:fontRef idx="minor">
            <a:schemeClr val="tx1"/>
          </a:fontRef>
        </p:style>
      </p:cxnSp>
      <p:sp>
        <p:nvSpPr>
          <p:cNvPr id="41" name="圆角矩形 40"/>
          <p:cNvSpPr/>
          <p:nvPr>
            <p:custDataLst>
              <p:tags r:id="rId5"/>
            </p:custDataLst>
          </p:nvPr>
        </p:nvSpPr>
        <p:spPr>
          <a:xfrm>
            <a:off x="6374448" y="3076258"/>
            <a:ext cx="706120" cy="706120"/>
          </a:xfrm>
          <a:prstGeom prst="roundRect">
            <a:avLst/>
          </a:prstGeom>
          <a:solidFill>
            <a:schemeClr val="accent4">
              <a:lumMod val="20000"/>
              <a:lumOff val="80000"/>
              <a:alpha val="2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endParaRPr>
          </a:p>
        </p:txBody>
      </p:sp>
      <p:pic>
        <p:nvPicPr>
          <p:cNvPr id="42" name="图片 41" descr="343439383331313b343532303034303bcffacadbb9dcc0ed"/>
          <p:cNvPicPr>
            <a:picLocks noChangeAspect="1"/>
          </p:cNvPicPr>
          <p:nvPr>
            <p:custDataLst>
              <p:tags r:id="rId8"/>
            </p:custDataLst>
          </p:nvPr>
        </p:nvPicPr>
        <p:blipFill>
          <a:blip r:embed="rId6">
            <a:extLst>
              <a:ext uri="{96DAC541-7B7A-43D3-8B79-37D633B846F1}">
                <asvg:svgBlip xmlns:asvg="http://schemas.microsoft.com/office/drawing/2016/SVG/main" xmlns="" r:embed="rId7"/>
              </a:ext>
            </a:extLst>
          </a:blip>
          <a:stretch>
            <a:fillRect/>
          </a:stretch>
        </p:blipFill>
        <p:spPr>
          <a:xfrm>
            <a:off x="6582728" y="3284538"/>
            <a:ext cx="289560" cy="289560"/>
          </a:xfrm>
          <a:prstGeom prst="rect">
            <a:avLst/>
          </a:prstGeom>
        </p:spPr>
      </p:pic>
      <p:sp>
        <p:nvSpPr>
          <p:cNvPr id="47" name="文本框 46"/>
          <p:cNvSpPr txBox="1"/>
          <p:nvPr>
            <p:custDataLst>
              <p:tags r:id="rId9"/>
            </p:custDataLst>
          </p:nvPr>
        </p:nvSpPr>
        <p:spPr>
          <a:xfrm>
            <a:off x="7360920" y="3075940"/>
            <a:ext cx="2151380" cy="826770"/>
          </a:xfrm>
          <a:prstGeom prst="rect">
            <a:avLst/>
          </a:prstGeom>
          <a:solidFill>
            <a:schemeClr val="accent5">
              <a:lumMod val="20000"/>
              <a:lumOff val="80000"/>
            </a:schemeClr>
          </a:solidFill>
        </p:spPr>
        <p:txBody>
          <a:bodyPr wrap="square" lIns="0" tIns="0" rIns="0" bIns="0" rtlCol="0"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b="1" spc="150">
                <a:solidFill>
                  <a:schemeClr val="accent1"/>
                </a:solidFill>
                <a:effectLst>
                  <a:outerShdw blurRad="38100" dist="25400" dir="5400000" algn="ctr" rotWithShape="0">
                    <a:srgbClr val="6E747A">
                      <a:alpha val="43000"/>
                    </a:srgbClr>
                  </a:outerShdw>
                </a:effectLst>
                <a:uFillTx/>
                <a:latin typeface="+mn-ea"/>
                <a:ea typeface="微软雅黑" panose="020b0503020204020204" pitchFamily="34" charset="-122"/>
                <a:cs typeface="微软雅黑" panose="020b0503020204020204" pitchFamily="34" charset="-122"/>
                <a:sym typeface="+mn-ea"/>
              </a:rPr>
              <a:t>自然语言理解</a:t>
            </a:r>
          </a:p>
          <a:p>
            <a:pPr lvl="0" algn="l">
              <a:lnSpc>
                <a:spcPct val="130000"/>
              </a:lnSpc>
              <a:buClrTx/>
              <a:buSzTx/>
              <a:buFontTx/>
            </a:pPr>
            <a:r>
              <a:rPr lang="zh-CN" altLang="en-US" sz="1200" b="1" spc="150">
                <a:solidFill>
                  <a:schemeClr val="accent1"/>
                </a:solidFill>
                <a:effectLst>
                  <a:outerShdw blurRad="38100" dist="25400" dir="5400000" algn="ctr" rotWithShape="0">
                    <a:srgbClr val="6E747A">
                      <a:alpha val="43000"/>
                    </a:srgbClr>
                  </a:outerShdw>
                </a:effectLst>
                <a:uFillTx/>
                <a:latin typeface="+mn-ea"/>
                <a:ea typeface="微软雅黑" panose="020b0503020204020204" pitchFamily="34" charset="-122"/>
                <a:cs typeface="微软雅黑" panose="020b0503020204020204" pitchFamily="34" charset="-122"/>
                <a:sym typeface="+mn-ea"/>
              </a:rPr>
              <a:t>（Natural Language Understanding，NLU）</a:t>
            </a:r>
          </a:p>
        </p:txBody>
      </p:sp>
      <p:pic>
        <p:nvPicPr>
          <p:cNvPr id="52" name="图片 51" descr="343439383331313b343532303033323bd3a6d3c3b9dcc0ed"/>
          <p:cNvPicPr>
            <a:picLocks noChangeAspect="1"/>
          </p:cNvPicPr>
          <p:nvPr>
            <p:custDataLst>
              <p:tags r:id="rId12"/>
            </p:custDataLst>
          </p:nvPr>
        </p:nvPicPr>
        <p:blipFill>
          <a:blip r:embed="rId10">
            <a:extLst>
              <a:ext uri="{96DAC541-7B7A-43D3-8B79-37D633B846F1}">
                <asvg:svgBlip xmlns:asvg="http://schemas.microsoft.com/office/drawing/2016/SVG/main" xmlns="" r:embed="rId11"/>
              </a:ext>
            </a:extLst>
          </a:blip>
          <a:stretch>
            <a:fillRect/>
          </a:stretch>
        </p:blipFill>
        <p:spPr>
          <a:xfrm>
            <a:off x="3110548" y="3285173"/>
            <a:ext cx="288290" cy="288290"/>
          </a:xfrm>
          <a:prstGeom prst="rect">
            <a:avLst/>
          </a:prstGeom>
        </p:spPr>
      </p:pic>
      <p:sp>
        <p:nvSpPr>
          <p:cNvPr id="4" name="圆角矩形 3"/>
          <p:cNvSpPr/>
          <p:nvPr/>
        </p:nvSpPr>
        <p:spPr>
          <a:xfrm>
            <a:off x="4803775" y="1644015"/>
            <a:ext cx="2437765" cy="914400"/>
          </a:xfrm>
          <a:prstGeom prst="roundRect">
            <a:avLst/>
          </a:prstGeom>
        </p:spPr>
        <p:style>
          <a:lnRef idx="0">
            <a:srgbClr val="FFFFFF"/>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自然语言处理领域的基本任务</a:t>
            </a:r>
          </a:p>
        </p:txBody>
      </p:sp>
      <p:cxnSp>
        <p:nvCxnSpPr>
          <p:cNvPr id="6" name="直接箭头连接符 5"/>
          <p:cNvCxnSpPr>
            <a:endCxn id="47" idx="0"/>
          </p:cNvCxnSpPr>
          <p:nvPr/>
        </p:nvCxnSpPr>
        <p:spPr>
          <a:xfrm>
            <a:off x="7204075" y="2521585"/>
            <a:ext cx="1232535" cy="554355"/>
          </a:xfrm>
          <a:prstGeom prst="straightConnector1">
            <a:avLst/>
          </a:prstGeom>
          <a:ln>
            <a:tailEnd type="arrow" w="med" len="med"/>
          </a:ln>
        </p:spPr>
        <p:style>
          <a:lnRef idx="3">
            <a:schemeClr val="accent1"/>
          </a:lnRef>
          <a:fillRef idx="0">
            <a:srgbClr val="FFFFFF"/>
          </a:fillRef>
          <a:effectRef idx="0">
            <a:srgbClr val="FFFFFF"/>
          </a:effectRef>
          <a:fontRef idx="minor">
            <a:schemeClr val="tx1"/>
          </a:fontRef>
        </p:style>
      </p:cxnSp>
      <p:cxnSp>
        <p:nvCxnSpPr>
          <p:cNvPr id="8" name="直接箭头连接符 7"/>
          <p:cNvCxnSpPr/>
          <p:nvPr/>
        </p:nvCxnSpPr>
        <p:spPr>
          <a:xfrm flipH="1">
            <a:off x="4124325" y="2550160"/>
            <a:ext cx="788670" cy="526415"/>
          </a:xfrm>
          <a:prstGeom prst="straightConnector1">
            <a:avLst/>
          </a:prstGeom>
          <a:ln>
            <a:tailEnd type="arrow" w="med" len="med"/>
          </a:ln>
        </p:spPr>
        <p:style>
          <a:lnRef idx="3">
            <a:schemeClr val="accent1"/>
          </a:lnRef>
          <a:fillRef idx="0">
            <a:srgbClr val="FFFFFF"/>
          </a:fillRef>
          <a:effectRef idx="0">
            <a:srgbClr val="FFFFFF"/>
          </a:effectRef>
          <a:fontRef idx="minor">
            <a:schemeClr val="tx1"/>
          </a:fontRef>
        </p:style>
      </p:cxnSp>
      <p:pic>
        <p:nvPicPr>
          <p:cNvPr id="82946" name="Picture 2" descr="C:\Program Files\Microsoft Office\MEDIA\CAGCAT10\j0301252.wmf"/>
          <p:cNvPicPr>
            <a:picLocks noChangeAspect="1" noChangeArrowheads="1"/>
          </p:cNvPicPr>
          <p:nvPr/>
        </p:nvPicPr>
        <p:blipFill>
          <a:blip r:embed="rId13">
            <a:extLst>
              <a:ext uri="{28A0092B-C50C-407E-A947-70E740481C1C}">
                <a14:useLocalDpi xmlns:a14="http://schemas.microsoft.com/office/drawing/2010/main" val="0"/>
              </a:ext>
            </a:extLst>
          </a:blip>
          <a:stretch>
            <a:fillRect/>
          </a:stretch>
        </p:blipFill>
        <p:spPr bwMode="auto">
          <a:xfrm>
            <a:off x="4898390" y="4640580"/>
            <a:ext cx="2397760" cy="205168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advClick="0" advTm="0">
    <p:wipe/>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p:cNvGrpSpPr/>
          <p:nvPr/>
        </p:nvGrpSpPr>
        <p:grpSpPr>
          <a:xfrm>
            <a:off x="1325952" y="2646096"/>
            <a:ext cx="9540096" cy="2985361"/>
            <a:chOff x="1325952" y="2646096"/>
            <a:chExt cx="9540096" cy="2985361"/>
          </a:xfrm>
          <a:effectLst>
            <a:outerShdw blurRad="190500" dist="50800" dir="5400000" algn="ctr" rotWithShape="0">
              <a:srgbClr val="000000">
                <a:alpha val="5000"/>
              </a:srgbClr>
            </a:outerShdw>
          </a:effectLst>
        </p:grpSpPr>
        <p:sp>
          <p:nvSpPr>
            <p:cNvPr id="31" name="矩形: 圆角 30"/>
            <p:cNvSpPr/>
            <p:nvPr/>
          </p:nvSpPr>
          <p:spPr>
            <a:xfrm>
              <a:off x="1325952" y="4569432"/>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圆角 2"/>
            <p:cNvSpPr/>
            <p:nvPr/>
          </p:nvSpPr>
          <p:spPr>
            <a:xfrm>
              <a:off x="1325952" y="5210543"/>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矩形: 圆角 31"/>
            <p:cNvSpPr/>
            <p:nvPr/>
          </p:nvSpPr>
          <p:spPr>
            <a:xfrm>
              <a:off x="1325952" y="3928320"/>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矩形: 圆角 34"/>
            <p:cNvSpPr/>
            <p:nvPr/>
          </p:nvSpPr>
          <p:spPr>
            <a:xfrm>
              <a:off x="1325952" y="3287208"/>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矩形: 圆角 35"/>
            <p:cNvSpPr/>
            <p:nvPr/>
          </p:nvSpPr>
          <p:spPr>
            <a:xfrm>
              <a:off x="1325952" y="2646096"/>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2" name="标题 1"/>
          <p:cNvSpPr>
            <a:spLocks noGrp="1"/>
          </p:cNvSpPr>
          <p:nvPr>
            <p:ph type="title"/>
          </p:nvPr>
        </p:nvSpPr>
        <p:spPr/>
        <p:txBody>
          <a:bodyPr/>
          <a:lstStyle/>
          <a:p>
            <a:r>
              <a:rPr lang="zh-CN" altLang="en-US"/>
              <a:t>自然语言处理基本任务</a:t>
            </a:r>
          </a:p>
        </p:txBody>
      </p:sp>
      <p:pic>
        <p:nvPicPr>
          <p:cNvPr id="8" name="图片 7"/>
          <p:cNvPicPr>
            <a:picLocks noChangeAspect="1"/>
          </p:cNvPicPr>
          <p:nvPr/>
        </p:nvPicPr>
        <p:blipFill>
          <a:blip r:embed="rId3">
            <a:alphaModFix amt="70000"/>
            <a:duotone>
              <a:schemeClr val="accent6">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Effect>
                      <a14:sharpenSoften amount="-50000"/>
                    </a14:imgEffect>
                  </a14:imgLayer>
                </a14:imgProps>
              </a:ext>
            </a:extLst>
          </a:blip>
          <a:stretch>
            <a:fillRect/>
          </a:stretch>
        </p:blipFill>
        <p:spPr>
          <a:xfrm>
            <a:off x="10606909" y="5485814"/>
            <a:ext cx="2082479" cy="1969301"/>
          </a:xfrm>
          <a:prstGeom prst="rect">
            <a:avLst/>
          </a:prstGeom>
        </p:spPr>
      </p:pic>
      <p:sp>
        <p:nvSpPr>
          <p:cNvPr id="17" name="文本占位符 2"/>
          <p:cNvSpPr>
            <a:spLocks noGrp="1"/>
          </p:cNvSpPr>
          <p:nvPr>
            <p:ph type="body" sz="quarter" idx="10"/>
          </p:nvPr>
        </p:nvSpPr>
        <p:spPr>
          <a:xfrm>
            <a:off x="761385" y="2012475"/>
            <a:ext cx="10575775" cy="420914"/>
          </a:xfrm>
        </p:spPr>
        <p:txBody>
          <a:bodyPr>
            <a:scene3d>
              <a:camera prst="orthographicFront"/>
              <a:lightRig rig="threePt" dir="t"/>
            </a:scene3d>
          </a:bodyPr>
          <a:lstStyle/>
          <a:p>
            <a:pPr algn="ctr"/>
            <a:r>
              <a:rPr lang="zh-CN" altLang="en-US" sz="2400">
                <a:ln w="22225">
                  <a:solidFill>
                    <a:schemeClr val="accent2"/>
                  </a:solidFill>
                  <a:prstDash val="solid"/>
                </a:ln>
                <a:solidFill>
                  <a:schemeClr val="accent2">
                    <a:lumMod val="40000"/>
                    <a:lumOff val="60000"/>
                  </a:schemeClr>
                </a:solidFill>
                <a:effectLst/>
              </a:rPr>
              <a:t>词法分析</a:t>
            </a:r>
          </a:p>
        </p:txBody>
      </p:sp>
      <p:sp>
        <p:nvSpPr>
          <p:cNvPr id="18" name="文本框 6"/>
          <p:cNvSpPr txBox="1"/>
          <p:nvPr/>
        </p:nvSpPr>
        <p:spPr>
          <a:xfrm>
            <a:off x="838889" y="1098268"/>
            <a:ext cx="10681597" cy="884666"/>
          </a:xfrm>
          <a:prstGeom prst="rect">
            <a:avLst/>
          </a:prstGeom>
          <a:ln w="12700">
            <a:miter lim="400000"/>
          </a:ln>
        </p:spPr>
        <p:txBody>
          <a:bodyPr wrap="square" lIns="50800" tIns="50800" rIns="50800" bIns="50800">
            <a:spAutoFit/>
          </a:bodyPr>
          <a:lstStyle>
            <a:defPPr>
              <a:defRPr lang="zh-CN"/>
            </a:defPPr>
            <a:lvl1pPr marL="0" algn="l" defTabSz="12700" rtl="0" eaLnBrk="1" latinLnBrk="0" hangingPunct="1">
              <a:lnSpc>
                <a:spcPct val="120000"/>
              </a:lnSpc>
              <a:tabLst>
                <a:tab pos="355600"/>
                <a:tab pos="711200"/>
                <a:tab pos="1066800"/>
                <a:tab pos="1422400"/>
                <a:tab pos="1778000"/>
                <a:tab pos="2133600"/>
                <a:tab pos="2489200"/>
                <a:tab pos="2844800"/>
                <a:tab pos="3200400"/>
                <a:tab pos="3556000"/>
                <a:tab pos="3911600"/>
                <a:tab pos="4267200"/>
              </a:tabLst>
              <a:defRPr sz="1200" kern="1200">
                <a:solidFill>
                  <a:srgbClr val="23242D"/>
                </a:solidFill>
                <a:latin typeface="+mn-lt"/>
                <a:ea typeface="+mn-ea"/>
                <a:cs typeface="+mn-cs"/>
                <a:sym typeface="Helvetica"/>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42595" algn="just" fontAlgn="auto">
              <a:lnSpc>
                <a:spcPct val="150000"/>
              </a:lnSpc>
            </a:pPr>
            <a:r>
              <a:rPr lang="zh-CN" altLang="en-US" sz="1800">
                <a:solidFill>
                  <a:schemeClr val="tx1"/>
                </a:solidFill>
                <a:latin typeface="+mn-ea"/>
              </a:rPr>
              <a:t>自然语言处理的基本任务包括</a:t>
            </a:r>
            <a:r>
              <a:rPr lang="zh-CN" altLang="en-US" sz="1800" b="1">
                <a:solidFill>
                  <a:srgbClr val="267BFC"/>
                </a:solidFill>
                <a:latin typeface="+mn-ea"/>
              </a:rPr>
              <a:t>词法分析</a:t>
            </a:r>
            <a:r>
              <a:rPr lang="zh-CN" altLang="en-US" sz="1800">
                <a:solidFill>
                  <a:schemeClr val="tx1"/>
                </a:solidFill>
                <a:latin typeface="+mn-ea"/>
              </a:rPr>
              <a:t>、</a:t>
            </a:r>
            <a:r>
              <a:rPr lang="zh-CN" altLang="en-US" sz="1800" b="1">
                <a:solidFill>
                  <a:srgbClr val="267BFC"/>
                </a:solidFill>
                <a:latin typeface="+mn-ea"/>
              </a:rPr>
              <a:t>句法分析</a:t>
            </a:r>
            <a:r>
              <a:rPr lang="zh-CN" altLang="en-US" sz="1800">
                <a:solidFill>
                  <a:schemeClr val="tx1"/>
                </a:solidFill>
                <a:latin typeface="+mn-ea"/>
              </a:rPr>
              <a:t>、</a:t>
            </a:r>
            <a:r>
              <a:rPr lang="zh-CN" altLang="en-US" sz="1800" b="1">
                <a:solidFill>
                  <a:srgbClr val="267BFC"/>
                </a:solidFill>
                <a:latin typeface="+mn-ea"/>
              </a:rPr>
              <a:t>语义分析</a:t>
            </a:r>
            <a:r>
              <a:rPr lang="zh-CN" altLang="en-US" sz="1800">
                <a:solidFill>
                  <a:schemeClr val="tx1"/>
                </a:solidFill>
                <a:latin typeface="+mn-ea"/>
              </a:rPr>
              <a:t>、</a:t>
            </a:r>
            <a:r>
              <a:rPr lang="zh-CN" altLang="en-US" sz="1800" b="1">
                <a:solidFill>
                  <a:srgbClr val="267BFC"/>
                </a:solidFill>
                <a:latin typeface="+mn-ea"/>
              </a:rPr>
              <a:t>信息抽取</a:t>
            </a:r>
            <a:r>
              <a:rPr lang="zh-CN" altLang="en-US" sz="1800">
                <a:solidFill>
                  <a:schemeClr val="tx1"/>
                </a:solidFill>
                <a:latin typeface="+mn-ea"/>
              </a:rPr>
              <a:t>以及</a:t>
            </a:r>
            <a:r>
              <a:rPr lang="zh-CN" altLang="en-US" sz="1800" b="1">
                <a:solidFill>
                  <a:srgbClr val="267BFC"/>
                </a:solidFill>
                <a:latin typeface="+mn-ea"/>
              </a:rPr>
              <a:t>顶层任务</a:t>
            </a:r>
            <a:r>
              <a:rPr lang="zh-CN" altLang="en-US" sz="1800">
                <a:solidFill>
                  <a:schemeClr val="tx1"/>
                </a:solidFill>
                <a:latin typeface="+mn-ea"/>
              </a:rPr>
              <a:t>，以下是各个任务的基本步骤。</a:t>
            </a:r>
          </a:p>
        </p:txBody>
      </p:sp>
      <p:grpSp>
        <p:nvGrpSpPr>
          <p:cNvPr id="14" name="组合 13"/>
          <p:cNvGrpSpPr/>
          <p:nvPr/>
        </p:nvGrpSpPr>
        <p:grpSpPr>
          <a:xfrm>
            <a:off x="1325952" y="2614858"/>
            <a:ext cx="1558443" cy="540000"/>
            <a:chOff x="1065981" y="3676373"/>
            <a:chExt cx="1558443" cy="470535"/>
          </a:xfrm>
          <a:solidFill>
            <a:srgbClr val="267BFC"/>
          </a:solidFill>
        </p:grpSpPr>
        <p:sp>
          <p:nvSpPr>
            <p:cNvPr id="13" name="等腰三角形 12"/>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矩形: 圆顶角 11"/>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分词</a:t>
              </a:r>
            </a:p>
          </p:txBody>
        </p:sp>
      </p:grpSp>
      <p:grpSp>
        <p:nvGrpSpPr>
          <p:cNvPr id="75" name="组合 74"/>
          <p:cNvGrpSpPr/>
          <p:nvPr/>
        </p:nvGrpSpPr>
        <p:grpSpPr>
          <a:xfrm>
            <a:off x="1325952" y="3255816"/>
            <a:ext cx="1558443" cy="540000"/>
            <a:chOff x="1065981" y="3676373"/>
            <a:chExt cx="1558443" cy="470535"/>
          </a:xfrm>
          <a:solidFill>
            <a:srgbClr val="267BFC"/>
          </a:solidFill>
        </p:grpSpPr>
        <p:sp>
          <p:nvSpPr>
            <p:cNvPr id="76" name="等腰三角形 75"/>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矩形: 圆顶角 76"/>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新词发现</a:t>
              </a:r>
            </a:p>
          </p:txBody>
        </p:sp>
      </p:grpSp>
      <p:grpSp>
        <p:nvGrpSpPr>
          <p:cNvPr id="78" name="组合 77"/>
          <p:cNvGrpSpPr/>
          <p:nvPr/>
        </p:nvGrpSpPr>
        <p:grpSpPr>
          <a:xfrm>
            <a:off x="1325952" y="3896774"/>
            <a:ext cx="1558443" cy="540000"/>
            <a:chOff x="1065981" y="3676373"/>
            <a:chExt cx="1558443" cy="470535"/>
          </a:xfrm>
          <a:solidFill>
            <a:srgbClr val="267BFC"/>
          </a:solidFill>
        </p:grpSpPr>
        <p:sp>
          <p:nvSpPr>
            <p:cNvPr id="79" name="等腰三角形 78"/>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0" name="矩形: 圆顶角 79"/>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形态分析</a:t>
              </a:r>
            </a:p>
          </p:txBody>
        </p:sp>
      </p:grpSp>
      <p:grpSp>
        <p:nvGrpSpPr>
          <p:cNvPr id="81" name="组合 80"/>
          <p:cNvGrpSpPr/>
          <p:nvPr/>
        </p:nvGrpSpPr>
        <p:grpSpPr>
          <a:xfrm>
            <a:off x="1325952" y="4537732"/>
            <a:ext cx="1558443" cy="540000"/>
            <a:chOff x="1065981" y="3676373"/>
            <a:chExt cx="1558443" cy="470535"/>
          </a:xfrm>
          <a:solidFill>
            <a:srgbClr val="267BFC"/>
          </a:solidFill>
        </p:grpSpPr>
        <p:sp>
          <p:nvSpPr>
            <p:cNvPr id="82" name="等腰三角形 81"/>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3" name="矩形: 圆顶角 82"/>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zh-CN" b="1">
                  <a:solidFill>
                    <a:schemeClr val="bg1"/>
                  </a:solidFill>
                  <a:latin typeface="Open Sans" panose="020b0606030504020204" pitchFamily="34" charset="0"/>
                  <a:cs typeface="Open Sans" panose="020b0606030504020204" pitchFamily="34" charset="0"/>
                </a:rPr>
                <a:t>词性标注</a:t>
              </a:r>
              <a:endParaRPr lang="zh-CN" altLang="en-US" b="1">
                <a:solidFill>
                  <a:schemeClr val="bg1"/>
                </a:solidFill>
              </a:endParaRPr>
            </a:p>
          </p:txBody>
        </p:sp>
      </p:grpSp>
      <p:grpSp>
        <p:nvGrpSpPr>
          <p:cNvPr id="84" name="组合 83"/>
          <p:cNvGrpSpPr/>
          <p:nvPr/>
        </p:nvGrpSpPr>
        <p:grpSpPr>
          <a:xfrm>
            <a:off x="1325952" y="5178689"/>
            <a:ext cx="1558443" cy="540000"/>
            <a:chOff x="1065981" y="3676373"/>
            <a:chExt cx="1558443" cy="470535"/>
          </a:xfrm>
          <a:solidFill>
            <a:srgbClr val="267BFC"/>
          </a:solidFill>
        </p:grpSpPr>
        <p:sp>
          <p:nvSpPr>
            <p:cNvPr id="85" name="等腰三角形 84"/>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矩形: 圆顶角 85"/>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拼写纠正</a:t>
              </a:r>
            </a:p>
          </p:txBody>
        </p:sp>
      </p:grpSp>
      <p:sp>
        <p:nvSpPr>
          <p:cNvPr id="87" name="矩形 86"/>
          <p:cNvSpPr/>
          <p:nvPr/>
        </p:nvSpPr>
        <p:spPr>
          <a:xfrm>
            <a:off x="3033486" y="2433389"/>
            <a:ext cx="7832562" cy="315996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29000"/>
              </a:lnSpc>
            </a:pPr>
            <a:r>
              <a:rPr lang="zh-CN" altLang="en-US"/>
              <a:t>对文本进行切词处理，将一个文本拆分成多个词语；</a:t>
            </a:r>
          </a:p>
          <a:p>
            <a:pPr>
              <a:lnSpc>
                <a:spcPct val="229000"/>
              </a:lnSpc>
            </a:pPr>
            <a:r>
              <a:rPr lang="zh-CN" altLang="en-US"/>
              <a:t>发现新的网络流行词汇；</a:t>
            </a:r>
          </a:p>
          <a:p>
            <a:pPr>
              <a:lnSpc>
                <a:spcPct val="229000"/>
              </a:lnSpc>
            </a:pPr>
            <a:r>
              <a:rPr lang="zh-CN" altLang="en-US"/>
              <a:t>分析单词的形态组成，包括词干、词根、词缀等；</a:t>
            </a:r>
          </a:p>
          <a:p>
            <a:pPr>
              <a:lnSpc>
                <a:spcPct val="229000"/>
              </a:lnSpc>
            </a:pPr>
            <a:r>
              <a:rPr lang="zh-CN" altLang="en-US"/>
              <a:t>确定文本中的每个词的词性，包括动词、名词、代词、形容词等；</a:t>
            </a:r>
          </a:p>
          <a:p>
            <a:pPr>
              <a:lnSpc>
                <a:spcPct val="229000"/>
              </a:lnSpc>
            </a:pPr>
            <a:r>
              <a:rPr lang="zh-CN" altLang="en-US"/>
              <a:t>找到错误的词，并对其进行修改。</a:t>
            </a:r>
          </a:p>
        </p:txBody>
      </p:sp>
    </p:spTree>
    <p:custDataLst>
      <p:tags r:id="rId5"/>
    </p:custDataLst>
  </p:cSld>
  <p:clrMapOvr>
    <a:masterClrMapping/>
  </p:clrMapOvr>
  <p:transition spd="slow" advClick="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5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anim calcmode="lin" valueType="num">
                                      <p:cBhvr>
                                        <p:cTn id="8" dur="500" fill="hold"/>
                                        <p:tgtEl>
                                          <p:spTgt spid="5"/>
                                        </p:tgtEl>
                                        <p:attrNameLst>
                                          <p:attrName>ppt_x</p:attrName>
                                        </p:attrNameLst>
                                      </p:cBhvr>
                                      <p:tavLst>
                                        <p:tav tm="0">
                                          <p:val>
                                            <p:strVal val="#ppt_x"/>
                                          </p:val>
                                        </p:tav>
                                        <p:tav tm="100000">
                                          <p:val>
                                            <p:strVal val="#ppt_x"/>
                                          </p:val>
                                        </p:tav>
                                      </p:tavLst>
                                    </p:anim>
                                    <p:anim calcmode="lin" valueType="num">
                                      <p:cBhvr>
                                        <p:cTn id="9" dur="5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dur="500" fill="hold" nodeType="with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anim calcmode="lin" valueType="num">
                                      <p:cBhvr>
                                        <p:cTn id="13" dur="500" fill="hold"/>
                                        <p:tgtEl>
                                          <p:spTgt spid="14"/>
                                        </p:tgtEl>
                                        <p:attrNameLst>
                                          <p:attrName>ppt_x</p:attrName>
                                        </p:attrNameLst>
                                      </p:cBhvr>
                                      <p:tavLst>
                                        <p:tav tm="0">
                                          <p:val>
                                            <p:strVal val="#ppt_x"/>
                                          </p:val>
                                        </p:tav>
                                        <p:tav tm="100000">
                                          <p:val>
                                            <p:strVal val="#ppt_x"/>
                                          </p:val>
                                        </p:tav>
                                      </p:tavLst>
                                    </p:anim>
                                    <p:anim calcmode="lin" valueType="num">
                                      <p:cBhvr>
                                        <p:cTn id="14" dur="500" fill="hold"/>
                                        <p:tgtEl>
                                          <p:spTgt spid="14"/>
                                        </p:tgtEl>
                                        <p:attrNameLst>
                                          <p:attrName>ppt_y</p:attrName>
                                        </p:attrNameLst>
                                      </p:cBhvr>
                                      <p:tavLst>
                                        <p:tav tm="0">
                                          <p:val>
                                            <p:strVal val="#ppt_y+.1"/>
                                          </p:val>
                                        </p:tav>
                                        <p:tav tm="100000">
                                          <p:val>
                                            <p:strVal val="#ppt_y"/>
                                          </p:val>
                                        </p:tav>
                                      </p:tavLst>
                                    </p:anim>
                                  </p:childTnLst>
                                </p:cTn>
                              </p:par>
                              <p:par>
                                <p:cTn id="15" presetID="42" presetClass="entr" presetSubtype="0" dur="500" fill="hold" nodeType="withEffect">
                                  <p:stCondLst>
                                    <p:cond delay="0"/>
                                  </p:stCondLst>
                                  <p:childTnLst>
                                    <p:set>
                                      <p:cBhvr>
                                        <p:cTn id="16" dur="1" fill="hold">
                                          <p:stCondLst>
                                            <p:cond delay="0"/>
                                          </p:stCondLst>
                                        </p:cTn>
                                        <p:tgtEl>
                                          <p:spTgt spid="75"/>
                                        </p:tgtEl>
                                        <p:attrNameLst>
                                          <p:attrName>style.visibility</p:attrName>
                                        </p:attrNameLst>
                                      </p:cBhvr>
                                      <p:to>
                                        <p:strVal val="visible"/>
                                      </p:to>
                                    </p:set>
                                    <p:animEffect transition="in" filter="fade">
                                      <p:cBhvr>
                                        <p:cTn id="17" dur="500"/>
                                        <p:tgtEl>
                                          <p:spTgt spid="75"/>
                                        </p:tgtEl>
                                      </p:cBhvr>
                                    </p:animEffect>
                                    <p:anim calcmode="lin" valueType="num">
                                      <p:cBhvr>
                                        <p:cTn id="18" dur="500" fill="hold"/>
                                        <p:tgtEl>
                                          <p:spTgt spid="75"/>
                                        </p:tgtEl>
                                        <p:attrNameLst>
                                          <p:attrName>ppt_x</p:attrName>
                                        </p:attrNameLst>
                                      </p:cBhvr>
                                      <p:tavLst>
                                        <p:tav tm="0">
                                          <p:val>
                                            <p:strVal val="#ppt_x"/>
                                          </p:val>
                                        </p:tav>
                                        <p:tav tm="100000">
                                          <p:val>
                                            <p:strVal val="#ppt_x"/>
                                          </p:val>
                                        </p:tav>
                                      </p:tavLst>
                                    </p:anim>
                                    <p:anim calcmode="lin" valueType="num">
                                      <p:cBhvr>
                                        <p:cTn id="19" dur="500" fill="hold"/>
                                        <p:tgtEl>
                                          <p:spTgt spid="75"/>
                                        </p:tgtEl>
                                        <p:attrNameLst>
                                          <p:attrName>ppt_y</p:attrName>
                                        </p:attrNameLst>
                                      </p:cBhvr>
                                      <p:tavLst>
                                        <p:tav tm="0">
                                          <p:val>
                                            <p:strVal val="#ppt_y+.1"/>
                                          </p:val>
                                        </p:tav>
                                        <p:tav tm="100000">
                                          <p:val>
                                            <p:strVal val="#ppt_y"/>
                                          </p:val>
                                        </p:tav>
                                      </p:tavLst>
                                    </p:anim>
                                  </p:childTnLst>
                                </p:cTn>
                              </p:par>
                              <p:par>
                                <p:cTn id="20" presetID="42" presetClass="entr" presetSubtype="0" dur="500" fill="hold" nodeType="withEffect">
                                  <p:stCondLst>
                                    <p:cond delay="0"/>
                                  </p:stCondLst>
                                  <p:childTnLst>
                                    <p:set>
                                      <p:cBhvr>
                                        <p:cTn id="21" dur="1" fill="hold">
                                          <p:stCondLst>
                                            <p:cond delay="0"/>
                                          </p:stCondLst>
                                        </p:cTn>
                                        <p:tgtEl>
                                          <p:spTgt spid="78"/>
                                        </p:tgtEl>
                                        <p:attrNameLst>
                                          <p:attrName>style.visibility</p:attrName>
                                        </p:attrNameLst>
                                      </p:cBhvr>
                                      <p:to>
                                        <p:strVal val="visible"/>
                                      </p:to>
                                    </p:set>
                                    <p:animEffect transition="in" filter="fade">
                                      <p:cBhvr>
                                        <p:cTn id="22" dur="500"/>
                                        <p:tgtEl>
                                          <p:spTgt spid="78"/>
                                        </p:tgtEl>
                                      </p:cBhvr>
                                    </p:animEffect>
                                    <p:anim calcmode="lin" valueType="num">
                                      <p:cBhvr>
                                        <p:cTn id="23" dur="500" fill="hold"/>
                                        <p:tgtEl>
                                          <p:spTgt spid="78"/>
                                        </p:tgtEl>
                                        <p:attrNameLst>
                                          <p:attrName>ppt_x</p:attrName>
                                        </p:attrNameLst>
                                      </p:cBhvr>
                                      <p:tavLst>
                                        <p:tav tm="0">
                                          <p:val>
                                            <p:strVal val="#ppt_x"/>
                                          </p:val>
                                        </p:tav>
                                        <p:tav tm="100000">
                                          <p:val>
                                            <p:strVal val="#ppt_x"/>
                                          </p:val>
                                        </p:tav>
                                      </p:tavLst>
                                    </p:anim>
                                    <p:anim calcmode="lin" valueType="num">
                                      <p:cBhvr>
                                        <p:cTn id="24" dur="500" fill="hold"/>
                                        <p:tgtEl>
                                          <p:spTgt spid="78"/>
                                        </p:tgtEl>
                                        <p:attrNameLst>
                                          <p:attrName>ppt_y</p:attrName>
                                        </p:attrNameLst>
                                      </p:cBhvr>
                                      <p:tavLst>
                                        <p:tav tm="0">
                                          <p:val>
                                            <p:strVal val="#ppt_y+.1"/>
                                          </p:val>
                                        </p:tav>
                                        <p:tav tm="100000">
                                          <p:val>
                                            <p:strVal val="#ppt_y"/>
                                          </p:val>
                                        </p:tav>
                                      </p:tavLst>
                                    </p:anim>
                                  </p:childTnLst>
                                </p:cTn>
                              </p:par>
                              <p:par>
                                <p:cTn id="25" presetID="42" presetClass="entr" presetSubtype="0" dur="500" fill="hold" nodeType="withEffect">
                                  <p:stCondLst>
                                    <p:cond delay="0"/>
                                  </p:stCondLst>
                                  <p:childTnLst>
                                    <p:set>
                                      <p:cBhvr>
                                        <p:cTn id="26" dur="1" fill="hold">
                                          <p:stCondLst>
                                            <p:cond delay="0"/>
                                          </p:stCondLst>
                                        </p:cTn>
                                        <p:tgtEl>
                                          <p:spTgt spid="81"/>
                                        </p:tgtEl>
                                        <p:attrNameLst>
                                          <p:attrName>style.visibility</p:attrName>
                                        </p:attrNameLst>
                                      </p:cBhvr>
                                      <p:to>
                                        <p:strVal val="visible"/>
                                      </p:to>
                                    </p:set>
                                    <p:animEffect transition="in" filter="fade">
                                      <p:cBhvr>
                                        <p:cTn id="27" dur="500"/>
                                        <p:tgtEl>
                                          <p:spTgt spid="81"/>
                                        </p:tgtEl>
                                      </p:cBhvr>
                                    </p:animEffect>
                                    <p:anim calcmode="lin" valueType="num">
                                      <p:cBhvr>
                                        <p:cTn id="28" dur="500" fill="hold"/>
                                        <p:tgtEl>
                                          <p:spTgt spid="81"/>
                                        </p:tgtEl>
                                        <p:attrNameLst>
                                          <p:attrName>ppt_x</p:attrName>
                                        </p:attrNameLst>
                                      </p:cBhvr>
                                      <p:tavLst>
                                        <p:tav tm="0">
                                          <p:val>
                                            <p:strVal val="#ppt_x"/>
                                          </p:val>
                                        </p:tav>
                                        <p:tav tm="100000">
                                          <p:val>
                                            <p:strVal val="#ppt_x"/>
                                          </p:val>
                                        </p:tav>
                                      </p:tavLst>
                                    </p:anim>
                                    <p:anim calcmode="lin" valueType="num">
                                      <p:cBhvr>
                                        <p:cTn id="29" dur="500" fill="hold"/>
                                        <p:tgtEl>
                                          <p:spTgt spid="81"/>
                                        </p:tgtEl>
                                        <p:attrNameLst>
                                          <p:attrName>ppt_y</p:attrName>
                                        </p:attrNameLst>
                                      </p:cBhvr>
                                      <p:tavLst>
                                        <p:tav tm="0">
                                          <p:val>
                                            <p:strVal val="#ppt_y+.1"/>
                                          </p:val>
                                        </p:tav>
                                        <p:tav tm="100000">
                                          <p:val>
                                            <p:strVal val="#ppt_y"/>
                                          </p:val>
                                        </p:tav>
                                      </p:tavLst>
                                    </p:anim>
                                  </p:childTnLst>
                                </p:cTn>
                              </p:par>
                              <p:par>
                                <p:cTn id="30" presetID="42" presetClass="entr" presetSubtype="0" dur="500" fill="hold" nodeType="withEffect">
                                  <p:stCondLst>
                                    <p:cond delay="0"/>
                                  </p:stCondLst>
                                  <p:childTnLst>
                                    <p:set>
                                      <p:cBhvr>
                                        <p:cTn id="31" dur="1" fill="hold">
                                          <p:stCondLst>
                                            <p:cond delay="0"/>
                                          </p:stCondLst>
                                        </p:cTn>
                                        <p:tgtEl>
                                          <p:spTgt spid="84"/>
                                        </p:tgtEl>
                                        <p:attrNameLst>
                                          <p:attrName>style.visibility</p:attrName>
                                        </p:attrNameLst>
                                      </p:cBhvr>
                                      <p:to>
                                        <p:strVal val="visible"/>
                                      </p:to>
                                    </p:set>
                                    <p:animEffect transition="in" filter="fade">
                                      <p:cBhvr>
                                        <p:cTn id="32" dur="500"/>
                                        <p:tgtEl>
                                          <p:spTgt spid="84"/>
                                        </p:tgtEl>
                                      </p:cBhvr>
                                    </p:animEffect>
                                    <p:anim calcmode="lin" valueType="num">
                                      <p:cBhvr>
                                        <p:cTn id="33" dur="500" fill="hold"/>
                                        <p:tgtEl>
                                          <p:spTgt spid="84"/>
                                        </p:tgtEl>
                                        <p:attrNameLst>
                                          <p:attrName>ppt_x</p:attrName>
                                        </p:attrNameLst>
                                      </p:cBhvr>
                                      <p:tavLst>
                                        <p:tav tm="0">
                                          <p:val>
                                            <p:strVal val="#ppt_x"/>
                                          </p:val>
                                        </p:tav>
                                        <p:tav tm="100000">
                                          <p:val>
                                            <p:strVal val="#ppt_x"/>
                                          </p:val>
                                        </p:tav>
                                      </p:tavLst>
                                    </p:anim>
                                    <p:anim calcmode="lin" valueType="num">
                                      <p:cBhvr>
                                        <p:cTn id="34" dur="500" fill="hold"/>
                                        <p:tgtEl>
                                          <p:spTgt spid="8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a:off x="994725" y="1827314"/>
            <a:ext cx="10300580" cy="3651271"/>
            <a:chOff x="897515" y="1827314"/>
            <a:chExt cx="9540096" cy="3651271"/>
          </a:xfrm>
        </p:grpSpPr>
        <p:sp>
          <p:nvSpPr>
            <p:cNvPr id="42" name="矩形: 圆角 41"/>
            <p:cNvSpPr/>
            <p:nvPr/>
          </p:nvSpPr>
          <p:spPr>
            <a:xfrm>
              <a:off x="897515" y="5057671"/>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5" name="组合 4"/>
            <p:cNvGrpSpPr/>
            <p:nvPr/>
          </p:nvGrpSpPr>
          <p:grpSpPr>
            <a:xfrm>
              <a:off x="897515" y="1827314"/>
              <a:ext cx="9540096" cy="2985361"/>
              <a:chOff x="1325952" y="2646096"/>
              <a:chExt cx="9540096" cy="2985361"/>
            </a:xfrm>
            <a:effectLst>
              <a:outerShdw blurRad="190500" dist="50800" dir="5400000" algn="ctr" rotWithShape="0">
                <a:srgbClr val="000000">
                  <a:alpha val="5000"/>
                </a:srgbClr>
              </a:outerShdw>
            </a:effectLst>
          </p:grpSpPr>
          <p:sp>
            <p:nvSpPr>
              <p:cNvPr id="31" name="矩形: 圆角 30"/>
              <p:cNvSpPr/>
              <p:nvPr/>
            </p:nvSpPr>
            <p:spPr>
              <a:xfrm>
                <a:off x="1325952" y="4569432"/>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圆角 2"/>
              <p:cNvSpPr/>
              <p:nvPr/>
            </p:nvSpPr>
            <p:spPr>
              <a:xfrm>
                <a:off x="1325952" y="5210543"/>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矩形: 圆角 31"/>
              <p:cNvSpPr/>
              <p:nvPr/>
            </p:nvSpPr>
            <p:spPr>
              <a:xfrm>
                <a:off x="1325952" y="3928320"/>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矩形: 圆角 34"/>
              <p:cNvSpPr/>
              <p:nvPr/>
            </p:nvSpPr>
            <p:spPr>
              <a:xfrm>
                <a:off x="1325952" y="3287208"/>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矩形: 圆角 35"/>
              <p:cNvSpPr/>
              <p:nvPr/>
            </p:nvSpPr>
            <p:spPr>
              <a:xfrm>
                <a:off x="1325952" y="2646096"/>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sp>
        <p:nvSpPr>
          <p:cNvPr id="87" name="矩形 86"/>
          <p:cNvSpPr/>
          <p:nvPr/>
        </p:nvSpPr>
        <p:spPr>
          <a:xfrm>
            <a:off x="2702861" y="1666821"/>
            <a:ext cx="8611494" cy="37923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29000"/>
              </a:lnSpc>
            </a:pPr>
            <a:r>
              <a:rPr lang="zh-CN" altLang="en-US"/>
              <a:t>标出句子中的短语块，如名词短语、动词短语等；</a:t>
            </a:r>
          </a:p>
          <a:p>
            <a:pPr>
              <a:lnSpc>
                <a:spcPct val="229000"/>
              </a:lnSpc>
            </a:pPr>
            <a:r>
              <a:rPr lang="zh-CN" altLang="en-US"/>
              <a:t>给每个句子中的词语标注上超级标签，超级标签为句法树中与该词相关的树形结构；</a:t>
            </a:r>
          </a:p>
          <a:p>
            <a:pPr>
              <a:lnSpc>
                <a:spcPct val="229000"/>
              </a:lnSpc>
            </a:pPr>
            <a:r>
              <a:rPr lang="zh-CN" altLang="en-US"/>
              <a:t>分析句子的成分，给出一棵有终结符和非终结符构成的句法树；</a:t>
            </a:r>
          </a:p>
          <a:p>
            <a:pPr>
              <a:lnSpc>
                <a:spcPct val="229000"/>
              </a:lnSpc>
            </a:pPr>
            <a:r>
              <a:rPr lang="zh-CN" altLang="en-US"/>
              <a:t>分析句子中词与词之间的依存关系，给一棵由词语依存关系构成的依存句法树；</a:t>
            </a:r>
          </a:p>
          <a:p>
            <a:pPr>
              <a:lnSpc>
                <a:spcPct val="229000"/>
              </a:lnSpc>
            </a:pPr>
            <a:r>
              <a:rPr lang="zh-CN" altLang="en-US"/>
              <a:t>确定一段文本属于哪一种语言；</a:t>
            </a:r>
            <a:endParaRPr lang="en-US" altLang="zh-CN"/>
          </a:p>
          <a:p>
            <a:pPr>
              <a:lnSpc>
                <a:spcPct val="229000"/>
              </a:lnSpc>
            </a:pPr>
            <a:r>
              <a:rPr lang="zh-CN" altLang="en-US"/>
              <a:t>给没有明显句子边界的文本添加边界。</a:t>
            </a:r>
          </a:p>
        </p:txBody>
      </p:sp>
      <p:sp>
        <p:nvSpPr>
          <p:cNvPr id="2" name="标题 1"/>
          <p:cNvSpPr>
            <a:spLocks noGrp="1"/>
          </p:cNvSpPr>
          <p:nvPr>
            <p:ph type="title"/>
          </p:nvPr>
        </p:nvSpPr>
        <p:spPr/>
        <p:txBody>
          <a:bodyPr/>
          <a:lstStyle/>
          <a:p>
            <a:r>
              <a:rPr lang="zh-CN" altLang="en-US"/>
              <a:t>自然语言处理基本任务</a:t>
            </a:r>
          </a:p>
        </p:txBody>
      </p:sp>
      <p:pic>
        <p:nvPicPr>
          <p:cNvPr id="8" name="图片 7"/>
          <p:cNvPicPr>
            <a:picLocks noChangeAspect="1"/>
          </p:cNvPicPr>
          <p:nvPr/>
        </p:nvPicPr>
        <p:blipFill>
          <a:blip r:embed="rId3">
            <a:alphaModFix amt="70000"/>
            <a:duotone>
              <a:schemeClr val="accent6">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Effect>
                      <a14:sharpenSoften amount="-50000"/>
                    </a14:imgEffect>
                  </a14:imgLayer>
                </a14:imgProps>
              </a:ext>
            </a:extLst>
          </a:blip>
          <a:stretch>
            <a:fillRect/>
          </a:stretch>
        </p:blipFill>
        <p:spPr>
          <a:xfrm>
            <a:off x="10606909" y="5485814"/>
            <a:ext cx="2082479" cy="1969301"/>
          </a:xfrm>
          <a:prstGeom prst="rect">
            <a:avLst/>
          </a:prstGeom>
        </p:spPr>
      </p:pic>
      <p:sp>
        <p:nvSpPr>
          <p:cNvPr id="17" name="文本占位符 2"/>
          <p:cNvSpPr>
            <a:spLocks noGrp="1"/>
          </p:cNvSpPr>
          <p:nvPr>
            <p:ph type="body" sz="quarter" idx="10"/>
          </p:nvPr>
        </p:nvSpPr>
        <p:spPr>
          <a:xfrm>
            <a:off x="861514" y="1208361"/>
            <a:ext cx="10575775" cy="420914"/>
          </a:xfrm>
        </p:spPr>
        <p:txBody>
          <a:bodyPr vert="horz" rtlCol="0">
            <a:scene3d>
              <a:camera prst="orthographicFront"/>
              <a:lightRig rig="threePt" dir="t"/>
            </a:scene3d>
          </a:bodyPr>
          <a:lstStyle/>
          <a:p>
            <a:pPr lvl="0" algn="ctr">
              <a:buClrTx/>
              <a:buSzTx/>
            </a:pPr>
            <a:r>
              <a:rPr sz="2400">
                <a:ln w="22225">
                  <a:solidFill>
                    <a:schemeClr val="accent2"/>
                  </a:solidFill>
                  <a:prstDash val="solid"/>
                </a:ln>
                <a:solidFill>
                  <a:schemeClr val="accent2">
                    <a:lumMod val="40000"/>
                    <a:lumOff val="60000"/>
                  </a:schemeClr>
                </a:solidFill>
                <a:effectLst/>
                <a:sym typeface="+mn-ea"/>
              </a:rPr>
              <a:t>句法分析</a:t>
            </a:r>
          </a:p>
        </p:txBody>
      </p:sp>
      <p:grpSp>
        <p:nvGrpSpPr>
          <p:cNvPr id="14" name="组合 13"/>
          <p:cNvGrpSpPr/>
          <p:nvPr/>
        </p:nvGrpSpPr>
        <p:grpSpPr>
          <a:xfrm>
            <a:off x="877645" y="1796076"/>
            <a:ext cx="1694573" cy="540000"/>
            <a:chOff x="1065981" y="3676373"/>
            <a:chExt cx="1558443" cy="470535"/>
          </a:xfrm>
          <a:solidFill>
            <a:srgbClr val="267BFC"/>
          </a:solidFill>
        </p:grpSpPr>
        <p:sp>
          <p:nvSpPr>
            <p:cNvPr id="13" name="等腰三角形 12"/>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矩形: 圆顶角 11"/>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组块分析</a:t>
              </a:r>
            </a:p>
          </p:txBody>
        </p:sp>
      </p:grpSp>
      <p:grpSp>
        <p:nvGrpSpPr>
          <p:cNvPr id="75" name="组合 74"/>
          <p:cNvGrpSpPr/>
          <p:nvPr/>
        </p:nvGrpSpPr>
        <p:grpSpPr>
          <a:xfrm>
            <a:off x="877645" y="2437034"/>
            <a:ext cx="1694573" cy="540000"/>
            <a:chOff x="1065981" y="3676373"/>
            <a:chExt cx="1558443" cy="470535"/>
          </a:xfrm>
          <a:solidFill>
            <a:srgbClr val="267BFC"/>
          </a:solidFill>
        </p:grpSpPr>
        <p:sp>
          <p:nvSpPr>
            <p:cNvPr id="76" name="等腰三角形 75"/>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矩形: 圆顶角 76"/>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超级标签标注</a:t>
              </a:r>
            </a:p>
          </p:txBody>
        </p:sp>
      </p:grpSp>
      <p:grpSp>
        <p:nvGrpSpPr>
          <p:cNvPr id="78" name="组合 77"/>
          <p:cNvGrpSpPr/>
          <p:nvPr/>
        </p:nvGrpSpPr>
        <p:grpSpPr>
          <a:xfrm>
            <a:off x="877645" y="3077992"/>
            <a:ext cx="1694573" cy="540000"/>
            <a:chOff x="1065981" y="3676373"/>
            <a:chExt cx="1558443" cy="470535"/>
          </a:xfrm>
          <a:solidFill>
            <a:srgbClr val="267BFC"/>
          </a:solidFill>
        </p:grpSpPr>
        <p:sp>
          <p:nvSpPr>
            <p:cNvPr id="79" name="等腰三角形 78"/>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0" name="矩形: 圆顶角 79"/>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成分句法分析</a:t>
              </a:r>
            </a:p>
          </p:txBody>
        </p:sp>
      </p:grpSp>
      <p:grpSp>
        <p:nvGrpSpPr>
          <p:cNvPr id="81" name="组合 80"/>
          <p:cNvGrpSpPr/>
          <p:nvPr/>
        </p:nvGrpSpPr>
        <p:grpSpPr>
          <a:xfrm>
            <a:off x="877645" y="3718950"/>
            <a:ext cx="1694573" cy="540000"/>
            <a:chOff x="1065981" y="3676373"/>
            <a:chExt cx="1558443" cy="470535"/>
          </a:xfrm>
          <a:solidFill>
            <a:srgbClr val="267BFC"/>
          </a:solidFill>
        </p:grpSpPr>
        <p:sp>
          <p:nvSpPr>
            <p:cNvPr id="82" name="等腰三角形 81"/>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3" name="矩形: 圆顶角 82"/>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依存句法分析</a:t>
              </a:r>
              <a:endParaRPr lang="zh-CN" altLang="en-US" b="1">
                <a:solidFill>
                  <a:schemeClr val="bg1"/>
                </a:solidFill>
              </a:endParaRPr>
            </a:p>
          </p:txBody>
        </p:sp>
      </p:grpSp>
      <p:grpSp>
        <p:nvGrpSpPr>
          <p:cNvPr id="84" name="组合 83"/>
          <p:cNvGrpSpPr/>
          <p:nvPr/>
        </p:nvGrpSpPr>
        <p:grpSpPr>
          <a:xfrm>
            <a:off x="877645" y="4359907"/>
            <a:ext cx="1694573" cy="540000"/>
            <a:chOff x="1065981" y="3676373"/>
            <a:chExt cx="1558443" cy="470535"/>
          </a:xfrm>
          <a:solidFill>
            <a:srgbClr val="267BFC"/>
          </a:solidFill>
        </p:grpSpPr>
        <p:sp>
          <p:nvSpPr>
            <p:cNvPr id="85" name="等腰三角形 84"/>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矩形: 圆顶角 85"/>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语种识别</a:t>
              </a:r>
            </a:p>
          </p:txBody>
        </p:sp>
      </p:grpSp>
      <p:grpSp>
        <p:nvGrpSpPr>
          <p:cNvPr id="39" name="组合 38"/>
          <p:cNvGrpSpPr/>
          <p:nvPr/>
        </p:nvGrpSpPr>
        <p:grpSpPr>
          <a:xfrm>
            <a:off x="883132" y="5023505"/>
            <a:ext cx="1694573" cy="540000"/>
            <a:chOff x="1065981" y="3676373"/>
            <a:chExt cx="1558443" cy="470535"/>
          </a:xfrm>
          <a:solidFill>
            <a:srgbClr val="267BFC"/>
          </a:solidFill>
        </p:grpSpPr>
        <p:sp>
          <p:nvSpPr>
            <p:cNvPr id="40" name="等腰三角形 39"/>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1" name="矩形: 圆顶角 40"/>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句子边界检测</a:t>
              </a:r>
            </a:p>
          </p:txBody>
        </p:sp>
      </p:grpSp>
    </p:spTree>
    <p:custDataLst>
      <p:tags r:id="rId5"/>
    </p:custDataLst>
  </p:cSld>
  <p:clrMapOvr>
    <a:masterClrMapping/>
  </p:clrMapOvr>
  <p:transition spd="slow" advClick="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dur="1000" fill="hold" grpId="0" nodeType="withEffect">
                                  <p:stCondLst>
                                    <p:cond delay="0"/>
                                  </p:stCondLst>
                                  <p:childTnLst>
                                    <p:set>
                                      <p:cBhvr>
                                        <p:cTn id="11" dur="1" fill="hold">
                                          <p:stCondLst>
                                            <p:cond delay="0"/>
                                          </p:stCondLst>
                                        </p:cTn>
                                        <p:tgtEl>
                                          <p:spTgt spid="87"/>
                                        </p:tgtEl>
                                        <p:attrNameLst>
                                          <p:attrName>style.visibility</p:attrName>
                                        </p:attrNameLst>
                                      </p:cBhvr>
                                      <p:to>
                                        <p:strVal val="visible"/>
                                      </p:to>
                                    </p:set>
                                    <p:animEffect transition="in" filter="fade">
                                      <p:cBhvr>
                                        <p:cTn id="12" dur="1000"/>
                                        <p:tgtEl>
                                          <p:spTgt spid="87"/>
                                        </p:tgtEl>
                                      </p:cBhvr>
                                    </p:animEffect>
                                    <p:anim calcmode="lin" valueType="num">
                                      <p:cBhvr>
                                        <p:cTn id="13" dur="1000" fill="hold"/>
                                        <p:tgtEl>
                                          <p:spTgt spid="87"/>
                                        </p:tgtEl>
                                        <p:attrNameLst>
                                          <p:attrName>ppt_x</p:attrName>
                                        </p:attrNameLst>
                                      </p:cBhvr>
                                      <p:tavLst>
                                        <p:tav tm="0">
                                          <p:val>
                                            <p:strVal val="#ppt_x"/>
                                          </p:val>
                                        </p:tav>
                                        <p:tav tm="100000">
                                          <p:val>
                                            <p:strVal val="#ppt_x"/>
                                          </p:val>
                                        </p:tav>
                                      </p:tavLst>
                                    </p:anim>
                                    <p:anim calcmode="lin" valueType="num">
                                      <p:cBhvr>
                                        <p:cTn id="14" dur="1000" fill="hold"/>
                                        <p:tgtEl>
                                          <p:spTgt spid="87"/>
                                        </p:tgtEl>
                                        <p:attrNameLst>
                                          <p:attrName>ppt_y</p:attrName>
                                        </p:attrNameLst>
                                      </p:cBhvr>
                                      <p:tavLst>
                                        <p:tav tm="0">
                                          <p:val>
                                            <p:strVal val="#ppt_y+.1"/>
                                          </p:val>
                                        </p:tav>
                                        <p:tav tm="100000">
                                          <p:val>
                                            <p:strVal val="#ppt_y"/>
                                          </p:val>
                                        </p:tav>
                                      </p:tavLst>
                                    </p:anim>
                                  </p:childTnLst>
                                </p:cTn>
                              </p:par>
                              <p:par>
                                <p:cTn id="15" presetID="42" presetClass="entr" presetSubtype="0" dur="100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par>
                                <p:cTn id="20" presetID="42" presetClass="entr" presetSubtype="0" dur="1000" fill="hold" nodeType="withEffect">
                                  <p:stCondLst>
                                    <p:cond delay="0"/>
                                  </p:stCondLst>
                                  <p:childTnLst>
                                    <p:set>
                                      <p:cBhvr>
                                        <p:cTn id="21" dur="1" fill="hold">
                                          <p:stCondLst>
                                            <p:cond delay="0"/>
                                          </p:stCondLst>
                                        </p:cTn>
                                        <p:tgtEl>
                                          <p:spTgt spid="75"/>
                                        </p:tgtEl>
                                        <p:attrNameLst>
                                          <p:attrName>style.visibility</p:attrName>
                                        </p:attrNameLst>
                                      </p:cBhvr>
                                      <p:to>
                                        <p:strVal val="visible"/>
                                      </p:to>
                                    </p:set>
                                    <p:animEffect transition="in" filter="fade">
                                      <p:cBhvr>
                                        <p:cTn id="22" dur="1000"/>
                                        <p:tgtEl>
                                          <p:spTgt spid="75"/>
                                        </p:tgtEl>
                                      </p:cBhvr>
                                    </p:animEffect>
                                    <p:anim calcmode="lin" valueType="num">
                                      <p:cBhvr>
                                        <p:cTn id="23" dur="1000" fill="hold"/>
                                        <p:tgtEl>
                                          <p:spTgt spid="75"/>
                                        </p:tgtEl>
                                        <p:attrNameLst>
                                          <p:attrName>ppt_x</p:attrName>
                                        </p:attrNameLst>
                                      </p:cBhvr>
                                      <p:tavLst>
                                        <p:tav tm="0">
                                          <p:val>
                                            <p:strVal val="#ppt_x"/>
                                          </p:val>
                                        </p:tav>
                                        <p:tav tm="100000">
                                          <p:val>
                                            <p:strVal val="#ppt_x"/>
                                          </p:val>
                                        </p:tav>
                                      </p:tavLst>
                                    </p:anim>
                                    <p:anim calcmode="lin" valueType="num">
                                      <p:cBhvr>
                                        <p:cTn id="24" dur="1000" fill="hold"/>
                                        <p:tgtEl>
                                          <p:spTgt spid="75"/>
                                        </p:tgtEl>
                                        <p:attrNameLst>
                                          <p:attrName>ppt_y</p:attrName>
                                        </p:attrNameLst>
                                      </p:cBhvr>
                                      <p:tavLst>
                                        <p:tav tm="0">
                                          <p:val>
                                            <p:strVal val="#ppt_y+.1"/>
                                          </p:val>
                                        </p:tav>
                                        <p:tav tm="100000">
                                          <p:val>
                                            <p:strVal val="#ppt_y"/>
                                          </p:val>
                                        </p:tav>
                                      </p:tavLst>
                                    </p:anim>
                                  </p:childTnLst>
                                </p:cTn>
                              </p:par>
                              <p:par>
                                <p:cTn id="25" presetID="42" presetClass="entr" presetSubtype="0" dur="1000" fill="hold" nodeType="withEffect">
                                  <p:stCondLst>
                                    <p:cond delay="0"/>
                                  </p:stCondLst>
                                  <p:childTnLst>
                                    <p:set>
                                      <p:cBhvr>
                                        <p:cTn id="26" dur="1" fill="hold">
                                          <p:stCondLst>
                                            <p:cond delay="0"/>
                                          </p:stCondLst>
                                        </p:cTn>
                                        <p:tgtEl>
                                          <p:spTgt spid="78"/>
                                        </p:tgtEl>
                                        <p:attrNameLst>
                                          <p:attrName>style.visibility</p:attrName>
                                        </p:attrNameLst>
                                      </p:cBhvr>
                                      <p:to>
                                        <p:strVal val="visible"/>
                                      </p:to>
                                    </p:set>
                                    <p:animEffect transition="in" filter="fade">
                                      <p:cBhvr>
                                        <p:cTn id="27" dur="1000"/>
                                        <p:tgtEl>
                                          <p:spTgt spid="78"/>
                                        </p:tgtEl>
                                      </p:cBhvr>
                                    </p:animEffect>
                                    <p:anim calcmode="lin" valueType="num">
                                      <p:cBhvr>
                                        <p:cTn id="28" dur="1000" fill="hold"/>
                                        <p:tgtEl>
                                          <p:spTgt spid="78"/>
                                        </p:tgtEl>
                                        <p:attrNameLst>
                                          <p:attrName>ppt_x</p:attrName>
                                        </p:attrNameLst>
                                      </p:cBhvr>
                                      <p:tavLst>
                                        <p:tav tm="0">
                                          <p:val>
                                            <p:strVal val="#ppt_x"/>
                                          </p:val>
                                        </p:tav>
                                        <p:tav tm="100000">
                                          <p:val>
                                            <p:strVal val="#ppt_x"/>
                                          </p:val>
                                        </p:tav>
                                      </p:tavLst>
                                    </p:anim>
                                    <p:anim calcmode="lin" valueType="num">
                                      <p:cBhvr>
                                        <p:cTn id="29" dur="1000" fill="hold"/>
                                        <p:tgtEl>
                                          <p:spTgt spid="78"/>
                                        </p:tgtEl>
                                        <p:attrNameLst>
                                          <p:attrName>ppt_y</p:attrName>
                                        </p:attrNameLst>
                                      </p:cBhvr>
                                      <p:tavLst>
                                        <p:tav tm="0">
                                          <p:val>
                                            <p:strVal val="#ppt_y+.1"/>
                                          </p:val>
                                        </p:tav>
                                        <p:tav tm="100000">
                                          <p:val>
                                            <p:strVal val="#ppt_y"/>
                                          </p:val>
                                        </p:tav>
                                      </p:tavLst>
                                    </p:anim>
                                  </p:childTnLst>
                                </p:cTn>
                              </p:par>
                              <p:par>
                                <p:cTn id="30" presetID="42" presetClass="entr" presetSubtype="0" dur="1000" fill="hold" nodeType="withEffect">
                                  <p:stCondLst>
                                    <p:cond delay="0"/>
                                  </p:stCondLst>
                                  <p:childTnLst>
                                    <p:set>
                                      <p:cBhvr>
                                        <p:cTn id="31" dur="1" fill="hold">
                                          <p:stCondLst>
                                            <p:cond delay="0"/>
                                          </p:stCondLst>
                                        </p:cTn>
                                        <p:tgtEl>
                                          <p:spTgt spid="81"/>
                                        </p:tgtEl>
                                        <p:attrNameLst>
                                          <p:attrName>style.visibility</p:attrName>
                                        </p:attrNameLst>
                                      </p:cBhvr>
                                      <p:to>
                                        <p:strVal val="visible"/>
                                      </p:to>
                                    </p:set>
                                    <p:animEffect transition="in" filter="fade">
                                      <p:cBhvr>
                                        <p:cTn id="32" dur="1000"/>
                                        <p:tgtEl>
                                          <p:spTgt spid="81"/>
                                        </p:tgtEl>
                                      </p:cBhvr>
                                    </p:animEffect>
                                    <p:anim calcmode="lin" valueType="num">
                                      <p:cBhvr>
                                        <p:cTn id="33" dur="1000" fill="hold"/>
                                        <p:tgtEl>
                                          <p:spTgt spid="81"/>
                                        </p:tgtEl>
                                        <p:attrNameLst>
                                          <p:attrName>ppt_x</p:attrName>
                                        </p:attrNameLst>
                                      </p:cBhvr>
                                      <p:tavLst>
                                        <p:tav tm="0">
                                          <p:val>
                                            <p:strVal val="#ppt_x"/>
                                          </p:val>
                                        </p:tav>
                                        <p:tav tm="100000">
                                          <p:val>
                                            <p:strVal val="#ppt_x"/>
                                          </p:val>
                                        </p:tav>
                                      </p:tavLst>
                                    </p:anim>
                                    <p:anim calcmode="lin" valueType="num">
                                      <p:cBhvr>
                                        <p:cTn id="34" dur="1000" fill="hold"/>
                                        <p:tgtEl>
                                          <p:spTgt spid="81"/>
                                        </p:tgtEl>
                                        <p:attrNameLst>
                                          <p:attrName>ppt_y</p:attrName>
                                        </p:attrNameLst>
                                      </p:cBhvr>
                                      <p:tavLst>
                                        <p:tav tm="0">
                                          <p:val>
                                            <p:strVal val="#ppt_y+.1"/>
                                          </p:val>
                                        </p:tav>
                                        <p:tav tm="100000">
                                          <p:val>
                                            <p:strVal val="#ppt_y"/>
                                          </p:val>
                                        </p:tav>
                                      </p:tavLst>
                                    </p:anim>
                                  </p:childTnLst>
                                </p:cTn>
                              </p:par>
                              <p:par>
                                <p:cTn id="35" presetID="42" presetClass="entr" presetSubtype="0" dur="1000" fill="hold" nodeType="withEffect">
                                  <p:stCondLst>
                                    <p:cond delay="0"/>
                                  </p:stCondLst>
                                  <p:childTnLst>
                                    <p:set>
                                      <p:cBhvr>
                                        <p:cTn id="36" dur="1" fill="hold">
                                          <p:stCondLst>
                                            <p:cond delay="0"/>
                                          </p:stCondLst>
                                        </p:cTn>
                                        <p:tgtEl>
                                          <p:spTgt spid="84"/>
                                        </p:tgtEl>
                                        <p:attrNameLst>
                                          <p:attrName>style.visibility</p:attrName>
                                        </p:attrNameLst>
                                      </p:cBhvr>
                                      <p:to>
                                        <p:strVal val="visible"/>
                                      </p:to>
                                    </p:set>
                                    <p:animEffect transition="in" filter="fade">
                                      <p:cBhvr>
                                        <p:cTn id="37" dur="1000"/>
                                        <p:tgtEl>
                                          <p:spTgt spid="84"/>
                                        </p:tgtEl>
                                      </p:cBhvr>
                                    </p:animEffect>
                                    <p:anim calcmode="lin" valueType="num">
                                      <p:cBhvr>
                                        <p:cTn id="38" dur="1000" fill="hold"/>
                                        <p:tgtEl>
                                          <p:spTgt spid="84"/>
                                        </p:tgtEl>
                                        <p:attrNameLst>
                                          <p:attrName>ppt_x</p:attrName>
                                        </p:attrNameLst>
                                      </p:cBhvr>
                                      <p:tavLst>
                                        <p:tav tm="0">
                                          <p:val>
                                            <p:strVal val="#ppt_x"/>
                                          </p:val>
                                        </p:tav>
                                        <p:tav tm="100000">
                                          <p:val>
                                            <p:strVal val="#ppt_x"/>
                                          </p:val>
                                        </p:tav>
                                      </p:tavLst>
                                    </p:anim>
                                    <p:anim calcmode="lin" valueType="num">
                                      <p:cBhvr>
                                        <p:cTn id="39" dur="1000" fill="hold"/>
                                        <p:tgtEl>
                                          <p:spTgt spid="84"/>
                                        </p:tgtEl>
                                        <p:attrNameLst>
                                          <p:attrName>ppt_y</p:attrName>
                                        </p:attrNameLst>
                                      </p:cBhvr>
                                      <p:tavLst>
                                        <p:tav tm="0">
                                          <p:val>
                                            <p:strVal val="#ppt_y+.1"/>
                                          </p:val>
                                        </p:tav>
                                        <p:tav tm="100000">
                                          <p:val>
                                            <p:strVal val="#ppt_y"/>
                                          </p:val>
                                        </p:tav>
                                      </p:tavLst>
                                    </p:anim>
                                  </p:childTnLst>
                                </p:cTn>
                              </p:par>
                              <p:par>
                                <p:cTn id="40" presetID="42" presetClass="entr" presetSubtype="0" dur="1000" fill="hold" nodeType="with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1000"/>
                                        <p:tgtEl>
                                          <p:spTgt spid="39"/>
                                        </p:tgtEl>
                                      </p:cBhvr>
                                    </p:animEffect>
                                    <p:anim calcmode="lin" valueType="num">
                                      <p:cBhvr>
                                        <p:cTn id="43" dur="1000" fill="hold"/>
                                        <p:tgtEl>
                                          <p:spTgt spid="39"/>
                                        </p:tgtEl>
                                        <p:attrNameLst>
                                          <p:attrName>ppt_x</p:attrName>
                                        </p:attrNameLst>
                                      </p:cBhvr>
                                      <p:tavLst>
                                        <p:tav tm="0">
                                          <p:val>
                                            <p:strVal val="#ppt_x"/>
                                          </p:val>
                                        </p:tav>
                                        <p:tav tm="100000">
                                          <p:val>
                                            <p:strVal val="#ppt_x"/>
                                          </p:val>
                                        </p:tav>
                                      </p:tavLst>
                                    </p:anim>
                                    <p:anim calcmode="lin" valueType="num">
                                      <p:cBhvr>
                                        <p:cTn id="44"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 name="组合 4"/>
          <p:cNvGrpSpPr/>
          <p:nvPr/>
        </p:nvGrpSpPr>
        <p:grpSpPr>
          <a:xfrm>
            <a:off x="2448261" y="2817108"/>
            <a:ext cx="7295477" cy="1703138"/>
            <a:chOff x="1325952" y="2646096"/>
            <a:chExt cx="9540096" cy="1703138"/>
          </a:xfrm>
          <a:effectLst>
            <a:outerShdw blurRad="190500" dist="50800" dir="5400000" algn="ctr" rotWithShape="0">
              <a:srgbClr val="000000">
                <a:alpha val="5000"/>
              </a:srgbClr>
            </a:outerShdw>
          </a:effectLst>
        </p:grpSpPr>
        <p:sp>
          <p:nvSpPr>
            <p:cNvPr id="32" name="矩形: 圆角 31"/>
            <p:cNvSpPr/>
            <p:nvPr/>
          </p:nvSpPr>
          <p:spPr>
            <a:xfrm>
              <a:off x="1325952" y="3928320"/>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矩形: 圆角 34"/>
            <p:cNvSpPr/>
            <p:nvPr/>
          </p:nvSpPr>
          <p:spPr>
            <a:xfrm>
              <a:off x="1325952" y="3287208"/>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矩形: 圆角 35"/>
            <p:cNvSpPr/>
            <p:nvPr/>
          </p:nvSpPr>
          <p:spPr>
            <a:xfrm>
              <a:off x="1325952" y="2646096"/>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87" name="矩形 86"/>
          <p:cNvSpPr/>
          <p:nvPr/>
        </p:nvSpPr>
        <p:spPr>
          <a:xfrm>
            <a:off x="4693249" y="2618744"/>
            <a:ext cx="4459939" cy="189128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29000"/>
              </a:lnSpc>
            </a:pPr>
            <a:r>
              <a:rPr lang="zh-CN" altLang="en-US"/>
              <a:t>对有歧义的词确定准确的词义；</a:t>
            </a:r>
          </a:p>
          <a:p>
            <a:pPr>
              <a:lnSpc>
                <a:spcPct val="229000"/>
              </a:lnSpc>
            </a:pPr>
            <a:r>
              <a:rPr lang="zh-CN" altLang="en-US"/>
              <a:t>标注句子中的语义角色类标和语义角色；</a:t>
            </a:r>
          </a:p>
          <a:p>
            <a:pPr>
              <a:lnSpc>
                <a:spcPct val="229000"/>
              </a:lnSpc>
            </a:pPr>
            <a:r>
              <a:rPr lang="zh-CN" altLang="en-US"/>
              <a:t>一种抽象语义的表现形式。</a:t>
            </a:r>
          </a:p>
        </p:txBody>
      </p:sp>
      <p:sp>
        <p:nvSpPr>
          <p:cNvPr id="2" name="标题 1"/>
          <p:cNvSpPr>
            <a:spLocks noGrp="1"/>
          </p:cNvSpPr>
          <p:nvPr>
            <p:ph type="title"/>
          </p:nvPr>
        </p:nvSpPr>
        <p:spPr/>
        <p:txBody>
          <a:bodyPr/>
          <a:lstStyle/>
          <a:p>
            <a:r>
              <a:rPr lang="zh-CN" altLang="en-US"/>
              <a:t>自然语言处理基本任务</a:t>
            </a:r>
          </a:p>
        </p:txBody>
      </p:sp>
      <p:pic>
        <p:nvPicPr>
          <p:cNvPr id="8" name="图片 7"/>
          <p:cNvPicPr>
            <a:picLocks noChangeAspect="1"/>
          </p:cNvPicPr>
          <p:nvPr/>
        </p:nvPicPr>
        <p:blipFill>
          <a:blip r:embed="rId3">
            <a:alphaModFix amt="70000"/>
            <a:duotone>
              <a:schemeClr val="accent6">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Effect>
                      <a14:sharpenSoften amount="-50000"/>
                    </a14:imgEffect>
                  </a14:imgLayer>
                </a14:imgProps>
              </a:ext>
            </a:extLst>
          </a:blip>
          <a:stretch>
            <a:fillRect/>
          </a:stretch>
        </p:blipFill>
        <p:spPr>
          <a:xfrm>
            <a:off x="10606909" y="5485814"/>
            <a:ext cx="2082479" cy="1969301"/>
          </a:xfrm>
          <a:prstGeom prst="rect">
            <a:avLst/>
          </a:prstGeom>
        </p:spPr>
      </p:pic>
      <p:sp>
        <p:nvSpPr>
          <p:cNvPr id="17" name="文本占位符 2"/>
          <p:cNvSpPr>
            <a:spLocks noGrp="1"/>
          </p:cNvSpPr>
          <p:nvPr>
            <p:ph type="body" sz="quarter" idx="10"/>
          </p:nvPr>
        </p:nvSpPr>
        <p:spPr>
          <a:xfrm>
            <a:off x="861514" y="1513161"/>
            <a:ext cx="10575775" cy="420914"/>
          </a:xfrm>
        </p:spPr>
        <p:txBody>
          <a:bodyPr vert="horz" rtlCol="0">
            <a:scene3d>
              <a:camera prst="orthographicFront"/>
              <a:lightRig rig="threePt" dir="t"/>
            </a:scene3d>
          </a:bodyPr>
          <a:lstStyle/>
          <a:p>
            <a:pPr lvl="0" algn="ctr">
              <a:buClrTx/>
              <a:buSzTx/>
            </a:pPr>
            <a:r>
              <a:rPr sz="2400">
                <a:ln w="22225">
                  <a:solidFill>
                    <a:schemeClr val="accent2"/>
                  </a:solidFill>
                  <a:prstDash val="solid"/>
                </a:ln>
                <a:solidFill>
                  <a:schemeClr val="accent2">
                    <a:lumMod val="40000"/>
                    <a:lumOff val="60000"/>
                  </a:schemeClr>
                </a:solidFill>
                <a:effectLst/>
                <a:sym typeface="+mn-ea"/>
              </a:rPr>
              <a:t>语义分析</a:t>
            </a:r>
          </a:p>
        </p:txBody>
      </p:sp>
      <p:grpSp>
        <p:nvGrpSpPr>
          <p:cNvPr id="14" name="组合 13"/>
          <p:cNvGrpSpPr/>
          <p:nvPr/>
        </p:nvGrpSpPr>
        <p:grpSpPr>
          <a:xfrm>
            <a:off x="2448261" y="2785869"/>
            <a:ext cx="2095296" cy="540000"/>
            <a:chOff x="1065981" y="3676373"/>
            <a:chExt cx="1558443" cy="470535"/>
          </a:xfrm>
          <a:solidFill>
            <a:srgbClr val="267BFC"/>
          </a:solidFill>
        </p:grpSpPr>
        <p:sp>
          <p:nvSpPr>
            <p:cNvPr id="13" name="等腰三角形 12"/>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矩形: 圆顶角 11"/>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语义消歧</a:t>
              </a:r>
            </a:p>
          </p:txBody>
        </p:sp>
      </p:grpSp>
      <p:grpSp>
        <p:nvGrpSpPr>
          <p:cNvPr id="75" name="组合 74"/>
          <p:cNvGrpSpPr/>
          <p:nvPr/>
        </p:nvGrpSpPr>
        <p:grpSpPr>
          <a:xfrm>
            <a:off x="2448261" y="3426828"/>
            <a:ext cx="2095296" cy="540000"/>
            <a:chOff x="1065981" y="3676373"/>
            <a:chExt cx="1558443" cy="470535"/>
          </a:xfrm>
          <a:solidFill>
            <a:srgbClr val="267BFC"/>
          </a:solidFill>
        </p:grpSpPr>
        <p:sp>
          <p:nvSpPr>
            <p:cNvPr id="76" name="等腰三角形 75"/>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矩形: 圆顶角 76"/>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语义角色标注</a:t>
              </a:r>
            </a:p>
          </p:txBody>
        </p:sp>
      </p:grpSp>
      <p:grpSp>
        <p:nvGrpSpPr>
          <p:cNvPr id="78" name="组合 77"/>
          <p:cNvGrpSpPr/>
          <p:nvPr/>
        </p:nvGrpSpPr>
        <p:grpSpPr>
          <a:xfrm>
            <a:off x="2448261" y="4067785"/>
            <a:ext cx="2095296" cy="540000"/>
            <a:chOff x="1065981" y="3676373"/>
            <a:chExt cx="1558443" cy="470535"/>
          </a:xfrm>
          <a:solidFill>
            <a:srgbClr val="267BFC"/>
          </a:solidFill>
        </p:grpSpPr>
        <p:sp>
          <p:nvSpPr>
            <p:cNvPr id="79" name="等腰三角形 78"/>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0" name="矩形: 圆顶角 79"/>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t>抽象语义表分析</a:t>
              </a:r>
            </a:p>
          </p:txBody>
        </p:sp>
      </p:grpSp>
    </p:spTree>
    <p:custDataLst>
      <p:tags r:id="rId5"/>
    </p:custDataLst>
  </p:cSld>
  <p:clrMapOvr>
    <a:masterClrMapping/>
  </p:clrMapOvr>
  <p:transition spd="slow" advClick="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dur="1000" fill="hold" grpId="0" nodeType="withEffect">
                                  <p:stCondLst>
                                    <p:cond delay="0"/>
                                  </p:stCondLst>
                                  <p:childTnLst>
                                    <p:set>
                                      <p:cBhvr>
                                        <p:cTn id="11" dur="1" fill="hold">
                                          <p:stCondLst>
                                            <p:cond delay="0"/>
                                          </p:stCondLst>
                                        </p:cTn>
                                        <p:tgtEl>
                                          <p:spTgt spid="87"/>
                                        </p:tgtEl>
                                        <p:attrNameLst>
                                          <p:attrName>style.visibility</p:attrName>
                                        </p:attrNameLst>
                                      </p:cBhvr>
                                      <p:to>
                                        <p:strVal val="visible"/>
                                      </p:to>
                                    </p:set>
                                    <p:animEffect transition="in" filter="fade">
                                      <p:cBhvr>
                                        <p:cTn id="12" dur="1000"/>
                                        <p:tgtEl>
                                          <p:spTgt spid="87"/>
                                        </p:tgtEl>
                                      </p:cBhvr>
                                    </p:animEffect>
                                    <p:anim calcmode="lin" valueType="num">
                                      <p:cBhvr>
                                        <p:cTn id="13" dur="1000" fill="hold"/>
                                        <p:tgtEl>
                                          <p:spTgt spid="87"/>
                                        </p:tgtEl>
                                        <p:attrNameLst>
                                          <p:attrName>ppt_x</p:attrName>
                                        </p:attrNameLst>
                                      </p:cBhvr>
                                      <p:tavLst>
                                        <p:tav tm="0">
                                          <p:val>
                                            <p:strVal val="#ppt_x"/>
                                          </p:val>
                                        </p:tav>
                                        <p:tav tm="100000">
                                          <p:val>
                                            <p:strVal val="#ppt_x"/>
                                          </p:val>
                                        </p:tav>
                                      </p:tavLst>
                                    </p:anim>
                                    <p:anim calcmode="lin" valueType="num">
                                      <p:cBhvr>
                                        <p:cTn id="14" dur="1000" fill="hold"/>
                                        <p:tgtEl>
                                          <p:spTgt spid="87"/>
                                        </p:tgtEl>
                                        <p:attrNameLst>
                                          <p:attrName>ppt_y</p:attrName>
                                        </p:attrNameLst>
                                      </p:cBhvr>
                                      <p:tavLst>
                                        <p:tav tm="0">
                                          <p:val>
                                            <p:strVal val="#ppt_y+.1"/>
                                          </p:val>
                                        </p:tav>
                                        <p:tav tm="100000">
                                          <p:val>
                                            <p:strVal val="#ppt_y"/>
                                          </p:val>
                                        </p:tav>
                                      </p:tavLst>
                                    </p:anim>
                                  </p:childTnLst>
                                </p:cTn>
                              </p:par>
                              <p:par>
                                <p:cTn id="15" presetID="42" presetClass="entr" presetSubtype="0" dur="100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par>
                                <p:cTn id="20" presetID="42" presetClass="entr" presetSubtype="0" dur="1000" fill="hold" nodeType="withEffect">
                                  <p:stCondLst>
                                    <p:cond delay="0"/>
                                  </p:stCondLst>
                                  <p:childTnLst>
                                    <p:set>
                                      <p:cBhvr>
                                        <p:cTn id="21" dur="1" fill="hold">
                                          <p:stCondLst>
                                            <p:cond delay="0"/>
                                          </p:stCondLst>
                                        </p:cTn>
                                        <p:tgtEl>
                                          <p:spTgt spid="75"/>
                                        </p:tgtEl>
                                        <p:attrNameLst>
                                          <p:attrName>style.visibility</p:attrName>
                                        </p:attrNameLst>
                                      </p:cBhvr>
                                      <p:to>
                                        <p:strVal val="visible"/>
                                      </p:to>
                                    </p:set>
                                    <p:animEffect transition="in" filter="fade">
                                      <p:cBhvr>
                                        <p:cTn id="22" dur="1000"/>
                                        <p:tgtEl>
                                          <p:spTgt spid="75"/>
                                        </p:tgtEl>
                                      </p:cBhvr>
                                    </p:animEffect>
                                    <p:anim calcmode="lin" valueType="num">
                                      <p:cBhvr>
                                        <p:cTn id="23" dur="1000" fill="hold"/>
                                        <p:tgtEl>
                                          <p:spTgt spid="75"/>
                                        </p:tgtEl>
                                        <p:attrNameLst>
                                          <p:attrName>ppt_x</p:attrName>
                                        </p:attrNameLst>
                                      </p:cBhvr>
                                      <p:tavLst>
                                        <p:tav tm="0">
                                          <p:val>
                                            <p:strVal val="#ppt_x"/>
                                          </p:val>
                                        </p:tav>
                                        <p:tav tm="100000">
                                          <p:val>
                                            <p:strVal val="#ppt_x"/>
                                          </p:val>
                                        </p:tav>
                                      </p:tavLst>
                                    </p:anim>
                                    <p:anim calcmode="lin" valueType="num">
                                      <p:cBhvr>
                                        <p:cTn id="24" dur="1000" fill="hold"/>
                                        <p:tgtEl>
                                          <p:spTgt spid="75"/>
                                        </p:tgtEl>
                                        <p:attrNameLst>
                                          <p:attrName>ppt_y</p:attrName>
                                        </p:attrNameLst>
                                      </p:cBhvr>
                                      <p:tavLst>
                                        <p:tav tm="0">
                                          <p:val>
                                            <p:strVal val="#ppt_y+.1"/>
                                          </p:val>
                                        </p:tav>
                                        <p:tav tm="100000">
                                          <p:val>
                                            <p:strVal val="#ppt_y"/>
                                          </p:val>
                                        </p:tav>
                                      </p:tavLst>
                                    </p:anim>
                                  </p:childTnLst>
                                </p:cTn>
                              </p:par>
                              <p:par>
                                <p:cTn id="25" presetID="42" presetClass="entr" presetSubtype="0" dur="1000" fill="hold" nodeType="withEffect">
                                  <p:stCondLst>
                                    <p:cond delay="0"/>
                                  </p:stCondLst>
                                  <p:childTnLst>
                                    <p:set>
                                      <p:cBhvr>
                                        <p:cTn id="26" dur="1" fill="hold">
                                          <p:stCondLst>
                                            <p:cond delay="0"/>
                                          </p:stCondLst>
                                        </p:cTn>
                                        <p:tgtEl>
                                          <p:spTgt spid="78"/>
                                        </p:tgtEl>
                                        <p:attrNameLst>
                                          <p:attrName>style.visibility</p:attrName>
                                        </p:attrNameLst>
                                      </p:cBhvr>
                                      <p:to>
                                        <p:strVal val="visible"/>
                                      </p:to>
                                    </p:set>
                                    <p:animEffect transition="in" filter="fade">
                                      <p:cBhvr>
                                        <p:cTn id="27" dur="1000"/>
                                        <p:tgtEl>
                                          <p:spTgt spid="78"/>
                                        </p:tgtEl>
                                      </p:cBhvr>
                                    </p:animEffect>
                                    <p:anim calcmode="lin" valueType="num">
                                      <p:cBhvr>
                                        <p:cTn id="28" dur="1000" fill="hold"/>
                                        <p:tgtEl>
                                          <p:spTgt spid="78"/>
                                        </p:tgtEl>
                                        <p:attrNameLst>
                                          <p:attrName>ppt_x</p:attrName>
                                        </p:attrNameLst>
                                      </p:cBhvr>
                                      <p:tavLst>
                                        <p:tav tm="0">
                                          <p:val>
                                            <p:strVal val="#ppt_x"/>
                                          </p:val>
                                        </p:tav>
                                        <p:tav tm="100000">
                                          <p:val>
                                            <p:strVal val="#ppt_x"/>
                                          </p:val>
                                        </p:tav>
                                      </p:tavLst>
                                    </p:anim>
                                    <p:anim calcmode="lin" valueType="num">
                                      <p:cBhvr>
                                        <p:cTn id="29" dur="1000" fill="hold"/>
                                        <p:tgtEl>
                                          <p:spTgt spid="7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9" name="组合 8"/>
          <p:cNvGrpSpPr/>
          <p:nvPr/>
        </p:nvGrpSpPr>
        <p:grpSpPr>
          <a:xfrm>
            <a:off x="877645" y="1827314"/>
            <a:ext cx="10417660" cy="3651271"/>
            <a:chOff x="897515" y="1827314"/>
            <a:chExt cx="9540096" cy="3651271"/>
          </a:xfrm>
        </p:grpSpPr>
        <p:sp>
          <p:nvSpPr>
            <p:cNvPr id="42" name="矩形: 圆角 41"/>
            <p:cNvSpPr/>
            <p:nvPr/>
          </p:nvSpPr>
          <p:spPr>
            <a:xfrm>
              <a:off x="897515" y="5057671"/>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nvGrpSpPr>
            <p:cNvPr id="5" name="组合 4"/>
            <p:cNvGrpSpPr/>
            <p:nvPr/>
          </p:nvGrpSpPr>
          <p:grpSpPr>
            <a:xfrm>
              <a:off x="897515" y="1827314"/>
              <a:ext cx="9540096" cy="2985361"/>
              <a:chOff x="1325952" y="2646096"/>
              <a:chExt cx="9540096" cy="2985361"/>
            </a:xfrm>
            <a:effectLst>
              <a:outerShdw blurRad="190500" dist="50800" dir="5400000" algn="ctr" rotWithShape="0">
                <a:srgbClr val="000000">
                  <a:alpha val="5000"/>
                </a:srgbClr>
              </a:outerShdw>
            </a:effectLst>
          </p:grpSpPr>
          <p:sp>
            <p:nvSpPr>
              <p:cNvPr id="31" name="矩形: 圆角 30"/>
              <p:cNvSpPr/>
              <p:nvPr/>
            </p:nvSpPr>
            <p:spPr>
              <a:xfrm>
                <a:off x="1325952" y="4569432"/>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矩形: 圆角 2"/>
              <p:cNvSpPr/>
              <p:nvPr/>
            </p:nvSpPr>
            <p:spPr>
              <a:xfrm>
                <a:off x="1325952" y="5210543"/>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2" name="矩形: 圆角 31"/>
              <p:cNvSpPr/>
              <p:nvPr/>
            </p:nvSpPr>
            <p:spPr>
              <a:xfrm>
                <a:off x="1325952" y="3928320"/>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5" name="矩形: 圆角 34"/>
              <p:cNvSpPr/>
              <p:nvPr/>
            </p:nvSpPr>
            <p:spPr>
              <a:xfrm>
                <a:off x="1325952" y="3287208"/>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矩形: 圆角 35"/>
              <p:cNvSpPr/>
              <p:nvPr/>
            </p:nvSpPr>
            <p:spPr>
              <a:xfrm>
                <a:off x="1325952" y="2646096"/>
                <a:ext cx="9540096" cy="420914"/>
              </a:xfrm>
              <a:prstGeom prst="roundRect">
                <a:avLst>
                  <a:gd name="adj" fmla="val 1317"/>
                </a:avLst>
              </a:prstGeom>
              <a:solidFill>
                <a:schemeClr val="bg1"/>
              </a:solidFill>
              <a:ln>
                <a:solidFill>
                  <a:schemeClr val="bg1"/>
                </a:solid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sp>
        <p:nvSpPr>
          <p:cNvPr id="87" name="矩形 86"/>
          <p:cNvSpPr/>
          <p:nvPr/>
        </p:nvSpPr>
        <p:spPr>
          <a:xfrm>
            <a:off x="2626661" y="1666821"/>
            <a:ext cx="8817626" cy="37923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29000"/>
              </a:lnSpc>
            </a:pPr>
            <a:r>
              <a:rPr lang="zh-CN" altLang="en-US">
                <a:latin typeface="微软雅黑" panose="020b0503020204020204" pitchFamily="34" charset="-122"/>
                <a:ea typeface="微软雅黑" panose="020b0503020204020204" pitchFamily="34" charset="-122"/>
              </a:rPr>
              <a:t>从文本中表示出命名实体，实体一般包括人名、地名、机构名、时间、日期、货币等；</a:t>
            </a:r>
            <a:endParaRPr lang="en-US" altLang="zh-CN">
              <a:latin typeface="微软雅黑" panose="020b0503020204020204" pitchFamily="34" charset="-122"/>
              <a:ea typeface="微软雅黑" panose="020b0503020204020204" pitchFamily="34" charset="-122"/>
            </a:endParaRPr>
          </a:p>
          <a:p>
            <a:pPr>
              <a:lnSpc>
                <a:spcPct val="229000"/>
              </a:lnSpc>
            </a:pPr>
            <a:r>
              <a:rPr lang="zh-CN" altLang="en-US">
                <a:latin typeface="微软雅黑" panose="020b0503020204020204" pitchFamily="34" charset="-122"/>
                <a:ea typeface="微软雅黑" panose="020b0503020204020204" pitchFamily="34" charset="-122"/>
              </a:rPr>
              <a:t>确定文本中两个实体之间的关系类型；</a:t>
            </a:r>
            <a:endParaRPr lang="en-US" altLang="zh-CN">
              <a:latin typeface="微软雅黑" panose="020b0503020204020204" pitchFamily="34" charset="-122"/>
              <a:ea typeface="微软雅黑" panose="020b0503020204020204" pitchFamily="34" charset="-122"/>
            </a:endParaRPr>
          </a:p>
          <a:p>
            <a:pPr>
              <a:lnSpc>
                <a:spcPct val="229000"/>
              </a:lnSpc>
            </a:pPr>
            <a:r>
              <a:rPr lang="zh-CN" altLang="en-US">
                <a:latin typeface="微软雅黑" panose="020b0503020204020204" pitchFamily="34" charset="-122"/>
                <a:ea typeface="微软雅黑" panose="020b0503020204020204" pitchFamily="34" charset="-122"/>
              </a:rPr>
              <a:t>从文本中抽取出符合要求的术语；</a:t>
            </a:r>
            <a:endParaRPr lang="en-US" altLang="zh-CN">
              <a:latin typeface="微软雅黑" panose="020b0503020204020204" pitchFamily="34" charset="-122"/>
              <a:ea typeface="微软雅黑" panose="020b0503020204020204" pitchFamily="34" charset="-122"/>
            </a:endParaRPr>
          </a:p>
          <a:p>
            <a:pPr>
              <a:lnSpc>
                <a:spcPct val="229000"/>
              </a:lnSpc>
            </a:pPr>
            <a:r>
              <a:rPr lang="zh-CN" altLang="en-US">
                <a:latin typeface="微软雅黑" panose="020b0503020204020204" pitchFamily="34" charset="-122"/>
                <a:ea typeface="微软雅黑" panose="020b0503020204020204" pitchFamily="34" charset="-122"/>
              </a:rPr>
              <a:t>从无结构的文本中抽取结构化事件；</a:t>
            </a:r>
            <a:endParaRPr lang="en-US" altLang="zh-CN">
              <a:latin typeface="微软雅黑" panose="020b0503020204020204" pitchFamily="34" charset="-122"/>
              <a:ea typeface="微软雅黑" panose="020b0503020204020204" pitchFamily="34" charset="-122"/>
            </a:endParaRPr>
          </a:p>
          <a:p>
            <a:pPr>
              <a:lnSpc>
                <a:spcPct val="229000"/>
              </a:lnSpc>
            </a:pPr>
            <a:r>
              <a:rPr lang="zh-CN" altLang="en-US">
                <a:latin typeface="微软雅黑" panose="020b0503020204020204" pitchFamily="34" charset="-122"/>
                <a:ea typeface="微软雅黑" panose="020b0503020204020204" pitchFamily="34" charset="-122"/>
              </a:rPr>
              <a:t>专门用于解决同名实体产生歧义问题的技术；</a:t>
            </a:r>
          </a:p>
          <a:p>
            <a:pPr>
              <a:lnSpc>
                <a:spcPct val="229000"/>
              </a:lnSpc>
            </a:pPr>
            <a:r>
              <a:rPr lang="zh-CN" altLang="en-US">
                <a:latin typeface="微软雅黑" panose="020b0503020204020204" pitchFamily="34" charset="-122"/>
                <a:ea typeface="微软雅黑" panose="020b0503020204020204" pitchFamily="34" charset="-122"/>
              </a:rPr>
              <a:t>对文本里面所蕴含的主观性情绪进行评价。</a:t>
            </a:r>
            <a:endParaRPr lang="zh-CN" altLang="en-US"/>
          </a:p>
        </p:txBody>
      </p:sp>
      <p:sp>
        <p:nvSpPr>
          <p:cNvPr id="2" name="标题 1"/>
          <p:cNvSpPr>
            <a:spLocks noGrp="1"/>
          </p:cNvSpPr>
          <p:nvPr>
            <p:ph type="title"/>
          </p:nvPr>
        </p:nvSpPr>
        <p:spPr/>
        <p:txBody>
          <a:bodyPr/>
          <a:lstStyle/>
          <a:p>
            <a:r>
              <a:rPr lang="zh-CN" altLang="en-US"/>
              <a:t>自然语言处理基本任务</a:t>
            </a:r>
          </a:p>
        </p:txBody>
      </p:sp>
      <p:pic>
        <p:nvPicPr>
          <p:cNvPr id="8" name="图片 7"/>
          <p:cNvPicPr>
            <a:picLocks noChangeAspect="1"/>
          </p:cNvPicPr>
          <p:nvPr/>
        </p:nvPicPr>
        <p:blipFill>
          <a:blip r:embed="rId3">
            <a:alphaModFix amt="70000"/>
            <a:duotone>
              <a:schemeClr val="accent6">
                <a:shade val="45000"/>
                <a:satMod val="135000"/>
              </a:schemeClr>
              <a:prstClr val="white"/>
            </a:duotone>
            <a:extLst>
              <a:ext uri="{BEBA8EAE-BF5A-486C-A8C5-ECC9F3942E4B}">
                <a14:imgProps xmlns:a14="http://schemas.microsoft.com/office/drawing/2010/main">
                  <a14:imgLayer r:embed="rId4">
                    <a14:imgEffect>
                      <a14:brightnessContrast bright="-40000" contrast="-40000"/>
                    </a14:imgEffect>
                    <a14:imgEffect>
                      <a14:sharpenSoften amount="-50000"/>
                    </a14:imgEffect>
                  </a14:imgLayer>
                </a14:imgProps>
              </a:ext>
            </a:extLst>
          </a:blip>
          <a:stretch>
            <a:fillRect/>
          </a:stretch>
        </p:blipFill>
        <p:spPr>
          <a:xfrm>
            <a:off x="10606909" y="5485814"/>
            <a:ext cx="2082479" cy="1969301"/>
          </a:xfrm>
          <a:prstGeom prst="rect">
            <a:avLst/>
          </a:prstGeom>
        </p:spPr>
      </p:pic>
      <p:sp>
        <p:nvSpPr>
          <p:cNvPr id="17" name="文本占位符 2"/>
          <p:cNvSpPr>
            <a:spLocks noGrp="1"/>
          </p:cNvSpPr>
          <p:nvPr>
            <p:ph type="body" sz="quarter" idx="10"/>
          </p:nvPr>
        </p:nvSpPr>
        <p:spPr>
          <a:xfrm>
            <a:off x="861514" y="1208361"/>
            <a:ext cx="10575775" cy="420914"/>
          </a:xfrm>
        </p:spPr>
        <p:txBody>
          <a:bodyPr vert="horz" rtlCol="0">
            <a:scene3d>
              <a:camera prst="orthographicFront"/>
              <a:lightRig rig="threePt" dir="t"/>
            </a:scene3d>
          </a:bodyPr>
          <a:lstStyle/>
          <a:p>
            <a:pPr lvl="0" algn="ctr">
              <a:buClrTx/>
              <a:buSzTx/>
            </a:pPr>
            <a:r>
              <a:rPr sz="2400">
                <a:ln w="22225">
                  <a:solidFill>
                    <a:schemeClr val="accent2"/>
                  </a:solidFill>
                  <a:prstDash val="solid"/>
                </a:ln>
                <a:solidFill>
                  <a:schemeClr val="accent2">
                    <a:lumMod val="40000"/>
                    <a:lumOff val="60000"/>
                  </a:schemeClr>
                </a:solidFill>
                <a:effectLst/>
                <a:sym typeface="+mn-ea"/>
              </a:rPr>
              <a:t>信息抽取</a:t>
            </a:r>
          </a:p>
        </p:txBody>
      </p:sp>
      <p:grpSp>
        <p:nvGrpSpPr>
          <p:cNvPr id="14" name="组合 13"/>
          <p:cNvGrpSpPr/>
          <p:nvPr/>
        </p:nvGrpSpPr>
        <p:grpSpPr>
          <a:xfrm>
            <a:off x="877645" y="1796076"/>
            <a:ext cx="1694573" cy="540000"/>
            <a:chOff x="1065981" y="3676373"/>
            <a:chExt cx="1558443" cy="470535"/>
          </a:xfrm>
          <a:solidFill>
            <a:srgbClr val="267BFC"/>
          </a:solidFill>
        </p:grpSpPr>
        <p:sp>
          <p:nvSpPr>
            <p:cNvPr id="13" name="等腰三角形 12"/>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矩形: 圆顶角 11"/>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命名实体标识</a:t>
              </a:r>
              <a:endParaRPr lang="zh-CN" altLang="en-US" b="1"/>
            </a:p>
          </p:txBody>
        </p:sp>
      </p:grpSp>
      <p:grpSp>
        <p:nvGrpSpPr>
          <p:cNvPr id="75" name="组合 74"/>
          <p:cNvGrpSpPr/>
          <p:nvPr/>
        </p:nvGrpSpPr>
        <p:grpSpPr>
          <a:xfrm>
            <a:off x="877645" y="2437034"/>
            <a:ext cx="1694573" cy="540000"/>
            <a:chOff x="1065981" y="3676373"/>
            <a:chExt cx="1558443" cy="470535"/>
          </a:xfrm>
          <a:solidFill>
            <a:srgbClr val="267BFC"/>
          </a:solidFill>
        </p:grpSpPr>
        <p:sp>
          <p:nvSpPr>
            <p:cNvPr id="76" name="等腰三角形 75"/>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矩形: 圆顶角 76"/>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关系抽取</a:t>
              </a:r>
              <a:endParaRPr lang="zh-CN" altLang="en-US" b="1"/>
            </a:p>
          </p:txBody>
        </p:sp>
      </p:grpSp>
      <p:grpSp>
        <p:nvGrpSpPr>
          <p:cNvPr id="78" name="组合 77"/>
          <p:cNvGrpSpPr/>
          <p:nvPr/>
        </p:nvGrpSpPr>
        <p:grpSpPr>
          <a:xfrm>
            <a:off x="877645" y="3077992"/>
            <a:ext cx="1694573" cy="540000"/>
            <a:chOff x="1065981" y="3676373"/>
            <a:chExt cx="1558443" cy="470535"/>
          </a:xfrm>
          <a:solidFill>
            <a:srgbClr val="267BFC"/>
          </a:solidFill>
        </p:grpSpPr>
        <p:sp>
          <p:nvSpPr>
            <p:cNvPr id="79" name="等腰三角形 78"/>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0" name="矩形: 圆顶角 79"/>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术语抽取</a:t>
              </a:r>
              <a:endParaRPr lang="zh-CN" altLang="en-US" b="1"/>
            </a:p>
          </p:txBody>
        </p:sp>
      </p:grpSp>
      <p:grpSp>
        <p:nvGrpSpPr>
          <p:cNvPr id="81" name="组合 80"/>
          <p:cNvGrpSpPr/>
          <p:nvPr/>
        </p:nvGrpSpPr>
        <p:grpSpPr>
          <a:xfrm>
            <a:off x="877645" y="3718950"/>
            <a:ext cx="1694573" cy="540000"/>
            <a:chOff x="1065981" y="3676373"/>
            <a:chExt cx="1558443" cy="470535"/>
          </a:xfrm>
          <a:solidFill>
            <a:srgbClr val="267BFC"/>
          </a:solidFill>
        </p:grpSpPr>
        <p:sp>
          <p:nvSpPr>
            <p:cNvPr id="82" name="等腰三角形 81"/>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3" name="矩形: 圆顶角 82"/>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事件抽取</a:t>
              </a:r>
              <a:endParaRPr lang="zh-CN" altLang="en-US" b="1">
                <a:solidFill>
                  <a:schemeClr val="bg1"/>
                </a:solidFill>
              </a:endParaRPr>
            </a:p>
          </p:txBody>
        </p:sp>
      </p:grpSp>
      <p:grpSp>
        <p:nvGrpSpPr>
          <p:cNvPr id="84" name="组合 83"/>
          <p:cNvGrpSpPr/>
          <p:nvPr/>
        </p:nvGrpSpPr>
        <p:grpSpPr>
          <a:xfrm>
            <a:off x="877645" y="4359907"/>
            <a:ext cx="1694573" cy="540000"/>
            <a:chOff x="1065981" y="3676373"/>
            <a:chExt cx="1558443" cy="470535"/>
          </a:xfrm>
          <a:solidFill>
            <a:srgbClr val="267BFC"/>
          </a:solidFill>
        </p:grpSpPr>
        <p:sp>
          <p:nvSpPr>
            <p:cNvPr id="85" name="等腰三角形 84"/>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6" name="矩形: 圆顶角 85"/>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实体消歧</a:t>
              </a:r>
              <a:endParaRPr lang="zh-CN" altLang="en-US" b="1"/>
            </a:p>
          </p:txBody>
        </p:sp>
      </p:grpSp>
      <p:grpSp>
        <p:nvGrpSpPr>
          <p:cNvPr id="39" name="组合 38"/>
          <p:cNvGrpSpPr/>
          <p:nvPr/>
        </p:nvGrpSpPr>
        <p:grpSpPr>
          <a:xfrm>
            <a:off x="883132" y="5023505"/>
            <a:ext cx="1694573" cy="540000"/>
            <a:chOff x="1065981" y="3676373"/>
            <a:chExt cx="1558443" cy="470535"/>
          </a:xfrm>
          <a:solidFill>
            <a:srgbClr val="267BFC"/>
          </a:solidFill>
        </p:grpSpPr>
        <p:sp>
          <p:nvSpPr>
            <p:cNvPr id="40" name="等腰三角形 39"/>
            <p:cNvSpPr/>
            <p:nvPr/>
          </p:nvSpPr>
          <p:spPr>
            <a:xfrm rot="10800000">
              <a:off x="1591847" y="3920558"/>
              <a:ext cx="506710" cy="226350"/>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1" name="矩形: 圆顶角 40"/>
            <p:cNvSpPr/>
            <p:nvPr/>
          </p:nvSpPr>
          <p:spPr>
            <a:xfrm>
              <a:off x="1065981" y="3676373"/>
              <a:ext cx="1558443" cy="401955"/>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b="1">
                  <a:latin typeface="微软雅黑" panose="020b0503020204020204" pitchFamily="34" charset="-122"/>
                  <a:ea typeface="微软雅黑" panose="020b0503020204020204" pitchFamily="34" charset="-122"/>
                </a:rPr>
                <a:t>情感分析</a:t>
              </a:r>
              <a:endParaRPr lang="zh-CN" altLang="en-US" b="1"/>
            </a:p>
          </p:txBody>
        </p:sp>
      </p:grpSp>
    </p:spTree>
    <p:custDataLst>
      <p:tags r:id="rId5"/>
    </p:custDataLst>
  </p:cSld>
  <p:clrMapOvr>
    <a:masterClrMapping/>
  </p:clrMapOvr>
  <p:transition spd="slow" advClick="0">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dur="1000" fill="hold" grpId="0" nodeType="withEffect">
                                  <p:stCondLst>
                                    <p:cond delay="0"/>
                                  </p:stCondLst>
                                  <p:childTnLst>
                                    <p:set>
                                      <p:cBhvr>
                                        <p:cTn id="11" dur="1" fill="hold">
                                          <p:stCondLst>
                                            <p:cond delay="0"/>
                                          </p:stCondLst>
                                        </p:cTn>
                                        <p:tgtEl>
                                          <p:spTgt spid="87"/>
                                        </p:tgtEl>
                                        <p:attrNameLst>
                                          <p:attrName>style.visibility</p:attrName>
                                        </p:attrNameLst>
                                      </p:cBhvr>
                                      <p:to>
                                        <p:strVal val="visible"/>
                                      </p:to>
                                    </p:set>
                                    <p:animEffect transition="in" filter="fade">
                                      <p:cBhvr>
                                        <p:cTn id="12" dur="1000"/>
                                        <p:tgtEl>
                                          <p:spTgt spid="87"/>
                                        </p:tgtEl>
                                      </p:cBhvr>
                                    </p:animEffect>
                                    <p:anim calcmode="lin" valueType="num">
                                      <p:cBhvr>
                                        <p:cTn id="13" dur="1000" fill="hold"/>
                                        <p:tgtEl>
                                          <p:spTgt spid="87"/>
                                        </p:tgtEl>
                                        <p:attrNameLst>
                                          <p:attrName>ppt_x</p:attrName>
                                        </p:attrNameLst>
                                      </p:cBhvr>
                                      <p:tavLst>
                                        <p:tav tm="0">
                                          <p:val>
                                            <p:strVal val="#ppt_x"/>
                                          </p:val>
                                        </p:tav>
                                        <p:tav tm="100000">
                                          <p:val>
                                            <p:strVal val="#ppt_x"/>
                                          </p:val>
                                        </p:tav>
                                      </p:tavLst>
                                    </p:anim>
                                    <p:anim calcmode="lin" valueType="num">
                                      <p:cBhvr>
                                        <p:cTn id="14" dur="1000" fill="hold"/>
                                        <p:tgtEl>
                                          <p:spTgt spid="87"/>
                                        </p:tgtEl>
                                        <p:attrNameLst>
                                          <p:attrName>ppt_y</p:attrName>
                                        </p:attrNameLst>
                                      </p:cBhvr>
                                      <p:tavLst>
                                        <p:tav tm="0">
                                          <p:val>
                                            <p:strVal val="#ppt_y+.1"/>
                                          </p:val>
                                        </p:tav>
                                        <p:tav tm="100000">
                                          <p:val>
                                            <p:strVal val="#ppt_y"/>
                                          </p:val>
                                        </p:tav>
                                      </p:tavLst>
                                    </p:anim>
                                  </p:childTnLst>
                                </p:cTn>
                              </p:par>
                              <p:par>
                                <p:cTn id="15" presetID="42" presetClass="entr" presetSubtype="0" dur="1000" fill="hold"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1000"/>
                                        <p:tgtEl>
                                          <p:spTgt spid="14"/>
                                        </p:tgtEl>
                                      </p:cBhvr>
                                    </p:animEffect>
                                    <p:anim calcmode="lin" valueType="num">
                                      <p:cBhvr>
                                        <p:cTn id="18" dur="1000" fill="hold"/>
                                        <p:tgtEl>
                                          <p:spTgt spid="14"/>
                                        </p:tgtEl>
                                        <p:attrNameLst>
                                          <p:attrName>ppt_x</p:attrName>
                                        </p:attrNameLst>
                                      </p:cBhvr>
                                      <p:tavLst>
                                        <p:tav tm="0">
                                          <p:val>
                                            <p:strVal val="#ppt_x"/>
                                          </p:val>
                                        </p:tav>
                                        <p:tav tm="100000">
                                          <p:val>
                                            <p:strVal val="#ppt_x"/>
                                          </p:val>
                                        </p:tav>
                                      </p:tavLst>
                                    </p:anim>
                                    <p:anim calcmode="lin" valueType="num">
                                      <p:cBhvr>
                                        <p:cTn id="19" dur="1000" fill="hold"/>
                                        <p:tgtEl>
                                          <p:spTgt spid="14"/>
                                        </p:tgtEl>
                                        <p:attrNameLst>
                                          <p:attrName>ppt_y</p:attrName>
                                        </p:attrNameLst>
                                      </p:cBhvr>
                                      <p:tavLst>
                                        <p:tav tm="0">
                                          <p:val>
                                            <p:strVal val="#ppt_y+.1"/>
                                          </p:val>
                                        </p:tav>
                                        <p:tav tm="100000">
                                          <p:val>
                                            <p:strVal val="#ppt_y"/>
                                          </p:val>
                                        </p:tav>
                                      </p:tavLst>
                                    </p:anim>
                                  </p:childTnLst>
                                </p:cTn>
                              </p:par>
                              <p:par>
                                <p:cTn id="20" presetID="42" presetClass="entr" presetSubtype="0" dur="1000" fill="hold" nodeType="withEffect">
                                  <p:stCondLst>
                                    <p:cond delay="0"/>
                                  </p:stCondLst>
                                  <p:childTnLst>
                                    <p:set>
                                      <p:cBhvr>
                                        <p:cTn id="21" dur="1" fill="hold">
                                          <p:stCondLst>
                                            <p:cond delay="0"/>
                                          </p:stCondLst>
                                        </p:cTn>
                                        <p:tgtEl>
                                          <p:spTgt spid="75"/>
                                        </p:tgtEl>
                                        <p:attrNameLst>
                                          <p:attrName>style.visibility</p:attrName>
                                        </p:attrNameLst>
                                      </p:cBhvr>
                                      <p:to>
                                        <p:strVal val="visible"/>
                                      </p:to>
                                    </p:set>
                                    <p:animEffect transition="in" filter="fade">
                                      <p:cBhvr>
                                        <p:cTn id="22" dur="1000"/>
                                        <p:tgtEl>
                                          <p:spTgt spid="75"/>
                                        </p:tgtEl>
                                      </p:cBhvr>
                                    </p:animEffect>
                                    <p:anim calcmode="lin" valueType="num">
                                      <p:cBhvr>
                                        <p:cTn id="23" dur="1000" fill="hold"/>
                                        <p:tgtEl>
                                          <p:spTgt spid="75"/>
                                        </p:tgtEl>
                                        <p:attrNameLst>
                                          <p:attrName>ppt_x</p:attrName>
                                        </p:attrNameLst>
                                      </p:cBhvr>
                                      <p:tavLst>
                                        <p:tav tm="0">
                                          <p:val>
                                            <p:strVal val="#ppt_x"/>
                                          </p:val>
                                        </p:tav>
                                        <p:tav tm="100000">
                                          <p:val>
                                            <p:strVal val="#ppt_x"/>
                                          </p:val>
                                        </p:tav>
                                      </p:tavLst>
                                    </p:anim>
                                    <p:anim calcmode="lin" valueType="num">
                                      <p:cBhvr>
                                        <p:cTn id="24" dur="1000" fill="hold"/>
                                        <p:tgtEl>
                                          <p:spTgt spid="75"/>
                                        </p:tgtEl>
                                        <p:attrNameLst>
                                          <p:attrName>ppt_y</p:attrName>
                                        </p:attrNameLst>
                                      </p:cBhvr>
                                      <p:tavLst>
                                        <p:tav tm="0">
                                          <p:val>
                                            <p:strVal val="#ppt_y+.1"/>
                                          </p:val>
                                        </p:tav>
                                        <p:tav tm="100000">
                                          <p:val>
                                            <p:strVal val="#ppt_y"/>
                                          </p:val>
                                        </p:tav>
                                      </p:tavLst>
                                    </p:anim>
                                  </p:childTnLst>
                                </p:cTn>
                              </p:par>
                              <p:par>
                                <p:cTn id="25" presetID="42" presetClass="entr" presetSubtype="0" dur="1000" fill="hold" nodeType="withEffect">
                                  <p:stCondLst>
                                    <p:cond delay="0"/>
                                  </p:stCondLst>
                                  <p:childTnLst>
                                    <p:set>
                                      <p:cBhvr>
                                        <p:cTn id="26" dur="1" fill="hold">
                                          <p:stCondLst>
                                            <p:cond delay="0"/>
                                          </p:stCondLst>
                                        </p:cTn>
                                        <p:tgtEl>
                                          <p:spTgt spid="78"/>
                                        </p:tgtEl>
                                        <p:attrNameLst>
                                          <p:attrName>style.visibility</p:attrName>
                                        </p:attrNameLst>
                                      </p:cBhvr>
                                      <p:to>
                                        <p:strVal val="visible"/>
                                      </p:to>
                                    </p:set>
                                    <p:animEffect transition="in" filter="fade">
                                      <p:cBhvr>
                                        <p:cTn id="27" dur="1000"/>
                                        <p:tgtEl>
                                          <p:spTgt spid="78"/>
                                        </p:tgtEl>
                                      </p:cBhvr>
                                    </p:animEffect>
                                    <p:anim calcmode="lin" valueType="num">
                                      <p:cBhvr>
                                        <p:cTn id="28" dur="1000" fill="hold"/>
                                        <p:tgtEl>
                                          <p:spTgt spid="78"/>
                                        </p:tgtEl>
                                        <p:attrNameLst>
                                          <p:attrName>ppt_x</p:attrName>
                                        </p:attrNameLst>
                                      </p:cBhvr>
                                      <p:tavLst>
                                        <p:tav tm="0">
                                          <p:val>
                                            <p:strVal val="#ppt_x"/>
                                          </p:val>
                                        </p:tav>
                                        <p:tav tm="100000">
                                          <p:val>
                                            <p:strVal val="#ppt_x"/>
                                          </p:val>
                                        </p:tav>
                                      </p:tavLst>
                                    </p:anim>
                                    <p:anim calcmode="lin" valueType="num">
                                      <p:cBhvr>
                                        <p:cTn id="29" dur="1000" fill="hold"/>
                                        <p:tgtEl>
                                          <p:spTgt spid="78"/>
                                        </p:tgtEl>
                                        <p:attrNameLst>
                                          <p:attrName>ppt_y</p:attrName>
                                        </p:attrNameLst>
                                      </p:cBhvr>
                                      <p:tavLst>
                                        <p:tav tm="0">
                                          <p:val>
                                            <p:strVal val="#ppt_y+.1"/>
                                          </p:val>
                                        </p:tav>
                                        <p:tav tm="100000">
                                          <p:val>
                                            <p:strVal val="#ppt_y"/>
                                          </p:val>
                                        </p:tav>
                                      </p:tavLst>
                                    </p:anim>
                                  </p:childTnLst>
                                </p:cTn>
                              </p:par>
                              <p:par>
                                <p:cTn id="30" presetID="42" presetClass="entr" presetSubtype="0" dur="1000" fill="hold" nodeType="withEffect">
                                  <p:stCondLst>
                                    <p:cond delay="0"/>
                                  </p:stCondLst>
                                  <p:childTnLst>
                                    <p:set>
                                      <p:cBhvr>
                                        <p:cTn id="31" dur="1" fill="hold">
                                          <p:stCondLst>
                                            <p:cond delay="0"/>
                                          </p:stCondLst>
                                        </p:cTn>
                                        <p:tgtEl>
                                          <p:spTgt spid="81"/>
                                        </p:tgtEl>
                                        <p:attrNameLst>
                                          <p:attrName>style.visibility</p:attrName>
                                        </p:attrNameLst>
                                      </p:cBhvr>
                                      <p:to>
                                        <p:strVal val="visible"/>
                                      </p:to>
                                    </p:set>
                                    <p:animEffect transition="in" filter="fade">
                                      <p:cBhvr>
                                        <p:cTn id="32" dur="1000"/>
                                        <p:tgtEl>
                                          <p:spTgt spid="81"/>
                                        </p:tgtEl>
                                      </p:cBhvr>
                                    </p:animEffect>
                                    <p:anim calcmode="lin" valueType="num">
                                      <p:cBhvr>
                                        <p:cTn id="33" dur="1000" fill="hold"/>
                                        <p:tgtEl>
                                          <p:spTgt spid="81"/>
                                        </p:tgtEl>
                                        <p:attrNameLst>
                                          <p:attrName>ppt_x</p:attrName>
                                        </p:attrNameLst>
                                      </p:cBhvr>
                                      <p:tavLst>
                                        <p:tav tm="0">
                                          <p:val>
                                            <p:strVal val="#ppt_x"/>
                                          </p:val>
                                        </p:tav>
                                        <p:tav tm="100000">
                                          <p:val>
                                            <p:strVal val="#ppt_x"/>
                                          </p:val>
                                        </p:tav>
                                      </p:tavLst>
                                    </p:anim>
                                    <p:anim calcmode="lin" valueType="num">
                                      <p:cBhvr>
                                        <p:cTn id="34" dur="1000" fill="hold"/>
                                        <p:tgtEl>
                                          <p:spTgt spid="81"/>
                                        </p:tgtEl>
                                        <p:attrNameLst>
                                          <p:attrName>ppt_y</p:attrName>
                                        </p:attrNameLst>
                                      </p:cBhvr>
                                      <p:tavLst>
                                        <p:tav tm="0">
                                          <p:val>
                                            <p:strVal val="#ppt_y+.1"/>
                                          </p:val>
                                        </p:tav>
                                        <p:tav tm="100000">
                                          <p:val>
                                            <p:strVal val="#ppt_y"/>
                                          </p:val>
                                        </p:tav>
                                      </p:tavLst>
                                    </p:anim>
                                  </p:childTnLst>
                                </p:cTn>
                              </p:par>
                              <p:par>
                                <p:cTn id="35" presetID="42" presetClass="entr" presetSubtype="0" dur="1000" fill="hold" nodeType="withEffect">
                                  <p:stCondLst>
                                    <p:cond delay="0"/>
                                  </p:stCondLst>
                                  <p:childTnLst>
                                    <p:set>
                                      <p:cBhvr>
                                        <p:cTn id="36" dur="1" fill="hold">
                                          <p:stCondLst>
                                            <p:cond delay="0"/>
                                          </p:stCondLst>
                                        </p:cTn>
                                        <p:tgtEl>
                                          <p:spTgt spid="84"/>
                                        </p:tgtEl>
                                        <p:attrNameLst>
                                          <p:attrName>style.visibility</p:attrName>
                                        </p:attrNameLst>
                                      </p:cBhvr>
                                      <p:to>
                                        <p:strVal val="visible"/>
                                      </p:to>
                                    </p:set>
                                    <p:animEffect transition="in" filter="fade">
                                      <p:cBhvr>
                                        <p:cTn id="37" dur="1000"/>
                                        <p:tgtEl>
                                          <p:spTgt spid="84"/>
                                        </p:tgtEl>
                                      </p:cBhvr>
                                    </p:animEffect>
                                    <p:anim calcmode="lin" valueType="num">
                                      <p:cBhvr>
                                        <p:cTn id="38" dur="1000" fill="hold"/>
                                        <p:tgtEl>
                                          <p:spTgt spid="84"/>
                                        </p:tgtEl>
                                        <p:attrNameLst>
                                          <p:attrName>ppt_x</p:attrName>
                                        </p:attrNameLst>
                                      </p:cBhvr>
                                      <p:tavLst>
                                        <p:tav tm="0">
                                          <p:val>
                                            <p:strVal val="#ppt_x"/>
                                          </p:val>
                                        </p:tav>
                                        <p:tav tm="100000">
                                          <p:val>
                                            <p:strVal val="#ppt_x"/>
                                          </p:val>
                                        </p:tav>
                                      </p:tavLst>
                                    </p:anim>
                                    <p:anim calcmode="lin" valueType="num">
                                      <p:cBhvr>
                                        <p:cTn id="39" dur="1000" fill="hold"/>
                                        <p:tgtEl>
                                          <p:spTgt spid="84"/>
                                        </p:tgtEl>
                                        <p:attrNameLst>
                                          <p:attrName>ppt_y</p:attrName>
                                        </p:attrNameLst>
                                      </p:cBhvr>
                                      <p:tavLst>
                                        <p:tav tm="0">
                                          <p:val>
                                            <p:strVal val="#ppt_y+.1"/>
                                          </p:val>
                                        </p:tav>
                                        <p:tav tm="100000">
                                          <p:val>
                                            <p:strVal val="#ppt_y"/>
                                          </p:val>
                                        </p:tav>
                                      </p:tavLst>
                                    </p:anim>
                                  </p:childTnLst>
                                </p:cTn>
                              </p:par>
                              <p:par>
                                <p:cTn id="40" presetID="42" presetClass="entr" presetSubtype="0" dur="1000" fill="hold" nodeType="withEffect">
                                  <p:stCondLst>
                                    <p:cond delay="0"/>
                                  </p:stCondLst>
                                  <p:childTnLst>
                                    <p:set>
                                      <p:cBhvr>
                                        <p:cTn id="41" dur="1" fill="hold">
                                          <p:stCondLst>
                                            <p:cond delay="0"/>
                                          </p:stCondLst>
                                        </p:cTn>
                                        <p:tgtEl>
                                          <p:spTgt spid="39"/>
                                        </p:tgtEl>
                                        <p:attrNameLst>
                                          <p:attrName>style.visibility</p:attrName>
                                        </p:attrNameLst>
                                      </p:cBhvr>
                                      <p:to>
                                        <p:strVal val="visible"/>
                                      </p:to>
                                    </p:set>
                                    <p:animEffect transition="in" filter="fade">
                                      <p:cBhvr>
                                        <p:cTn id="42" dur="1000"/>
                                        <p:tgtEl>
                                          <p:spTgt spid="39"/>
                                        </p:tgtEl>
                                      </p:cBhvr>
                                    </p:animEffect>
                                    <p:anim calcmode="lin" valueType="num">
                                      <p:cBhvr>
                                        <p:cTn id="43" dur="1000" fill="hold"/>
                                        <p:tgtEl>
                                          <p:spTgt spid="39"/>
                                        </p:tgtEl>
                                        <p:attrNameLst>
                                          <p:attrName>ppt_x</p:attrName>
                                        </p:attrNameLst>
                                      </p:cBhvr>
                                      <p:tavLst>
                                        <p:tav tm="0">
                                          <p:val>
                                            <p:strVal val="#ppt_x"/>
                                          </p:val>
                                        </p:tav>
                                        <p:tav tm="100000">
                                          <p:val>
                                            <p:strVal val="#ppt_x"/>
                                          </p:val>
                                        </p:tav>
                                      </p:tavLst>
                                    </p:anim>
                                    <p:anim calcmode="lin" valueType="num">
                                      <p:cBhvr>
                                        <p:cTn id="44" dur="1000" fill="hold"/>
                                        <p:tgtEl>
                                          <p:spTgt spid="3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https://d.book118.com/557134200044006043</a:t>
            </a:r>
          </a:p>
        </p:txBody>
      </p:sp>
    </p:spTree>
  </p:cSld>
  <p:clrMapOvr>
    <a:masterClrMapping/>
  </p:clrMapOvr>
  <p:transition/>
  <p:timing/>
</p:sld>
</file>

<file path=ppt/tags/tag1.xml><?xml version="1.0" encoding="utf-8"?>
<p:tagLst xmlns:p="http://schemas.openxmlformats.org/presentationml/2006/main">
  <p:tag name="ISLIDE.VECTOR" val="#752858;#340058;#242195;#340638;#340130;#340126;#262124;#185198;#194626;#748676;#294799;#379278;#186043;#554322;#340620;#275523;#379182;#748472;#752066;#219037;"/>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146.25,&quot;left&quot;:83.55003326656315,&quot;top&quot;:196.90003937007873,&quot;width&quot;:792.9500122070312}"/>
  <p:tag name="KSO_WM_TAG_VERSION" val="3.0"/>
  <p:tag name="KSO_WM_TEMPLATE_CATEGORY" val="diagram"/>
  <p:tag name="KSO_WM_TEMPLATE_INDEX" val="20231249"/>
  <p:tag name="KSO_WM_UNIT_COMPATIBLE" val="0"/>
  <p:tag name="KSO_WM_UNIT_DIAGRAM_ISNUMVISUAL" val="0"/>
  <p:tag name="KSO_WM_UNIT_DIAGRAM_ISREFERUNIT" val="0"/>
  <p:tag name="KSO_WM_UNIT_FILL_FORE_SCHEMECOLOR_INDEX" val="5"/>
  <p:tag name="KSO_WM_UNIT_FILL_FORE_SCHEMECOLOR_INDEX_BRIGHTNESS" val="0.8"/>
  <p:tag name="KSO_WM_UNIT_FILL_TYPE" val="1"/>
  <p:tag name="KSO_WM_UNIT_HIGHLIGHT" val="0"/>
  <p:tag name="KSO_WM_UNIT_ID" val="diagram20231249_1*l_h_i*1_1_1"/>
  <p:tag name="KSO_WM_UNIT_INDEX" val="1_1_1"/>
  <p:tag name="KSO_WM_UNIT_LAYERLEVEL" val="1_1_1"/>
  <p:tag name="KSO_WM_UNIT_TEXT_FILL_FORE_SCHEMECOLOR_INDEX_BRIGHTNESS" val="0"/>
  <p:tag name="KSO_WM_UNIT_TEXT_FILL_TYPE" val="1"/>
  <p:tag name="KSO_WM_UNIT_TYPE" val="l_h_i"/>
</p:tagLst>
</file>

<file path=ppt/tags/tag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146.25,&quot;left&quot;:83.55003326656315,&quot;top&quot;:196.90003937007873,&quot;width&quot;:792.9500122070312}"/>
  <p:tag name="KSO_WM_TAG_VERSION" val="3.0"/>
  <p:tag name="KSO_WM_TEMPLATE_CATEGORY" val="diagram"/>
  <p:tag name="KSO_WM_TEMPLATE_INDEX" val="20231249"/>
  <p:tag name="KSO_WM_UNIT_COMPATIBLE" val="0"/>
  <p:tag name="KSO_WM_UNIT_DIAGRAM_ISNUMVISUAL" val="0"/>
  <p:tag name="KSO_WM_UNIT_DIAGRAM_ISREFERUNIT" val="0"/>
  <p:tag name="KSO_WM_UNIT_HIGHLIGHT" val="0"/>
  <p:tag name="KSO_WM_UNIT_ID" val="diagram20231249_1*l_h_f*1_1_1"/>
  <p:tag name="KSO_WM_UNIT_INDEX" val="1_1_1"/>
  <p:tag name="KSO_WM_UNIT_LAYERLEVEL" val="1_1_1"/>
  <p:tag name="KSO_WM_UNIT_NOCLEAR" val="0"/>
  <p:tag name="KSO_WM_UNIT_PRESET_TEXT" val="单击添加文本内容，简明扼要地阐述您的观点"/>
  <p:tag name="KSO_WM_UNIT_SUBTYPE" val="a"/>
  <p:tag name="KSO_WM_UNIT_TEXT_FILL_FORE_SCHEMECOLOR_INDEX_BRIGHTNESS" val="0.35"/>
  <p:tag name="KSO_WM_UNIT_TEXT_FILL_TYPE" val="1"/>
  <p:tag name="KSO_WM_UNIT_TYPE" val="l_h_f"/>
  <p:tag name="KSO_WM_UNIT_VALUE" val="36"/>
</p:tagLst>
</file>

<file path=ppt/tags/tag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quot;transparency&quot;:0.8999999761581421},&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146.25,&quot;left&quot;:83.55003326656315,&quot;top&quot;:196.90003937007873,&quot;width&quot;:792.9500122070312}"/>
  <p:tag name="KSO_WM_TAG_VERSION" val="3.0"/>
  <p:tag name="KSO_WM_TEMPLATE_CATEGORY" val="diagram"/>
  <p:tag name="KSO_WM_TEMPLATE_INDEX" val="20231249"/>
  <p:tag name="KSO_WM_UNIT_COMPATIBLE" val="0"/>
  <p:tag name="KSO_WM_UNIT_DIAGRAM_ISNUMVISUAL" val="0"/>
  <p:tag name="KSO_WM_UNIT_DIAGRAM_ISREFERUNIT" val="0"/>
  <p:tag name="KSO_WM_UNIT_HIGHLIGHT" val="0"/>
  <p:tag name="KSO_WM_UNIT_ID" val="diagram20231249_1*l_h_i*1_2_2"/>
  <p:tag name="KSO_WM_UNIT_INDEX" val="1_2_2"/>
  <p:tag name="KSO_WM_UNIT_LAYERLEVEL" val="1_1_1"/>
  <p:tag name="KSO_WM_UNIT_LINE_FILL_TYPE" val="2"/>
  <p:tag name="KSO_WM_UNIT_LINE_FORE_SCHEMECOLOR_INDEX_BRIGHTNESS" val="0.5"/>
  <p:tag name="KSO_WM_UNIT_TYPE" val="l_h_i"/>
</p:tagLst>
</file>

<file path=ppt/tags/tag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146.25,&quot;left&quot;:83.55003326656315,&quot;top&quot;:196.90003937007873,&quot;width&quot;:792.9500122070312}"/>
  <p:tag name="KSO_WM_TAG_VERSION" val="3.0"/>
  <p:tag name="KSO_WM_TEMPLATE_CATEGORY" val="diagram"/>
  <p:tag name="KSO_WM_TEMPLATE_INDEX" val="20231249"/>
  <p:tag name="KSO_WM_UNIT_COMPATIBLE" val="0"/>
  <p:tag name="KSO_WM_UNIT_DIAGRAM_ISNUMVISUAL" val="0"/>
  <p:tag name="KSO_WM_UNIT_DIAGRAM_ISREFERUNIT" val="0"/>
  <p:tag name="KSO_WM_UNIT_FILL_FORE_SCHEMECOLOR_INDEX" val="8"/>
  <p:tag name="KSO_WM_UNIT_FILL_FORE_SCHEMECOLOR_INDEX_BRIGHTNESS" val="0.8"/>
  <p:tag name="KSO_WM_UNIT_FILL_TYPE" val="1"/>
  <p:tag name="KSO_WM_UNIT_HIGHLIGHT" val="0"/>
  <p:tag name="KSO_WM_UNIT_ID" val="diagram20231249_1*l_h_i*1_2_1"/>
  <p:tag name="KSO_WM_UNIT_INDEX" val="1_2_1"/>
  <p:tag name="KSO_WM_UNIT_LAYERLEVEL" val="1_1_1"/>
  <p:tag name="KSO_WM_UNIT_TEXT_FILL_FORE_SCHEMECOLOR_INDEX_BRIGHTNESS" val="0"/>
  <p:tag name="KSO_WM_UNIT_TEXT_FILL_TYPE" val="1"/>
  <p:tag name="KSO_WM_UNIT_TYPE" val="l_h_i"/>
</p:tagLst>
</file>

<file path=ppt/tags/tag7.xml><?xml version="1.0" encoding="utf-8"?>
<p:tagLst xmlns:p="http://schemas.openxmlformats.org/presentationml/2006/main">
  <p:tag name="KSO_WM_BEAUTIFY_FLAG" val="#wm#"/>
  <p:tag name="KSO_WM_DIAGRAM_COLOR_MATCH_VALUE" val="{&quot;shape&quot;:{&quot;fill&quot;:{&quot;solid&quot;:{&quot;brightness&quot;:0,&quot;colorType&quot;:2,&quot;rgb&quot;:&quot;#f84949&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146.25,&quot;left&quot;:83.55003326656315,&quot;top&quot;:196.90003937007873,&quot;width&quot;:792.9500122070312}"/>
  <p:tag name="KSO_WM_TAG_VERSION" val="3.0"/>
  <p:tag name="KSO_WM_TEMPLATE_CATEGORY" val="diagram"/>
  <p:tag name="KSO_WM_TEMPLATE_INDEX" val="20231249"/>
  <p:tag name="KSO_WM_UNIT_COMPATIBLE" val="0"/>
  <p:tag name="KSO_WM_UNIT_DIAGRAM_ISNUMVISUAL" val="0"/>
  <p:tag name="KSO_WM_UNIT_DIAGRAM_ISREFERUNIT" val="0"/>
  <p:tag name="KSO_WM_UNIT_HIGHLIGHT" val="0"/>
  <p:tag name="KSO_WM_UNIT_ID" val="diagram20231249_1*l_h_x*1_2_1"/>
  <p:tag name="KSO_WM_UNIT_INDEX" val="1_2_1"/>
  <p:tag name="KSO_WM_UNIT_LAYERLEVEL" val="1_1_1"/>
  <p:tag name="KSO_WM_UNIT_TYPE" val="l_h_x"/>
  <p:tag name="KSO_WM_UNIT_VALUE" val="80*80"/>
</p:tagLst>
</file>

<file path=ppt/tags/tag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146.25,&quot;left&quot;:83.55003326656315,&quot;top&quot;:196.90003937007873,&quot;width&quot;:792.9500122070312}"/>
  <p:tag name="KSO_WM_TAG_VERSION" val="3.0"/>
  <p:tag name="KSO_WM_TEMPLATE_CATEGORY" val="diagram"/>
  <p:tag name="KSO_WM_TEMPLATE_INDEX" val="20231249"/>
  <p:tag name="KSO_WM_UNIT_COMPATIBLE" val="0"/>
  <p:tag name="KSO_WM_UNIT_DIAGRAM_ISNUMVISUAL" val="0"/>
  <p:tag name="KSO_WM_UNIT_DIAGRAM_ISREFERUNIT" val="0"/>
  <p:tag name="KSO_WM_UNIT_HIGHLIGHT" val="0"/>
  <p:tag name="KSO_WM_UNIT_ID" val="diagram20231249_1*l_h_f*1_2_1"/>
  <p:tag name="KSO_WM_UNIT_INDEX" val="1_2_1"/>
  <p:tag name="KSO_WM_UNIT_LAYERLEVEL" val="1_1_1"/>
  <p:tag name="KSO_WM_UNIT_NOCLEAR" val="0"/>
  <p:tag name="KSO_WM_UNIT_PRESET_TEXT" val="单击添加文本内容，简明扼要地阐述您的观点"/>
  <p:tag name="KSO_WM_UNIT_SUBTYPE" val="a"/>
  <p:tag name="KSO_WM_UNIT_TEXT_FILL_FORE_SCHEMECOLOR_INDEX_BRIGHTNESS" val="0.35"/>
  <p:tag name="KSO_WM_UNIT_TEXT_FILL_TYPE" val="1"/>
  <p:tag name="KSO_WM_UNIT_TYPE" val="l_h_f"/>
</p:tagLst>
</file>

<file path=ppt/tags/tag9.xml><?xml version="1.0" encoding="utf-8"?>
<p:tagLst xmlns:p="http://schemas.openxmlformats.org/presentationml/2006/main">
  <p:tag name="KSO_WM_BEAUTIFY_FLAG" val="#wm#"/>
  <p:tag name="KSO_WM_DIAGRAM_COLOR_MATCH_VALUE" val="{&quot;shape&quot;:{&quot;fill&quot;:{&quot;solid&quot;:{&quot;brightness&quot;:0,&quot;colorType&quot;:2,&quot;rgb&quot;:&quot;#376fff&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2"/>
  <p:tag name="KSO_WM_DIAGRAM_GROUP_CODE" val="l1-1"/>
  <p:tag name="KSO_WM_DIAGRAM_MAX_ITEMCNT" val="6"/>
  <p:tag name="KSO_WM_DIAGRAM_MIN_ITEMCNT" val="2"/>
  <p:tag name="KSO_WM_DIAGRAM_USE_COLOR_VALUE" val="{&quot;color_scheme&quot;:1,&quot;color_type&quot;:1,&quot;theme_color_indexes&quot;:[]}"/>
  <p:tag name="KSO_WM_DIAGRAM_VERSION" val="3"/>
  <p:tag name="KSO_WM_DIAGRAM_VIRTUALLY_FRAME" val="{&quot;height&quot;:146.25,&quot;left&quot;:83.55003326656315,&quot;top&quot;:196.90003937007873,&quot;width&quot;:792.9500122070312}"/>
  <p:tag name="KSO_WM_TAG_VERSION" val="3.0"/>
  <p:tag name="KSO_WM_TEMPLATE_CATEGORY" val="diagram"/>
  <p:tag name="KSO_WM_TEMPLATE_INDEX" val="20231249"/>
  <p:tag name="KSO_WM_UNIT_COMPATIBLE" val="0"/>
  <p:tag name="KSO_WM_UNIT_DIAGRAM_ISNUMVISUAL" val="0"/>
  <p:tag name="KSO_WM_UNIT_DIAGRAM_ISREFERUNIT" val="0"/>
  <p:tag name="KSO_WM_UNIT_HIGHLIGHT" val="0"/>
  <p:tag name="KSO_WM_UNIT_ID" val="diagram20231249_1*l_h_x*1_1_1"/>
  <p:tag name="KSO_WM_UNIT_INDEX" val="1_1_1"/>
  <p:tag name="KSO_WM_UNIT_LAYERLEVEL" val="1_1_1"/>
  <p:tag name="KSO_WM_UNIT_TYPE" val="l_h_x"/>
  <p:tag name="KSO_WM_UNIT_VALUE" val="80*80"/>
</p:tagLst>
</file>

<file path=ppt/tags/tag10.xml><?xml version="1.0" encoding="utf-8"?>
<p:tagLst xmlns:p="http://schemas.openxmlformats.org/presentationml/2006/main">
  <p:tag name="ISLIDE.VECTOR" val="#431560;"/>
</p:tagLst>
</file>

<file path=ppt/tags/tag11.xml><?xml version="1.0" encoding="utf-8"?>
<p:tagLst xmlns:p="http://schemas.openxmlformats.org/presentationml/2006/main">
  <p:tag name="ISLIDE.VECTOR" val="#431560;"/>
</p:tagLst>
</file>

<file path=ppt/tags/tag12.xml><?xml version="1.0" encoding="utf-8"?>
<p:tagLst xmlns:p="http://schemas.openxmlformats.org/presentationml/2006/main">
  <p:tag name="ISLIDE.VECTOR" val="#431560;"/>
</p:tagLst>
</file>

<file path=ppt/tags/tag13.xml><?xml version="1.0" encoding="utf-8"?>
<p:tagLst xmlns:p="http://schemas.openxmlformats.org/presentationml/2006/main">
  <p:tag name="ISLIDE.VECTOR" val="#431560;"/>
</p:tagLst>
</file>

<file path=ppt/tags/tag1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蓝色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Temp">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lipFill>
          <a:blip r:embed="rId1"/>
          <a:stretch>
            <a:fillRect l="-25362" r="-25226"/>
          </a:stretch>
        </a:blipFill>
        <a:ln w="76200" cap="flat" cmpd="sng" algn="ctr">
          <a:noFill/>
          <a:prstDash val="solid"/>
          <a:miter lim="800000"/>
        </a:ln>
      </a:spPr>
      <a:bodyPr wrap="square" rtlCol="0" anchor="ctr">
        <a:noAutofit/>
      </a:bodyP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bodyPr vert="horz" lIns="91440" tIns="45720" rIns="91440" bIns="45720" rtlCol="0" anchor="b">
        <a:normAutofit/>
      </a:bodyPr>
      <a:lstStyle>
        <a:defPPr algn="l">
          <a:defRPr sz="2400" dirty="0" smtClean="0">
            <a:solidFill>
              <a:schemeClr val="tx1">
                <a:lumMod val="75000"/>
                <a:lumOff val="25000"/>
              </a:schemeClr>
            </a:solidFill>
          </a:defRPr>
        </a:defPPr>
      </a:lstStyle>
    </a:txDef>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11</Slides>
  <Notes>7</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11</vt:i4>
      </vt:variant>
    </vt:vector>
  </HeadingPairs>
  <TitlesOfParts>
    <vt:vector baseType="lpstr" size="21">
      <vt:lpstr>Arial</vt:lpstr>
      <vt:lpstr>Calibri</vt:lpstr>
      <vt:lpstr>微软雅黑</vt:lpstr>
      <vt:lpstr>Calibri Light</vt:lpstr>
      <vt:lpstr>Helvetica</vt:lpstr>
      <vt:lpstr>Times New Roman</vt:lpstr>
      <vt:lpstr>宋体</vt:lpstr>
      <vt:lpstr>Cambria</vt:lpstr>
      <vt:lpstr>Open Sans</vt:lpstr>
      <vt:lpstr>Office Theme</vt:lpstr>
      <vt:lpstr>自然语言处理预训练模型训练与应用</vt:lpstr>
      <vt:lpstr>课堂导入</vt:lpstr>
      <vt:lpstr>课堂导入</vt:lpstr>
      <vt:lpstr>项目目标</vt:lpstr>
      <vt:lpstr>项目描述</vt:lpstr>
      <vt:lpstr>自然语言处理基本任务</vt:lpstr>
      <vt:lpstr>自然语言处理基本任务</vt:lpstr>
      <vt:lpstr>自然语言处理基本任务</vt:lpstr>
      <vt:lpstr>自然语言处理基本任务</vt:lpstr>
      <vt:lpstr>自然语言处理基本任务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2024-09-17T00:10:41.601</cp:lastPrinted>
  <dcterms:created xsi:type="dcterms:W3CDTF">2024-09-16T16:10:41Z</dcterms:created>
  <dcterms:modified xsi:type="dcterms:W3CDTF">2024-09-16T16:10:43Z</dcterms:modified>
</cp:coreProperties>
</file>