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D165C18-9F7C-4722-9BE2-06FDF7ABF8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F84DF66-3DD1-4434-8B5C-37F3D0DE82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D28C045-54EE-4791-970E-D59C646247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852733C-05D9-4E2E-9039-46656E0B23B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FAD80EE-AAAC-4CC4-B74F-CDCD606EBB2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F180A6F-5FE3-4366-B36C-4416B9E8D73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B68D47E-DC61-4459-A42E-9342CFBD0FC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34E016E-D66D-4B85-9682-DBA550C4A71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19FF095-A876-4BBA-8DF6-D2ECC0CC12D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C1ABEBE-1936-4679-B479-18CF9BC9E2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C2E6B25-6E21-45AD-AF3B-F86C877FD6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57135112116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01821" y="1505581"/>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AF57">
                    <a:alpha val="100000"/>
                  </a:srgbClr>
                </a:solidFill>
                <a:latin typeface="Microsoft Yahei"/>
                <a:ea typeface="Microsoft Yahei"/>
                <a:cs typeface="Microsoft Yahei"/>
              </a:rPr>
              <a:t>胺碘酮应用于心肌病患者的疗效观察及心脏功能评价</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胺碘酮药物简介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心肌病患者疗效观察</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心脏功能评价方法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胺碘酮对心脏功能的影响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安全性与耐受性分析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01</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目的</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观察胺碘酮在心肌病患者中的疗效，并评估其对心脏功能的影响。</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背景</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胺碘酮作为一种广谱抗心律失常药物，已被广泛应用于临床治疗。然而，其在心肌病患者中的具体应用效果及对心脏功能的影响仍需进一步探讨。</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992337" y="2672075"/>
            <a:ext cx="2207272" cy="22072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76903" y="1099688"/>
            <a:ext cx="4352925"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7334724" y="1099688"/>
            <a:ext cx="4495800"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04</a:t>
            </a:r>
          </a:p>
        </p:txBody>
      </p:sp>
      <p:sp>
        <p:nvSpPr>
          <p:cNvPr id="5" name="TextBox 5"/>
          <p:cNvSpPr txBox="1"/>
          <p:nvPr/>
        </p:nvSpPr>
        <p:spPr>
          <a:xfrm>
            <a:off x="7334724" y="2964493"/>
            <a:ext cx="4495800"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05</a:t>
            </a:r>
          </a:p>
        </p:txBody>
      </p:sp>
      <p:sp>
        <p:nvSpPr>
          <p:cNvPr id="6" name="TextBox 6"/>
          <p:cNvSpPr txBox="1"/>
          <p:nvPr/>
        </p:nvSpPr>
        <p:spPr>
          <a:xfrm>
            <a:off x="7334724" y="4921535"/>
            <a:ext cx="4495800"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06</a:t>
            </a:r>
          </a:p>
        </p:txBody>
      </p:sp>
      <p:sp>
        <p:nvSpPr>
          <p:cNvPr id="7" name="TextBox 7"/>
          <p:cNvSpPr txBox="1"/>
          <p:nvPr/>
        </p:nvSpPr>
        <p:spPr>
          <a:xfrm>
            <a:off x="376903" y="4921535"/>
            <a:ext cx="4410075" cy="638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950" b="1">
                <a:solidFill>
                  <a:schemeClr val="accent1">
                    <a:alpha val="100000"/>
                  </a:schemeClr>
                </a:solidFill>
                <a:latin typeface="Microsoft Yahei"/>
                <a:ea typeface="Microsoft Yahei"/>
                <a:cs typeface="Microsoft Yahei"/>
              </a:rPr>
              <a:t>03</a:t>
            </a:r>
          </a:p>
        </p:txBody>
      </p:sp>
      <p:sp>
        <p:nvSpPr>
          <p:cNvPr id="8" name="TextBox 8"/>
          <p:cNvSpPr txBox="1"/>
          <p:nvPr/>
        </p:nvSpPr>
        <p:spPr>
          <a:xfrm>
            <a:off x="376903" y="2964493"/>
            <a:ext cx="4352925"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02</a:t>
            </a:r>
          </a:p>
        </p:txBody>
      </p:sp>
      <p:sp>
        <p:nvSpPr>
          <p:cNvPr id="9" name="TextBox 9"/>
          <p:cNvSpPr txBox="1"/>
          <p:nvPr/>
        </p:nvSpPr>
        <p:spPr>
          <a:xfrm>
            <a:off x="376903" y="1462400"/>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研究问题：胺碘酮在心肌病患者中的疗效如何？其对心脏功能有何影响？</a:t>
            </a:r>
          </a:p>
        </p:txBody>
      </p:sp>
      <p:sp>
        <p:nvSpPr>
          <p:cNvPr id="10" name="TextBox 10"/>
          <p:cNvSpPr txBox="1"/>
          <p:nvPr/>
        </p:nvSpPr>
        <p:spPr>
          <a:xfrm>
            <a:off x="376903" y="3348767"/>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研究目标</a:t>
            </a:r>
          </a:p>
        </p:txBody>
      </p:sp>
      <p:sp>
        <p:nvSpPr>
          <p:cNvPr id="11" name="TextBox 11"/>
          <p:cNvSpPr txBox="1"/>
          <p:nvPr/>
        </p:nvSpPr>
        <p:spPr>
          <a:xfrm>
            <a:off x="376903" y="5308631"/>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1. 评估胺碘酮在心肌病患者中的抗心律失常效果。</a:t>
            </a:r>
          </a:p>
        </p:txBody>
      </p:sp>
      <p:sp>
        <p:nvSpPr>
          <p:cNvPr id="12" name="TextBox 12"/>
          <p:cNvSpPr txBox="1"/>
          <p:nvPr/>
        </p:nvSpPr>
        <p:spPr>
          <a:xfrm>
            <a:off x="7334724" y="1462400"/>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2. 分析胺碘酮对心肌病患者心脏功能的具体影响，包括左心室射血分数（LVEF）、左心室舒张末期内径（LVEDD）等指标的变化。</a:t>
            </a:r>
          </a:p>
        </p:txBody>
      </p:sp>
      <p:sp>
        <p:nvSpPr>
          <p:cNvPr id="13" name="TextBox 13"/>
          <p:cNvSpPr txBox="1"/>
          <p:nvPr/>
        </p:nvSpPr>
        <p:spPr>
          <a:xfrm>
            <a:off x="7334724" y="3348767"/>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3. 探讨胺碘酮在心肌病患者中的安全性及耐受性。</a:t>
            </a:r>
          </a:p>
        </p:txBody>
      </p:sp>
      <p:sp>
        <p:nvSpPr>
          <p:cNvPr id="14" name="TextBox 14"/>
          <p:cNvSpPr txBox="1"/>
          <p:nvPr/>
        </p:nvSpPr>
        <p:spPr>
          <a:xfrm>
            <a:off x="7334724" y="5308631"/>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注：以上内容仅为示例性扩展，实际研究可能涉及更多细节和方面。</a:t>
            </a:r>
          </a:p>
        </p:txBody>
      </p:sp>
      <p:sp>
        <p:nvSpPr>
          <p:cNvPr id="15" name="Freeform 15"/>
          <p:cNvSpPr/>
          <p:nvPr/>
        </p:nvSpPr>
        <p:spPr>
          <a:xfrm>
            <a:off x="5496912" y="3176650"/>
            <a:ext cx="1198122" cy="1198122"/>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研究问题和目标</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02</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胺碘酮药物简介</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药物作用机制</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胺碘酮还具有非竞争性拮抗肾上腺素受体的作用，可扩张冠状动脉和外周血管，降低心脏负荷。</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非竞争性拮抗肾上腺素受体</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胺碘酮通过抑制钾离子通道，延长心肌细胞动作电位时程和有效不应期，从而发挥抗心律失常作用。</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延长心肌细胞动作电位时程和有效不应期</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胺碘酮可轻度阻滞钠离子通道，降低心肌细胞兴奋性和传导速度，有利于消除折返激动。</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阻滞钠离子通道</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胺碘酮主要用于治疗各种室上性与室性快速性心律失常，包括心房扑动与颤动、预激综合征等。同时也可用于急性心肌梗死和心力衰竭患者的抗心律失常治疗。</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适应症</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对碘过敏者、甲状腺功能异常者、二度或三度房室传导阻滞患者以及心动过缓者禁用胺碘酮。此外，妊娠期和哺乳期妇女也应避免使用。</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禁忌症</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适应症与禁忌症</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用药方法</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胺碘酮可口服或静脉注射给药。口服给药时，应与食物同服以减少胃肠道不适；静脉注射时，需用5%葡萄糖溶液稀释后缓慢注射。</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剂量调整</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胺碘酮的剂量应根据患者的具体病情和耐受性进行调整。一般起始剂量较小，然后根据病情逐渐增加至有效剂量。同时，在治疗过程中应密切监测患者的心电图和血压等指标，以便及时调整剂量。</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用药方法及剂量</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03</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心肌病患者疗效观察</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纳入标准</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符合心肌病诊断标准，年龄、性别、病程等基线资料匹配的患者。</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排除标准</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存在严重肝肾功能不全、恶性肿瘤、急性感染等其他严重疾病的患者。</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分组方法</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采用随机数字表法或计算机随机分组软件，将患者随机分为试验组和对照组。</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患者选择与分组</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88790" y="1727965"/>
            <a:ext cx="2223892" cy="222389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40189" y="425640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主要指标</a:t>
            </a:r>
          </a:p>
        </p:txBody>
      </p:sp>
      <p:sp>
        <p:nvSpPr>
          <p:cNvPr id="4" name="TextBox 4"/>
          <p:cNvSpPr txBox="1"/>
          <p:nvPr/>
        </p:nvSpPr>
        <p:spPr>
          <a:xfrm>
            <a:off x="839979" y="4812281"/>
            <a:ext cx="332151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心电图指标（如QT间期、心率等）、超声心动图指标（如左室射血分数、心脏大小等）。</a:t>
            </a:r>
          </a:p>
        </p:txBody>
      </p:sp>
      <p:sp>
        <p:nvSpPr>
          <p:cNvPr id="5" name="Freeform 5"/>
          <p:cNvSpPr/>
          <p:nvPr/>
        </p:nvSpPr>
        <p:spPr>
          <a:xfrm>
            <a:off x="1944903" y="2376958"/>
            <a:ext cx="1111666" cy="1111666"/>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905753" y="1727965"/>
            <a:ext cx="2223892" cy="222389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461866" y="2284078"/>
            <a:ext cx="1111666" cy="1111666"/>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35453" y="425640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次要指标</a:t>
            </a:r>
          </a:p>
        </p:txBody>
      </p:sp>
      <p:sp>
        <p:nvSpPr>
          <p:cNvPr id="9" name="TextBox 9"/>
          <p:cNvSpPr txBox="1"/>
          <p:nvPr/>
        </p:nvSpPr>
        <p:spPr>
          <a:xfrm>
            <a:off x="4435243" y="4812281"/>
            <a:ext cx="332151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患者症状改善情况、生活质量评分、6分钟步行距离等。</a:t>
            </a:r>
          </a:p>
        </p:txBody>
      </p:sp>
      <p:sp>
        <p:nvSpPr>
          <p:cNvPr id="10" name="AutoShape 10"/>
          <p:cNvSpPr/>
          <p:nvPr/>
        </p:nvSpPr>
        <p:spPr>
          <a:xfrm>
            <a:off x="8695449" y="1727965"/>
            <a:ext cx="2223892" cy="2223892"/>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9368750" y="2352498"/>
            <a:ext cx="902208" cy="926058"/>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7546848" y="425640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安全性指标</a:t>
            </a:r>
          </a:p>
        </p:txBody>
      </p:sp>
      <p:sp>
        <p:nvSpPr>
          <p:cNvPr id="13" name="TextBox 13"/>
          <p:cNvSpPr txBox="1"/>
          <p:nvPr/>
        </p:nvSpPr>
        <p:spPr>
          <a:xfrm>
            <a:off x="8146638" y="4812281"/>
            <a:ext cx="332151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不良反应发生率、实验室检查异常值等。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疗效评估指标</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数据分析方法</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采用SPSS等统计软件，对试验组和对照组的数据进行基线比较、疗效比较和安全性比较。</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疗效判定标准</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根据主要指标和次要指标的改善情况，结合安全性指标，综合判定疗效。</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结果展示方式</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采用表格、图表等方式，直观展示试验组和对照组的疗效差异和总有效率。同时，对不良反应和安全性事件进行详细描述和分析。</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疗效结果分析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04</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心脏功能评价方法</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记录心脏电活动，观察心率、心律、ST-T改变等。</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常规心电图</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长时间连续记录心电图，捕捉一过性心律失常、心肌缺血等。</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动态心电图</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通过运动增加心脏负荷，观察心脏储备功能及潜在病变。</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运动负荷心电图</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心电图检查</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https://d.book118.com/557135112116006051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Arial"/>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Arial"/>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2024-09-24T19:02:21.100</cp:lastPrinted>
  <dcterms:created xsi:type="dcterms:W3CDTF">2024-09-24T11:02:21Z</dcterms:created>
  <dcterms:modified xsi:type="dcterms:W3CDTF">2024-09-24T11:02:23Z</dcterms:modified>
</cp:coreProperties>
</file>