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1D47E-31B2-47E4-BD8B-0A7329FC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2C0C3-D4A5-44F2-8E02-B7BED5A5B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A6F21-5E46-4C56-B76A-FA5A703F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0850C-296E-41D5-ABAA-9D4D9ADD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47ED4-46C0-4E8A-8439-E33F1F502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FB20D-1351-43F1-9F94-EB6D0894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F3CF75-66E3-4C0C-A469-289A399F3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B2A42-1EED-4BA2-AA94-0C24AA8DB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F8FFE-B653-46EB-89EA-8EE38FDE9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094E-88C1-4963-99D0-9062FFBE8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4B25D-F6B7-497A-8034-F8CBCD8C3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0068E8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81760" y="2577299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  <p:sp>
        <p:nvSpPr>
          <p:cNvPr id="8" name="任意多边形: 形状 1">
            <a:extLst>
              <a:ext uri="{FF2B5EF4-FFF2-40B4-BE49-F238E27FC236}">
                <a16:creationId xmlns:a16="http://schemas.microsoft.com/office/drawing/2014/main" id="{A83FDA79-52AA-11E4-67CA-9AEEBEE3C16B}"/>
              </a:ext>
            </a:extLst>
          </p:cNvPr>
          <p:cNvSpPr/>
          <p:nvPr userDrawn="1"/>
        </p:nvSpPr>
        <p:spPr>
          <a:xfrm>
            <a:off x="6355047" y="3869298"/>
            <a:ext cx="5836953" cy="3008709"/>
          </a:xfrm>
          <a:custGeom>
            <a:gdLst>
              <a:gd name="connsiteX0" fmla="*/ 6142213 w 6296871"/>
              <a:gd name="connsiteY0" fmla="*/ 0 h 3200977"/>
              <a:gd name="connsiteX1" fmla="*/ 6296871 w 6296871"/>
              <a:gd name="connsiteY1" fmla="*/ 965 h 3200977"/>
              <a:gd name="connsiteX2" fmla="*/ 6296871 w 6296871"/>
              <a:gd name="connsiteY2" fmla="*/ 3200977 h 3200977"/>
              <a:gd name="connsiteX3" fmla="*/ 0 w 6296871"/>
              <a:gd name="connsiteY3" fmla="*/ 3200977 h 3200977"/>
              <a:gd name="connsiteX4" fmla="*/ 131580 w 6296871"/>
              <a:gd name="connsiteY4" fmla="*/ 3022098 h 3200977"/>
              <a:gd name="connsiteX5" fmla="*/ 1401021 w 6296871"/>
              <a:gd name="connsiteY5" fmla="*/ 1810327 h 3200977"/>
              <a:gd name="connsiteX6" fmla="*/ 3941021 w 6296871"/>
              <a:gd name="connsiteY6" fmla="*/ 1530927 h 3200977"/>
              <a:gd name="connsiteX7" fmla="*/ 5312621 w 6296871"/>
              <a:gd name="connsiteY7" fmla="*/ 210127 h 3200977"/>
              <a:gd name="connsiteX8" fmla="*/ 6142213 w 6296871"/>
              <a:gd name="connsiteY8" fmla="*/ 0 h 3200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96871" h="3200977">
                <a:moveTo>
                  <a:pt x="6142213" y="0"/>
                </a:moveTo>
                <a:lnTo>
                  <a:pt x="6296871" y="965"/>
                </a:lnTo>
                <a:lnTo>
                  <a:pt x="6296871" y="3200977"/>
                </a:lnTo>
                <a:lnTo>
                  <a:pt x="0" y="3200977"/>
                </a:lnTo>
                <a:lnTo>
                  <a:pt x="131580" y="3022098"/>
                </a:lnTo>
                <a:cubicBezTo>
                  <a:pt x="521447" y="2509654"/>
                  <a:pt x="932709" y="2066973"/>
                  <a:pt x="1401021" y="1810327"/>
                </a:cubicBezTo>
                <a:cubicBezTo>
                  <a:pt x="2150321" y="1399694"/>
                  <a:pt x="3289088" y="1797627"/>
                  <a:pt x="3941021" y="1530927"/>
                </a:cubicBezTo>
                <a:cubicBezTo>
                  <a:pt x="4592954" y="1264227"/>
                  <a:pt x="4863888" y="462010"/>
                  <a:pt x="5312621" y="210127"/>
                </a:cubicBezTo>
                <a:cubicBezTo>
                  <a:pt x="5593079" y="52700"/>
                  <a:pt x="5868576" y="5654"/>
                  <a:pt x="6142213" y="0"/>
                </a:cubicBezTo>
                <a:close/>
              </a:path>
            </a:pathLst>
          </a:custGeom>
          <a:solidFill>
            <a:srgbClr val="3690FF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任意多边形: 形状 2">
            <a:extLst>
              <a:ext uri="{FF2B5EF4-FFF2-40B4-BE49-F238E27FC236}">
                <a16:creationId xmlns:a16="http://schemas.microsoft.com/office/drawing/2014/main" id="{B7F88A80-4E1A-9263-04D3-9BB13BD06031}"/>
              </a:ext>
            </a:extLst>
          </p:cNvPr>
          <p:cNvSpPr/>
          <p:nvPr userDrawn="1"/>
        </p:nvSpPr>
        <p:spPr>
          <a:xfrm>
            <a:off x="0" y="1"/>
            <a:ext cx="2339471" cy="2048645"/>
          </a:xfrm>
          <a:custGeom>
            <a:gdLst>
              <a:gd name="connsiteX0" fmla="*/ 0 w 2339471"/>
              <a:gd name="connsiteY0" fmla="*/ 0 h 2048645"/>
              <a:gd name="connsiteX1" fmla="*/ 2335238 w 2339471"/>
              <a:gd name="connsiteY1" fmla="*/ 0 h 2048645"/>
              <a:gd name="connsiteX2" fmla="*/ 2339429 w 2339471"/>
              <a:gd name="connsiteY2" fmla="*/ 76336 h 2048645"/>
              <a:gd name="connsiteX3" fmla="*/ 2286000 w 2339471"/>
              <a:gd name="connsiteY3" fmla="*/ 330200 h 2048645"/>
              <a:gd name="connsiteX4" fmla="*/ 1612900 w 2339471"/>
              <a:gd name="connsiteY4" fmla="*/ 533400 h 2048645"/>
              <a:gd name="connsiteX5" fmla="*/ 1346200 w 2339471"/>
              <a:gd name="connsiteY5" fmla="*/ 1219200 h 2048645"/>
              <a:gd name="connsiteX6" fmla="*/ 317500 w 2339471"/>
              <a:gd name="connsiteY6" fmla="*/ 1638300 h 2048645"/>
              <a:gd name="connsiteX7" fmla="*/ 5073 w 2339471"/>
              <a:gd name="connsiteY7" fmla="*/ 2040025 h 2048645"/>
              <a:gd name="connsiteX8" fmla="*/ 0 w 2339471"/>
              <a:gd name="connsiteY8" fmla="*/ 2048645 h 20486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39471" h="2048645">
                <a:moveTo>
                  <a:pt x="0" y="0"/>
                </a:moveTo>
                <a:lnTo>
                  <a:pt x="2335238" y="0"/>
                </a:lnTo>
                <a:lnTo>
                  <a:pt x="2339429" y="76336"/>
                </a:lnTo>
                <a:cubicBezTo>
                  <a:pt x="2340372" y="177701"/>
                  <a:pt x="2325688" y="265112"/>
                  <a:pt x="2286000" y="330200"/>
                </a:cubicBezTo>
                <a:cubicBezTo>
                  <a:pt x="2180167" y="503767"/>
                  <a:pt x="1769533" y="385233"/>
                  <a:pt x="1612900" y="533400"/>
                </a:cubicBezTo>
                <a:cubicBezTo>
                  <a:pt x="1456267" y="681567"/>
                  <a:pt x="1562100" y="1035050"/>
                  <a:pt x="1346200" y="1219200"/>
                </a:cubicBezTo>
                <a:cubicBezTo>
                  <a:pt x="1130300" y="1403350"/>
                  <a:pt x="603250" y="1390650"/>
                  <a:pt x="317500" y="1638300"/>
                </a:cubicBezTo>
                <a:cubicBezTo>
                  <a:pt x="210344" y="1731169"/>
                  <a:pt x="103188" y="1880592"/>
                  <a:pt x="5073" y="2040025"/>
                </a:cubicBezTo>
                <a:lnTo>
                  <a:pt x="0" y="2048645"/>
                </a:lnTo>
                <a:close/>
              </a:path>
            </a:pathLst>
          </a:custGeom>
          <a:solidFill>
            <a:srgbClr val="3690FF">
              <a:lumMod val="40000"/>
              <a:lumOff val="60000"/>
            </a:srgbClr>
          </a:solidFill>
          <a:ln w="338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71D38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0" name="任意多边形: 形状 3">
            <a:extLst>
              <a:ext uri="{FF2B5EF4-FFF2-40B4-BE49-F238E27FC236}">
                <a16:creationId xmlns:a16="http://schemas.microsoft.com/office/drawing/2014/main" id="{D354825B-35A4-1CE7-9007-B48ECCF674B8}"/>
              </a:ext>
            </a:extLst>
          </p:cNvPr>
          <p:cNvSpPr/>
          <p:nvPr userDrawn="1"/>
        </p:nvSpPr>
        <p:spPr>
          <a:xfrm>
            <a:off x="0" y="0"/>
            <a:ext cx="752540" cy="1540578"/>
          </a:xfrm>
          <a:custGeom>
            <a:gdLst>
              <a:gd name="connsiteX0" fmla="*/ 0 w 752540"/>
              <a:gd name="connsiteY0" fmla="*/ 0 h 1540578"/>
              <a:gd name="connsiteX1" fmla="*/ 568255 w 752540"/>
              <a:gd name="connsiteY1" fmla="*/ 0 h 1540578"/>
              <a:gd name="connsiteX2" fmla="*/ 581025 w 752540"/>
              <a:gd name="connsiteY2" fmla="*/ 31750 h 1540578"/>
              <a:gd name="connsiteX3" fmla="*/ 749300 w 752540"/>
              <a:gd name="connsiteY3" fmla="*/ 622300 h 1540578"/>
              <a:gd name="connsiteX4" fmla="*/ 469900 w 752540"/>
              <a:gd name="connsiteY4" fmla="*/ 1231900 h 1540578"/>
              <a:gd name="connsiteX5" fmla="*/ 123502 w 752540"/>
              <a:gd name="connsiteY5" fmla="*/ 1471160 h 1540578"/>
              <a:gd name="connsiteX6" fmla="*/ 0 w 752540"/>
              <a:gd name="connsiteY6" fmla="*/ 1540578 h 15405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2540" h="1540578">
                <a:moveTo>
                  <a:pt x="0" y="0"/>
                </a:moveTo>
                <a:lnTo>
                  <a:pt x="568255" y="0"/>
                </a:lnTo>
                <a:lnTo>
                  <a:pt x="581025" y="31750"/>
                </a:lnTo>
                <a:cubicBezTo>
                  <a:pt x="665163" y="249238"/>
                  <a:pt x="739775" y="479425"/>
                  <a:pt x="749300" y="622300"/>
                </a:cubicBezTo>
                <a:cubicBezTo>
                  <a:pt x="768350" y="908050"/>
                  <a:pt x="706967" y="1022350"/>
                  <a:pt x="469900" y="1231900"/>
                </a:cubicBezTo>
                <a:cubicBezTo>
                  <a:pt x="381000" y="1310481"/>
                  <a:pt x="261739" y="1390402"/>
                  <a:pt x="123502" y="1471160"/>
                </a:cubicBezTo>
                <a:lnTo>
                  <a:pt x="0" y="1540578"/>
                </a:lnTo>
                <a:close/>
              </a:path>
            </a:pathLst>
          </a:custGeom>
          <a:solidFill>
            <a:srgbClr val="3690FF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1" name="椭圆 5">
            <a:extLst>
              <a:ext uri="{FF2B5EF4-FFF2-40B4-BE49-F238E27FC236}">
                <a16:creationId xmlns:a16="http://schemas.microsoft.com/office/drawing/2014/main" id="{A3B37A49-9502-C236-18D1-68C4AEA0161C}"/>
              </a:ext>
            </a:extLst>
          </p:cNvPr>
          <p:cNvSpPr/>
          <p:nvPr userDrawn="1"/>
        </p:nvSpPr>
        <p:spPr>
          <a:xfrm>
            <a:off x="5087261" y="5851774"/>
            <a:ext cx="749694" cy="749694"/>
          </a:xfrm>
          <a:prstGeom prst="ellipse">
            <a:avLst/>
          </a:prstGeom>
          <a:solidFill>
            <a:srgbClr val="3690FF">
              <a:lumMod val="40000"/>
              <a:lumOff val="60000"/>
              <a:alpha val="27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Text3">
            <a:extLst>
              <a:ext uri="{FF2B5EF4-FFF2-40B4-BE49-F238E27FC236}">
                <a16:creationId xmlns:a16="http://schemas.microsoft.com/office/drawing/2014/main" id="{AE656B49-BDB1-DCFB-198F-1E58B5F0A940}"/>
              </a:ext>
            </a:extLst>
          </p:cNvPr>
          <p:cNvSpPr txBox="1"/>
          <p:nvPr userDrawn="1"/>
        </p:nvSpPr>
        <p:spPr>
          <a:xfrm>
            <a:off x="1066941" y="4379772"/>
            <a:ext cx="5674953" cy="3879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</a:rPr>
              <a:t>汇报人：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</a:rPr>
              <a:t>xxx</a:t>
            </a:r>
            <a:endParaRPr lang="en-US" altLang="id-ID" sz="1400"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3B61FB8C-D086-2BA8-B9B5-D05E545C8CA2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16" y="1879698"/>
            <a:ext cx="4168800" cy="41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8988" y="1014217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7623" y="1661090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98988" y="3819674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807623" y="4466547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258659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92560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249932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3828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1040" y="1014217"/>
            <a:ext cx="666496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1040" y="1661090"/>
            <a:ext cx="666496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11040" y="3770962"/>
            <a:ext cx="6706604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11040" y="4487383"/>
            <a:ext cx="670660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9EA11F9-661D-170C-261D-1F3F949F5CD0}"/>
              </a:ext>
            </a:extLst>
          </p:cNvPr>
          <p:cNvGrpSpPr/>
          <p:nvPr userDrawn="1"/>
        </p:nvGrpSpPr>
        <p:grpSpPr>
          <a:xfrm>
            <a:off x="537240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5" name="组合 49">
              <a:extLst>
                <a:ext uri="{FF2B5EF4-FFF2-40B4-BE49-F238E27FC236}">
                  <a16:creationId xmlns:a16="http://schemas.microsoft.com/office/drawing/2014/main" id="{C18B8E22-1823-8A82-5601-2A7F5E7D34C6}"/>
                </a:ext>
              </a:extLst>
            </p:cNvPr>
            <p:cNvGrpSpPr/>
            <p:nvPr userDrawn="1"/>
          </p:nvGrpSpPr>
          <p:grpSpPr>
            <a:xfrm>
              <a:off x="1536275" y="3249846"/>
              <a:ext cx="993912" cy="693690"/>
              <a:chOff x="882603" y="2302677"/>
              <a:chExt cx="1093895" cy="955612"/>
            </a:xfrm>
            <a:grpFill/>
          </p:grpSpPr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2DA9C580-6FE1-828D-FC09-D9D7D70C2C1E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49BD0123-9B4A-ECD2-E896-FEBE768EFA01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8" name="Freeform 16">
                <a:extLst>
                  <a:ext uri="{FF2B5EF4-FFF2-40B4-BE49-F238E27FC236}">
                    <a16:creationId xmlns:a16="http://schemas.microsoft.com/office/drawing/2014/main" id="{BAC1AE30-B569-4DC6-B7B9-1F76C3EB0464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A94B4D85-899D-CC99-585B-50ADF8A9BEAA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43D9EA0C-7C4A-2BEC-5709-E2A5B54258F8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BF1C0B95-3919-B6BD-EBDF-8728C9E2545A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F1154D2F-D686-9BD8-8445-C6D9EEA54767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3" name="Freeform 21">
                <a:extLst>
                  <a:ext uri="{FF2B5EF4-FFF2-40B4-BE49-F238E27FC236}">
                    <a16:creationId xmlns:a16="http://schemas.microsoft.com/office/drawing/2014/main" id="{43568ED1-0233-2779-8C0D-B860775DA733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1F0581EC-0BA4-164F-F948-4E41255A9BEB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1394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37124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37124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8E8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8E8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CD58FEB-D97C-68A4-A8E0-3C4BC74212BA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022" y="2304763"/>
            <a:ext cx="3193864" cy="3193864"/>
          </a:xfrm>
          <a:prstGeom prst="teardrop">
            <a:avLst>
              <a:gd name="adj" fmla="val 104246"/>
            </a:avLst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68E8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cxnSp>
        <p:nvCxnSpPr>
          <p:cNvPr id="11" name="直接连接符 3">
            <a:extLst>
              <a:ext uri="{FF2B5EF4-FFF2-40B4-BE49-F238E27FC236}">
                <a16:creationId xmlns:a16="http://schemas.microsoft.com/office/drawing/2014/main" id="{BBDBE857-A6B3-8867-79EF-9FD12FACC07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ACBC1862-35DB-C4DA-213F-32B0DEFC5F6E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2905" y="2069923"/>
            <a:ext cx="3593611" cy="359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166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882" y="2398691"/>
            <a:ext cx="5098833" cy="395704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28917" y="2398691"/>
            <a:ext cx="4986201" cy="391806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lvl="0" indent="0">
              <a:lnSpc>
                <a:spcPct val="150000"/>
              </a:lnSpc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87">
            <a:extLst>
              <a:ext uri="{FF2B5EF4-FFF2-40B4-BE49-F238E27FC236}">
                <a16:creationId xmlns:a16="http://schemas.microsoft.com/office/drawing/2014/main" id="{B854C58F-9956-5A90-6878-08ED4851D7A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5" name="直接连接符 88">
              <a:extLst>
                <a:ext uri="{FF2B5EF4-FFF2-40B4-BE49-F238E27FC236}">
                  <a16:creationId xmlns:a16="http://schemas.microsoft.com/office/drawing/2014/main" id="{C1E9294C-FB6C-83D4-3232-4FC30354416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89">
              <a:extLst>
                <a:ext uri="{FF2B5EF4-FFF2-40B4-BE49-F238E27FC236}">
                  <a16:creationId xmlns:a16="http://schemas.microsoft.com/office/drawing/2014/main" id="{C7C3168B-535E-7B01-B3E2-65EA18FEA01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长方形 3">
            <a:extLst>
              <a:ext uri="{FF2B5EF4-FFF2-40B4-BE49-F238E27FC236}">
                <a16:creationId xmlns:a16="http://schemas.microsoft.com/office/drawing/2014/main" id="{7707B099-A91B-7426-AD88-6878F5841E86}"/>
              </a:ext>
            </a:extLst>
          </p:cNvPr>
          <p:cNvSpPr/>
          <p:nvPr userDrawn="1"/>
        </p:nvSpPr>
        <p:spPr>
          <a:xfrm>
            <a:off x="1" y="1183576"/>
            <a:ext cx="5306748" cy="10064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6" name="椭圆形 20">
            <a:extLst>
              <a:ext uri="{FF2B5EF4-FFF2-40B4-BE49-F238E27FC236}">
                <a16:creationId xmlns:a16="http://schemas.microsoft.com/office/drawing/2014/main" id="{162AB81F-92D4-F8AB-109A-D47F90F82CFC}"/>
              </a:ext>
            </a:extLst>
          </p:cNvPr>
          <p:cNvSpPr>
            <a:spLocks noChangeAspect="1"/>
          </p:cNvSpPr>
          <p:nvPr userDrawn="1"/>
        </p:nvSpPr>
        <p:spPr>
          <a:xfrm>
            <a:off x="4773634" y="1188152"/>
            <a:ext cx="1001899" cy="1001899"/>
          </a:xfrm>
          <a:prstGeom prst="ellipse">
            <a:avLst/>
          </a:prstGeom>
          <a:solidFill>
            <a:srgbClr val="2C567A"/>
          </a:solidFill>
          <a:ln w="12700" cap="flat" cmpd="sng" algn="ctr">
            <a:solidFill>
              <a:srgbClr val="2C567A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17" y="1390560"/>
            <a:ext cx="4654395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33" name="组合 73">
            <a:extLst>
              <a:ext uri="{FF2B5EF4-FFF2-40B4-BE49-F238E27FC236}">
                <a16:creationId xmlns:a16="http://schemas.microsoft.com/office/drawing/2014/main" id="{FDD4D9F7-3869-9604-CE50-31716F4934F1}"/>
              </a:ext>
            </a:extLst>
          </p:cNvPr>
          <p:cNvGrpSpPr/>
          <p:nvPr userDrawn="1"/>
        </p:nvGrpSpPr>
        <p:grpSpPr>
          <a:xfrm>
            <a:off x="4987849" y="1404251"/>
            <a:ext cx="633679" cy="552495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946723E-8950-8DB4-93BD-C0B6F35B7F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1626358D-C92E-32F3-5E5A-A3A07B782C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CD3665B2-F1C6-5E0C-042D-A2B9B86AF2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4" name="长方形 21">
            <a:extLst>
              <a:ext uri="{FF2B5EF4-FFF2-40B4-BE49-F238E27FC236}">
                <a16:creationId xmlns:a16="http://schemas.microsoft.com/office/drawing/2014/main" id="{C5FE6562-D436-35F1-F89D-A2E873FE30A3}"/>
              </a:ext>
            </a:extLst>
          </p:cNvPr>
          <p:cNvSpPr/>
          <p:nvPr userDrawn="1"/>
        </p:nvSpPr>
        <p:spPr>
          <a:xfrm>
            <a:off x="6599237" y="1184235"/>
            <a:ext cx="5592763" cy="10064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46" name="椭圆形 27">
            <a:extLst>
              <a:ext uri="{FF2B5EF4-FFF2-40B4-BE49-F238E27FC236}">
                <a16:creationId xmlns:a16="http://schemas.microsoft.com/office/drawing/2014/main" id="{F405F98B-EF49-6AFA-420B-C6BA6BCF8BD4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7" y="1184234"/>
            <a:ext cx="1001899" cy="1001899"/>
          </a:xfrm>
          <a:prstGeom prst="ellipse">
            <a:avLst/>
          </a:prstGeom>
          <a:solidFill>
            <a:srgbClr val="0D1D51"/>
          </a:solidFill>
          <a:ln w="12700" cap="flat" cmpd="sng" algn="ctr">
            <a:solidFill>
              <a:srgbClr val="0D1D5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7213104" y="1424579"/>
            <a:ext cx="4868268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5F5602BC-638E-9337-59A5-F141EBC9F23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327682" y="1445180"/>
            <a:ext cx="543109" cy="550241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7" name="直接连接符 3">
            <a:extLst>
              <a:ext uri="{FF2B5EF4-FFF2-40B4-BE49-F238E27FC236}">
                <a16:creationId xmlns:a16="http://schemas.microsoft.com/office/drawing/2014/main" id="{5DC17DF8-AC36-4CC2-FB0B-13D7B5BD8D0F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32894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3690FF"/>
          </a:solidFill>
          <a:ln w="25400" cap="flat" cmpd="sng" algn="ctr">
            <a:solidFill>
              <a:srgbClr val="0068E8"/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54680"/>
            <a:ext cx="4344009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831182" y="3154680"/>
            <a:ext cx="4224570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19240" y="1038226"/>
            <a:ext cx="670580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9241" y="1927518"/>
            <a:ext cx="6705810" cy="47201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7BB5EE-BF17-1AF3-B38F-65C1D0633839}"/>
              </a:ext>
            </a:extLst>
          </p:cNvPr>
          <p:cNvGrpSpPr/>
          <p:nvPr userDrawn="1"/>
        </p:nvGrpSpPr>
        <p:grpSpPr>
          <a:xfrm>
            <a:off x="277962" y="1697635"/>
            <a:ext cx="4320000" cy="4320000"/>
            <a:chOff x="443865" y="2122242"/>
            <a:chExt cx="4320000" cy="4320000"/>
          </a:xfrm>
        </p:grpSpPr>
        <p:grpSp>
          <p:nvGrpSpPr>
            <p:cNvPr id="41" name="组合 5">
              <a:extLst>
                <a:ext uri="{FF2B5EF4-FFF2-40B4-BE49-F238E27FC236}">
                  <a16:creationId xmlns:a16="http://schemas.microsoft.com/office/drawing/2014/main" id="{501E421C-A604-05CC-4D3F-ED7C92166B7D}"/>
                </a:ext>
              </a:extLst>
            </p:cNvPr>
            <p:cNvGrpSpPr/>
            <p:nvPr userDrawn="1"/>
          </p:nvGrpSpPr>
          <p:grpSpPr>
            <a:xfrm>
              <a:off x="443865" y="2122242"/>
              <a:ext cx="4320000" cy="4320000"/>
              <a:chOff x="3991034" y="1644084"/>
              <a:chExt cx="4233028" cy="4233028"/>
            </a:xfrm>
          </p:grpSpPr>
          <p:sp>
            <p:nvSpPr>
              <p:cNvPr id="42" name="椭圆 27">
                <a:extLst>
                  <a:ext uri="{FF2B5EF4-FFF2-40B4-BE49-F238E27FC236}">
                    <a16:creationId xmlns:a16="http://schemas.microsoft.com/office/drawing/2014/main" id="{C17F215F-BEA9-D8BE-F394-EDB11F6099AF}"/>
                  </a:ext>
                </a:extLst>
              </p:cNvPr>
              <p:cNvSpPr/>
              <p:nvPr>
                <p:custDataLst>
                  <p:tags r:id="rId1"/>
                </p:custDataLst>
              </p:nvPr>
            </p:nvSpPr>
            <p:spPr>
              <a:xfrm>
                <a:off x="4522588" y="2175639"/>
                <a:ext cx="3169920" cy="316991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43" name="椭圆 1">
                <a:extLst>
                  <a:ext uri="{FF2B5EF4-FFF2-40B4-BE49-F238E27FC236}">
                    <a16:creationId xmlns:a16="http://schemas.microsoft.com/office/drawing/2014/main" id="{19271468-AB1C-90F0-8104-5C36521A96AF}"/>
                  </a:ext>
                </a:extLst>
              </p:cNvPr>
              <p:cNvSpPr/>
              <p:nvPr>
                <p:custDataLst>
                  <p:tags r:id="rId2"/>
                </p:custDataLst>
              </p:nvPr>
            </p:nvSpPr>
            <p:spPr>
              <a:xfrm>
                <a:off x="4801593" y="2454644"/>
                <a:ext cx="2611910" cy="261190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grpSp>
            <p:nvGrpSpPr>
              <p:cNvPr id="44" name="组合 4">
                <a:extLst>
                  <a:ext uri="{FF2B5EF4-FFF2-40B4-BE49-F238E27FC236}">
                    <a16:creationId xmlns:a16="http://schemas.microsoft.com/office/drawing/2014/main" id="{3EFA0BDE-1159-A235-1A12-67A3510745E9}"/>
                  </a:ext>
                </a:extLst>
              </p:cNvPr>
              <p:cNvGrpSpPr/>
              <p:nvPr/>
            </p:nvGrpSpPr>
            <p:grpSpPr>
              <a:xfrm rot="2629861">
                <a:off x="3991034" y="1644084"/>
                <a:ext cx="4233028" cy="4233028"/>
                <a:chOff x="3991034" y="1644084"/>
                <a:chExt cx="4233028" cy="4233028"/>
              </a:xfrm>
            </p:grpSpPr>
            <p:grpSp>
              <p:nvGrpSpPr>
                <p:cNvPr id="45" name="组合 3">
                  <a:extLst>
                    <a:ext uri="{FF2B5EF4-FFF2-40B4-BE49-F238E27FC236}">
                      <a16:creationId xmlns:a16="http://schemas.microsoft.com/office/drawing/2014/main" id="{0B7AAD9B-DB9D-89FA-99E3-0D0872B898AA}"/>
                    </a:ext>
                  </a:extLst>
                </p:cNvPr>
                <p:cNvGrpSpPr/>
                <p:nvPr/>
              </p:nvGrpSpPr>
              <p:grpSpPr>
                <a:xfrm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5" name="椭圆 2">
                    <a:extLst>
                      <a:ext uri="{FF2B5EF4-FFF2-40B4-BE49-F238E27FC236}">
                        <a16:creationId xmlns:a16="http://schemas.microsoft.com/office/drawing/2014/main" id="{F367C81E-D837-21AA-6F45-706B2AC194ED}"/>
                      </a:ext>
                    </a:extLst>
                  </p:cNvPr>
                  <p:cNvSpPr/>
                  <p:nvPr>
                    <p:custDataLst>
                      <p:tags r:id="rId3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6" name="椭圆 29">
                    <a:extLst>
                      <a:ext uri="{FF2B5EF4-FFF2-40B4-BE49-F238E27FC236}">
                        <a16:creationId xmlns:a16="http://schemas.microsoft.com/office/drawing/2014/main" id="{2ECDDF5D-ECA0-176E-37F5-F543FB1A818A}"/>
                      </a:ext>
                    </a:extLst>
                  </p:cNvPr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6" name="组合 32">
                  <a:extLst>
                    <a:ext uri="{FF2B5EF4-FFF2-40B4-BE49-F238E27FC236}">
                      <a16:creationId xmlns:a16="http://schemas.microsoft.com/office/drawing/2014/main" id="{FB34FF92-5570-7CE0-3F26-E10F27D51846}"/>
                    </a:ext>
                  </a:extLst>
                </p:cNvPr>
                <p:cNvGrpSpPr/>
                <p:nvPr/>
              </p:nvGrpSpPr>
              <p:grpSpPr>
                <a:xfrm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3" name="椭圆 33">
                    <a:extLst>
                      <a:ext uri="{FF2B5EF4-FFF2-40B4-BE49-F238E27FC236}">
                        <a16:creationId xmlns:a16="http://schemas.microsoft.com/office/drawing/2014/main" id="{79B87D25-F71E-906D-BD82-59527373EB4E}"/>
                      </a:ext>
                    </a:extLst>
                  </p:cNvPr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4" name="椭圆 34">
                    <a:extLst>
                      <a:ext uri="{FF2B5EF4-FFF2-40B4-BE49-F238E27FC236}">
                        <a16:creationId xmlns:a16="http://schemas.microsoft.com/office/drawing/2014/main" id="{82FDC2A5-5089-F6D0-BAE1-4572B1D68765}"/>
                      </a:ext>
                    </a:extLst>
                  </p:cNvPr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7" name="组合 49">
                  <a:extLst>
                    <a:ext uri="{FF2B5EF4-FFF2-40B4-BE49-F238E27FC236}">
                      <a16:creationId xmlns:a16="http://schemas.microsoft.com/office/drawing/2014/main" id="{BEAF9CE7-A5E3-2AC7-3600-D676C2584941}"/>
                    </a:ext>
                  </a:extLst>
                </p:cNvPr>
                <p:cNvGrpSpPr/>
                <p:nvPr/>
              </p:nvGrpSpPr>
              <p:grpSpPr>
                <a:xfrm rot="5400000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1" name="椭圆 50">
                    <a:extLst>
                      <a:ext uri="{FF2B5EF4-FFF2-40B4-BE49-F238E27FC236}">
                        <a16:creationId xmlns:a16="http://schemas.microsoft.com/office/drawing/2014/main" id="{68CF4803-4BBD-B6F1-0AB6-5DE7C2CA4F35}"/>
                      </a:ext>
                    </a:extLst>
                  </p:cNvPr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2" name="椭圆 51">
                    <a:extLst>
                      <a:ext uri="{FF2B5EF4-FFF2-40B4-BE49-F238E27FC236}">
                        <a16:creationId xmlns:a16="http://schemas.microsoft.com/office/drawing/2014/main" id="{4F68DF31-7501-8AA4-3E98-D7D7B36B1E56}"/>
                      </a:ext>
                    </a:extLst>
                  </p:cNvPr>
                  <p:cNvSpPr/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8" name="组合 52">
                  <a:extLst>
                    <a:ext uri="{FF2B5EF4-FFF2-40B4-BE49-F238E27FC236}">
                      <a16:creationId xmlns:a16="http://schemas.microsoft.com/office/drawing/2014/main" id="{41CC614A-8C80-D74F-7108-59191FBB4B71}"/>
                    </a:ext>
                  </a:extLst>
                </p:cNvPr>
                <p:cNvGrpSpPr/>
                <p:nvPr/>
              </p:nvGrpSpPr>
              <p:grpSpPr>
                <a:xfrm rot="5400000"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49" name="椭圆 53">
                    <a:extLst>
                      <a:ext uri="{FF2B5EF4-FFF2-40B4-BE49-F238E27FC236}">
                        <a16:creationId xmlns:a16="http://schemas.microsoft.com/office/drawing/2014/main" id="{4E722491-C314-848D-7FF4-DCAC2D5191BA}"/>
                      </a:ext>
                    </a:extLst>
                  </p:cNvPr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0" name="椭圆 54">
                    <a:extLst>
                      <a:ext uri="{FF2B5EF4-FFF2-40B4-BE49-F238E27FC236}">
                        <a16:creationId xmlns:a16="http://schemas.microsoft.com/office/drawing/2014/main" id="{41199E5D-4F31-0DA6-DCF8-DE6F338332E7}"/>
                      </a:ext>
                    </a:extLst>
                  </p:cNvPr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</p:grpSp>
        </p:grpSp>
        <p:grpSp>
          <p:nvGrpSpPr>
            <p:cNvPr id="13" name="组合 34">
              <a:extLst>
                <a:ext uri="{FF2B5EF4-FFF2-40B4-BE49-F238E27FC236}">
                  <a16:creationId xmlns:a16="http://schemas.microsoft.com/office/drawing/2014/main" id="{462486AC-B218-359C-C94C-6AC3F95582A6}"/>
                </a:ext>
              </a:extLst>
            </p:cNvPr>
            <p:cNvGrpSpPr/>
            <p:nvPr userDrawn="1"/>
          </p:nvGrpSpPr>
          <p:grpSpPr>
            <a:xfrm>
              <a:off x="1517521" y="3244365"/>
              <a:ext cx="2174803" cy="2173211"/>
              <a:chExt cx="1154113" cy="1155699"/>
            </a:xfrm>
            <a:solidFill>
              <a:schemeClr val="bg1">
                <a:lumMod val="65000"/>
              </a:schemeClr>
            </a:solidFill>
          </p:grpSpPr>
          <p:sp>
            <p:nvSpPr>
              <p:cNvPr id="14" name="Oval 30">
                <a:extLst>
                  <a:ext uri="{FF2B5EF4-FFF2-40B4-BE49-F238E27FC236}">
                    <a16:creationId xmlns:a16="http://schemas.microsoft.com/office/drawing/2014/main" id="{98F64301-3043-83C9-69B1-3606C6ED9E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154113" cy="1155699"/>
              </a:xfrm>
              <a:prstGeom prst="ellipse">
                <a:avLst/>
              </a:prstGeom>
              <a:solidFill>
                <a:srgbClr val="0068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仿宋_GB2312" pitchFamily="1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300">
                  <a:solidFill>
                    <a:schemeClr val="tx1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67BC1044-0F6F-7498-6750-BFFB15D70EA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66700" y="128587"/>
                <a:ext cx="638175" cy="868362"/>
              </a:xfrm>
              <a:custGeom>
                <a:gdLst>
                  <a:gd name="T0" fmla="*/ 128715 w 709"/>
                  <a:gd name="T1" fmla="*/ 322149 h 965"/>
                  <a:gd name="T2" fmla="*/ 196223 w 709"/>
                  <a:gd name="T3" fmla="*/ 480524 h 965"/>
                  <a:gd name="T4" fmla="*/ 251130 w 709"/>
                  <a:gd name="T5" fmla="*/ 607403 h 965"/>
                  <a:gd name="T6" fmla="*/ 374444 w 709"/>
                  <a:gd name="T7" fmla="*/ 611003 h 965"/>
                  <a:gd name="T8" fmla="*/ 401447 w 709"/>
                  <a:gd name="T9" fmla="*/ 560611 h 965"/>
                  <a:gd name="T10" fmla="*/ 469855 w 709"/>
                  <a:gd name="T11" fmla="*/ 432831 h 965"/>
                  <a:gd name="T12" fmla="*/ 319538 w 709"/>
                  <a:gd name="T13" fmla="*/ 132279 h 965"/>
                  <a:gd name="T14" fmla="*/ 264631 w 709"/>
                  <a:gd name="T15" fmla="*/ 650597 h 965"/>
                  <a:gd name="T16" fmla="*/ 201624 w 709"/>
                  <a:gd name="T17" fmla="*/ 578608 h 965"/>
                  <a:gd name="T18" fmla="*/ 135916 w 709"/>
                  <a:gd name="T19" fmla="*/ 455328 h 965"/>
                  <a:gd name="T20" fmla="*/ 319538 w 709"/>
                  <a:gd name="T21" fmla="*/ 91785 h 965"/>
                  <a:gd name="T22" fmla="*/ 503159 w 709"/>
                  <a:gd name="T23" fmla="*/ 455328 h 965"/>
                  <a:gd name="T24" fmla="*/ 436551 w 709"/>
                  <a:gd name="T25" fmla="*/ 578608 h 965"/>
                  <a:gd name="T26" fmla="*/ 374444 w 709"/>
                  <a:gd name="T27" fmla="*/ 650597 h 965"/>
                  <a:gd name="T28" fmla="*/ 228627 w 709"/>
                  <a:gd name="T29" fmla="*/ 778376 h 965"/>
                  <a:gd name="T30" fmla="*/ 383445 w 709"/>
                  <a:gd name="T31" fmla="*/ 807172 h 965"/>
                  <a:gd name="T32" fmla="*/ 383445 w 709"/>
                  <a:gd name="T33" fmla="*/ 748681 h 965"/>
                  <a:gd name="T34" fmla="*/ 246629 w 709"/>
                  <a:gd name="T35" fmla="*/ 796373 h 965"/>
                  <a:gd name="T36" fmla="*/ 395146 w 709"/>
                  <a:gd name="T37" fmla="*/ 796373 h 965"/>
                  <a:gd name="T38" fmla="*/ 413149 w 709"/>
                  <a:gd name="T39" fmla="*/ 778376 h 965"/>
                  <a:gd name="T40" fmla="*/ 228627 w 709"/>
                  <a:gd name="T41" fmla="*/ 685691 h 965"/>
                  <a:gd name="T42" fmla="*/ 413149 w 709"/>
                  <a:gd name="T43" fmla="*/ 778376 h 965"/>
                  <a:gd name="T44" fmla="*/ 411348 w 709"/>
                  <a:gd name="T45" fmla="*/ 362642 h 965"/>
                  <a:gd name="T46" fmla="*/ 349241 w 709"/>
                  <a:gd name="T47" fmla="*/ 424733 h 965"/>
                  <a:gd name="T48" fmla="*/ 288934 w 709"/>
                  <a:gd name="T49" fmla="*/ 424733 h 965"/>
                  <a:gd name="T50" fmla="*/ 226827 w 709"/>
                  <a:gd name="T51" fmla="*/ 362642 h 965"/>
                  <a:gd name="T52" fmla="*/ 226827 w 709"/>
                  <a:gd name="T53" fmla="*/ 302352 h 965"/>
                  <a:gd name="T54" fmla="*/ 288934 w 709"/>
                  <a:gd name="T55" fmla="*/ 239362 h 965"/>
                  <a:gd name="T56" fmla="*/ 349241 w 709"/>
                  <a:gd name="T57" fmla="*/ 239362 h 965"/>
                  <a:gd name="T58" fmla="*/ 411348 w 709"/>
                  <a:gd name="T59" fmla="*/ 302352 h 965"/>
                  <a:gd name="T60" fmla="*/ 612972 w 709"/>
                  <a:gd name="T61" fmla="*/ 293353 h 965"/>
                  <a:gd name="T62" fmla="*/ 580568 w 709"/>
                  <a:gd name="T63" fmla="*/ 322149 h 965"/>
                  <a:gd name="T64" fmla="*/ 612972 w 709"/>
                  <a:gd name="T65" fmla="*/ 341046 h 965"/>
                  <a:gd name="T66" fmla="*/ 612972 w 709"/>
                  <a:gd name="T67" fmla="*/ 293353 h 965"/>
                  <a:gd name="T68" fmla="*/ 542764 w 709"/>
                  <a:gd name="T69" fmla="*/ 127780 h 965"/>
                  <a:gd name="T70" fmla="*/ 509460 w 709"/>
                  <a:gd name="T71" fmla="*/ 94485 h 965"/>
                  <a:gd name="T72" fmla="*/ 518461 w 709"/>
                  <a:gd name="T73" fmla="*/ 152976 h 965"/>
                  <a:gd name="T74" fmla="*/ 342040 w 709"/>
                  <a:gd name="T75" fmla="*/ 61190 h 965"/>
                  <a:gd name="T76" fmla="*/ 318637 w 709"/>
                  <a:gd name="T77" fmla="*/ 0 h 965"/>
                  <a:gd name="T78" fmla="*/ 294335 w 709"/>
                  <a:gd name="T79" fmla="*/ 61190 h 965"/>
                  <a:gd name="T80" fmla="*/ 117014 w 709"/>
                  <a:gd name="T81" fmla="*/ 155675 h 965"/>
                  <a:gd name="T82" fmla="*/ 127815 w 709"/>
                  <a:gd name="T83" fmla="*/ 98084 h 965"/>
                  <a:gd name="T84" fmla="*/ 93611 w 709"/>
                  <a:gd name="T85" fmla="*/ 132279 h 965"/>
                  <a:gd name="T86" fmla="*/ 57607 w 709"/>
                  <a:gd name="T87" fmla="*/ 322149 h 965"/>
                  <a:gd name="T88" fmla="*/ 25203 w 709"/>
                  <a:gd name="T89" fmla="*/ 293353 h 965"/>
                  <a:gd name="T90" fmla="*/ 25203 w 709"/>
                  <a:gd name="T91" fmla="*/ 341046 h 965"/>
                  <a:gd name="T92" fmla="*/ 57607 w 709"/>
                  <a:gd name="T93" fmla="*/ 322149 h 965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709" h="964">
                    <a:moveTo>
                      <a:pt x="355" y="147"/>
                    </a:moveTo>
                    <a:cubicBezTo>
                      <a:pt x="238" y="147"/>
                      <a:pt x="143" y="241"/>
                      <a:pt x="143" y="358"/>
                    </a:cubicBezTo>
                    <a:cubicBezTo>
                      <a:pt x="143" y="414"/>
                      <a:pt x="187" y="481"/>
                      <a:pt x="188" y="481"/>
                    </a:cubicBezTo>
                    <a:cubicBezTo>
                      <a:pt x="197" y="496"/>
                      <a:pt x="210" y="519"/>
                      <a:pt x="218" y="534"/>
                    </a:cubicBezTo>
                    <a:lnTo>
                      <a:pt x="264" y="623"/>
                    </a:lnTo>
                    <a:cubicBezTo>
                      <a:pt x="272" y="639"/>
                      <a:pt x="279" y="662"/>
                      <a:pt x="279" y="675"/>
                    </a:cubicBezTo>
                    <a:cubicBezTo>
                      <a:pt x="279" y="675"/>
                      <a:pt x="284" y="679"/>
                      <a:pt x="294" y="679"/>
                    </a:cubicBezTo>
                    <a:lnTo>
                      <a:pt x="416" y="679"/>
                    </a:lnTo>
                    <a:cubicBezTo>
                      <a:pt x="425" y="679"/>
                      <a:pt x="430" y="675"/>
                      <a:pt x="431" y="674"/>
                    </a:cubicBezTo>
                    <a:cubicBezTo>
                      <a:pt x="430" y="662"/>
                      <a:pt x="437" y="639"/>
                      <a:pt x="446" y="623"/>
                    </a:cubicBezTo>
                    <a:lnTo>
                      <a:pt x="491" y="534"/>
                    </a:lnTo>
                    <a:cubicBezTo>
                      <a:pt x="499" y="519"/>
                      <a:pt x="513" y="495"/>
                      <a:pt x="522" y="481"/>
                    </a:cubicBezTo>
                    <a:cubicBezTo>
                      <a:pt x="537" y="458"/>
                      <a:pt x="566" y="402"/>
                      <a:pt x="566" y="358"/>
                    </a:cubicBezTo>
                    <a:cubicBezTo>
                      <a:pt x="566" y="241"/>
                      <a:pt x="471" y="147"/>
                      <a:pt x="355" y="147"/>
                    </a:cubicBezTo>
                    <a:close/>
                    <a:moveTo>
                      <a:pt x="416" y="723"/>
                    </a:moveTo>
                    <a:lnTo>
                      <a:pt x="294" y="723"/>
                    </a:lnTo>
                    <a:cubicBezTo>
                      <a:pt x="261" y="723"/>
                      <a:pt x="235" y="702"/>
                      <a:pt x="235" y="675"/>
                    </a:cubicBezTo>
                    <a:cubicBezTo>
                      <a:pt x="235" y="671"/>
                      <a:pt x="231" y="656"/>
                      <a:pt x="224" y="643"/>
                    </a:cubicBezTo>
                    <a:lnTo>
                      <a:pt x="179" y="554"/>
                    </a:lnTo>
                    <a:cubicBezTo>
                      <a:pt x="172" y="540"/>
                      <a:pt x="159" y="519"/>
                      <a:pt x="151" y="506"/>
                    </a:cubicBezTo>
                    <a:cubicBezTo>
                      <a:pt x="145" y="498"/>
                      <a:pt x="99" y="425"/>
                      <a:pt x="99" y="358"/>
                    </a:cubicBezTo>
                    <a:cubicBezTo>
                      <a:pt x="99" y="217"/>
                      <a:pt x="214" y="102"/>
                      <a:pt x="355" y="102"/>
                    </a:cubicBezTo>
                    <a:cubicBezTo>
                      <a:pt x="495" y="102"/>
                      <a:pt x="610" y="217"/>
                      <a:pt x="610" y="358"/>
                    </a:cubicBezTo>
                    <a:cubicBezTo>
                      <a:pt x="610" y="425"/>
                      <a:pt x="564" y="498"/>
                      <a:pt x="559" y="506"/>
                    </a:cubicBezTo>
                    <a:cubicBezTo>
                      <a:pt x="550" y="518"/>
                      <a:pt x="537" y="541"/>
                      <a:pt x="530" y="554"/>
                    </a:cubicBezTo>
                    <a:lnTo>
                      <a:pt x="485" y="643"/>
                    </a:lnTo>
                    <a:cubicBezTo>
                      <a:pt x="478" y="656"/>
                      <a:pt x="475" y="671"/>
                      <a:pt x="475" y="675"/>
                    </a:cubicBezTo>
                    <a:cubicBezTo>
                      <a:pt x="475" y="702"/>
                      <a:pt x="449" y="723"/>
                      <a:pt x="416" y="723"/>
                    </a:cubicBezTo>
                    <a:close/>
                    <a:moveTo>
                      <a:pt x="287" y="832"/>
                    </a:moveTo>
                    <a:cubicBezTo>
                      <a:pt x="269" y="832"/>
                      <a:pt x="254" y="846"/>
                      <a:pt x="254" y="865"/>
                    </a:cubicBezTo>
                    <a:cubicBezTo>
                      <a:pt x="254" y="883"/>
                      <a:pt x="269" y="897"/>
                      <a:pt x="287" y="897"/>
                    </a:cubicBezTo>
                    <a:lnTo>
                      <a:pt x="426" y="897"/>
                    </a:lnTo>
                    <a:cubicBezTo>
                      <a:pt x="444" y="897"/>
                      <a:pt x="459" y="883"/>
                      <a:pt x="459" y="865"/>
                    </a:cubicBezTo>
                    <a:cubicBezTo>
                      <a:pt x="459" y="846"/>
                      <a:pt x="444" y="832"/>
                      <a:pt x="426" y="832"/>
                    </a:cubicBezTo>
                    <a:lnTo>
                      <a:pt x="287" y="832"/>
                    </a:lnTo>
                    <a:close/>
                    <a:moveTo>
                      <a:pt x="274" y="885"/>
                    </a:moveTo>
                    <a:cubicBezTo>
                      <a:pt x="276" y="929"/>
                      <a:pt x="312" y="965"/>
                      <a:pt x="356" y="965"/>
                    </a:cubicBezTo>
                    <a:cubicBezTo>
                      <a:pt x="401" y="965"/>
                      <a:pt x="437" y="929"/>
                      <a:pt x="439" y="885"/>
                    </a:cubicBezTo>
                    <a:lnTo>
                      <a:pt x="274" y="885"/>
                    </a:lnTo>
                    <a:close/>
                    <a:moveTo>
                      <a:pt x="459" y="865"/>
                    </a:moveTo>
                    <a:lnTo>
                      <a:pt x="254" y="865"/>
                    </a:lnTo>
                    <a:lnTo>
                      <a:pt x="254" y="762"/>
                    </a:lnTo>
                    <a:lnTo>
                      <a:pt x="459" y="762"/>
                    </a:lnTo>
                    <a:lnTo>
                      <a:pt x="459" y="865"/>
                    </a:lnTo>
                    <a:close/>
                    <a:moveTo>
                      <a:pt x="491" y="369"/>
                    </a:moveTo>
                    <a:cubicBezTo>
                      <a:pt x="491" y="388"/>
                      <a:pt x="476" y="403"/>
                      <a:pt x="457" y="403"/>
                    </a:cubicBezTo>
                    <a:lnTo>
                      <a:pt x="388" y="403"/>
                    </a:lnTo>
                    <a:lnTo>
                      <a:pt x="388" y="472"/>
                    </a:lnTo>
                    <a:cubicBezTo>
                      <a:pt x="388" y="491"/>
                      <a:pt x="373" y="506"/>
                      <a:pt x="355" y="506"/>
                    </a:cubicBezTo>
                    <a:cubicBezTo>
                      <a:pt x="336" y="506"/>
                      <a:pt x="321" y="491"/>
                      <a:pt x="321" y="472"/>
                    </a:cubicBezTo>
                    <a:lnTo>
                      <a:pt x="321" y="403"/>
                    </a:lnTo>
                    <a:lnTo>
                      <a:pt x="252" y="403"/>
                    </a:lnTo>
                    <a:cubicBezTo>
                      <a:pt x="233" y="403"/>
                      <a:pt x="218" y="388"/>
                      <a:pt x="218" y="369"/>
                    </a:cubicBezTo>
                    <a:cubicBezTo>
                      <a:pt x="218" y="351"/>
                      <a:pt x="233" y="336"/>
                      <a:pt x="252" y="336"/>
                    </a:cubicBezTo>
                    <a:lnTo>
                      <a:pt x="321" y="336"/>
                    </a:lnTo>
                    <a:lnTo>
                      <a:pt x="321" y="266"/>
                    </a:lnTo>
                    <a:cubicBezTo>
                      <a:pt x="321" y="248"/>
                      <a:pt x="336" y="233"/>
                      <a:pt x="355" y="233"/>
                    </a:cubicBezTo>
                    <a:cubicBezTo>
                      <a:pt x="373" y="233"/>
                      <a:pt x="388" y="248"/>
                      <a:pt x="388" y="266"/>
                    </a:cubicBezTo>
                    <a:lnTo>
                      <a:pt x="388" y="336"/>
                    </a:lnTo>
                    <a:lnTo>
                      <a:pt x="457" y="336"/>
                    </a:lnTo>
                    <a:cubicBezTo>
                      <a:pt x="476" y="336"/>
                      <a:pt x="491" y="351"/>
                      <a:pt x="491" y="369"/>
                    </a:cubicBezTo>
                    <a:close/>
                    <a:moveTo>
                      <a:pt x="681" y="326"/>
                    </a:moveTo>
                    <a:lnTo>
                      <a:pt x="643" y="326"/>
                    </a:lnTo>
                    <a:cubicBezTo>
                      <a:pt x="644" y="336"/>
                      <a:pt x="645" y="347"/>
                      <a:pt x="645" y="358"/>
                    </a:cubicBezTo>
                    <a:cubicBezTo>
                      <a:pt x="645" y="365"/>
                      <a:pt x="644" y="372"/>
                      <a:pt x="643" y="379"/>
                    </a:cubicBezTo>
                    <a:lnTo>
                      <a:pt x="681" y="379"/>
                    </a:lnTo>
                    <a:cubicBezTo>
                      <a:pt x="696" y="379"/>
                      <a:pt x="709" y="367"/>
                      <a:pt x="709" y="352"/>
                    </a:cubicBezTo>
                    <a:cubicBezTo>
                      <a:pt x="709" y="338"/>
                      <a:pt x="696" y="326"/>
                      <a:pt x="681" y="326"/>
                    </a:cubicBezTo>
                    <a:close/>
                    <a:moveTo>
                      <a:pt x="576" y="170"/>
                    </a:moveTo>
                    <a:lnTo>
                      <a:pt x="603" y="142"/>
                    </a:lnTo>
                    <a:cubicBezTo>
                      <a:pt x="614" y="131"/>
                      <a:pt x="614" y="114"/>
                      <a:pt x="604" y="104"/>
                    </a:cubicBezTo>
                    <a:cubicBezTo>
                      <a:pt x="594" y="94"/>
                      <a:pt x="577" y="94"/>
                      <a:pt x="566" y="105"/>
                    </a:cubicBezTo>
                    <a:lnTo>
                      <a:pt x="538" y="132"/>
                    </a:lnTo>
                    <a:cubicBezTo>
                      <a:pt x="552" y="144"/>
                      <a:pt x="564" y="156"/>
                      <a:pt x="576" y="170"/>
                    </a:cubicBezTo>
                    <a:close/>
                    <a:moveTo>
                      <a:pt x="354" y="67"/>
                    </a:moveTo>
                    <a:cubicBezTo>
                      <a:pt x="363" y="67"/>
                      <a:pt x="372" y="68"/>
                      <a:pt x="380" y="68"/>
                    </a:cubicBezTo>
                    <a:lnTo>
                      <a:pt x="380" y="27"/>
                    </a:lnTo>
                    <a:cubicBezTo>
                      <a:pt x="380" y="12"/>
                      <a:pt x="368" y="0"/>
                      <a:pt x="354" y="0"/>
                    </a:cubicBezTo>
                    <a:cubicBezTo>
                      <a:pt x="339" y="0"/>
                      <a:pt x="327" y="12"/>
                      <a:pt x="327" y="27"/>
                    </a:cubicBezTo>
                    <a:lnTo>
                      <a:pt x="327" y="68"/>
                    </a:lnTo>
                    <a:cubicBezTo>
                      <a:pt x="336" y="68"/>
                      <a:pt x="345" y="67"/>
                      <a:pt x="354" y="67"/>
                    </a:cubicBezTo>
                    <a:close/>
                    <a:moveTo>
                      <a:pt x="130" y="173"/>
                    </a:moveTo>
                    <a:cubicBezTo>
                      <a:pt x="142" y="159"/>
                      <a:pt x="154" y="147"/>
                      <a:pt x="168" y="135"/>
                    </a:cubicBezTo>
                    <a:lnTo>
                      <a:pt x="142" y="109"/>
                    </a:lnTo>
                    <a:cubicBezTo>
                      <a:pt x="131" y="99"/>
                      <a:pt x="114" y="98"/>
                      <a:pt x="104" y="109"/>
                    </a:cubicBezTo>
                    <a:cubicBezTo>
                      <a:pt x="93" y="119"/>
                      <a:pt x="94" y="136"/>
                      <a:pt x="104" y="147"/>
                    </a:cubicBezTo>
                    <a:lnTo>
                      <a:pt x="130" y="173"/>
                    </a:lnTo>
                    <a:close/>
                    <a:moveTo>
                      <a:pt x="64" y="358"/>
                    </a:moveTo>
                    <a:cubicBezTo>
                      <a:pt x="64" y="347"/>
                      <a:pt x="64" y="336"/>
                      <a:pt x="66" y="326"/>
                    </a:cubicBezTo>
                    <a:lnTo>
                      <a:pt x="28" y="326"/>
                    </a:lnTo>
                    <a:cubicBezTo>
                      <a:pt x="13" y="326"/>
                      <a:pt x="0" y="338"/>
                      <a:pt x="0" y="352"/>
                    </a:cubicBezTo>
                    <a:cubicBezTo>
                      <a:pt x="0" y="367"/>
                      <a:pt x="13" y="379"/>
                      <a:pt x="28" y="379"/>
                    </a:cubicBezTo>
                    <a:lnTo>
                      <a:pt x="65" y="379"/>
                    </a:lnTo>
                    <a:cubicBezTo>
                      <a:pt x="64" y="372"/>
                      <a:pt x="64" y="365"/>
                      <a:pt x="64" y="35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4" name="组合 7">
            <a:extLst>
              <a:ext uri="{FF2B5EF4-FFF2-40B4-BE49-F238E27FC236}">
                <a16:creationId xmlns:a16="http://schemas.microsoft.com/office/drawing/2014/main" id="{DD3BADBC-5582-B6E0-C8EE-B5F49B98FF05}"/>
              </a:ext>
            </a:extLst>
          </p:cNvPr>
          <p:cNvGrpSpPr/>
          <p:nvPr userDrawn="1"/>
        </p:nvGrpSpPr>
        <p:grpSpPr>
          <a:xfrm>
            <a:off x="4918620" y="1700688"/>
            <a:ext cx="4092098" cy="120864"/>
            <a:chOff x="7606416" y="1550405"/>
            <a:chExt cx="4092098" cy="120864"/>
          </a:xfrm>
        </p:grpSpPr>
        <p:sp>
          <p:nvSpPr>
            <p:cNvPr id="65" name="平行四边形 8">
              <a:extLst>
                <a:ext uri="{FF2B5EF4-FFF2-40B4-BE49-F238E27FC236}">
                  <a16:creationId xmlns:a16="http://schemas.microsoft.com/office/drawing/2014/main" id="{18A8CC16-3A6C-77AD-DC1A-BA912F7E775A}"/>
                </a:ext>
              </a:extLst>
            </p:cNvPr>
            <p:cNvSpPr/>
            <p:nvPr userDrawn="1">
              <p:custDataLst>
                <p:tags r:id="rId11"/>
              </p:custDataLst>
            </p:nvPr>
          </p:nvSpPr>
          <p:spPr>
            <a:xfrm flipH="1" flipV="1">
              <a:off x="7606416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/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6" name="平行四边形 9">
              <a:extLst>
                <a:ext uri="{FF2B5EF4-FFF2-40B4-BE49-F238E27FC236}">
                  <a16:creationId xmlns:a16="http://schemas.microsoft.com/office/drawing/2014/main" id="{BBB9CADC-74CE-FDFD-D315-FB3F94FB69BB}"/>
                </a:ext>
              </a:extLst>
            </p:cNvPr>
            <p:cNvSpPr/>
            <p:nvPr userDrawn="1">
              <p:custDataLst>
                <p:tags r:id="rId12"/>
              </p:custDataLst>
            </p:nvPr>
          </p:nvSpPr>
          <p:spPr>
            <a:xfrm flipH="1" flipV="1">
              <a:off x="7742178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7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7" name="平行四边形 10">
              <a:extLst>
                <a:ext uri="{FF2B5EF4-FFF2-40B4-BE49-F238E27FC236}">
                  <a16:creationId xmlns:a16="http://schemas.microsoft.com/office/drawing/2014/main" id="{2E77DC22-DF81-DF51-4727-C4D370E19882}"/>
                </a:ext>
              </a:extLst>
            </p:cNvPr>
            <p:cNvSpPr/>
            <p:nvPr userDrawn="1">
              <p:custDataLst>
                <p:tags r:id="rId13"/>
              </p:custDataLst>
            </p:nvPr>
          </p:nvSpPr>
          <p:spPr>
            <a:xfrm flipH="1" flipV="1">
              <a:off x="7877939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5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8" name="平行四边形 11">
              <a:extLst>
                <a:ext uri="{FF2B5EF4-FFF2-40B4-BE49-F238E27FC236}">
                  <a16:creationId xmlns:a16="http://schemas.microsoft.com/office/drawing/2014/main" id="{FCF4DAB8-4BB2-551A-BCC7-8D21ACFD0F64}"/>
                </a:ext>
              </a:extLst>
            </p:cNvPr>
            <p:cNvSpPr/>
            <p:nvPr userDrawn="1">
              <p:custDataLst>
                <p:tags r:id="rId14"/>
              </p:custDataLst>
            </p:nvPr>
          </p:nvSpPr>
          <p:spPr>
            <a:xfrm flipH="1" flipV="1">
              <a:off x="8013701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4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cxnSp>
          <p:nvCxnSpPr>
            <p:cNvPr id="69" name="直接连接符 12">
              <a:extLst>
                <a:ext uri="{FF2B5EF4-FFF2-40B4-BE49-F238E27FC236}">
                  <a16:creationId xmlns:a16="http://schemas.microsoft.com/office/drawing/2014/main" id="{08419C8B-D11A-0D07-1509-25897EEFDD8F}"/>
                </a:ext>
              </a:extLst>
            </p:cNvPr>
            <p:cNvCxnSpPr/>
            <p:nvPr userDrawn="1">
              <p:custDataLst>
                <p:tags r:id="rId15"/>
              </p:custDataLst>
            </p:nvPr>
          </p:nvCxnSpPr>
          <p:spPr>
            <a:xfrm>
              <a:off x="8166027" y="1554889"/>
              <a:ext cx="3532487" cy="0"/>
            </a:xfrm>
            <a:prstGeom prst="line">
              <a:avLst/>
            </a:prstGeom>
            <a:noFill/>
            <a:ln w="9525" cap="flat" cmpd="sng" algn="ctr">
              <a:gradFill flip="none" rotWithShape="1">
                <a:gsLst>
                  <a:gs pos="0">
                    <a:srgbClr val="3690FF">
                      <a:alpha val="0"/>
                    </a:srgbClr>
                  </a:gs>
                  <a:gs pos="55000">
                    <a:srgbClr val="3690FF">
                      <a:alpha val="40000"/>
                    </a:srgbClr>
                  </a:gs>
                </a:gsLst>
                <a:lin ang="10800000" scaled="1"/>
              </a:gra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6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87">
            <a:extLst>
              <a:ext uri="{FF2B5EF4-FFF2-40B4-BE49-F238E27FC236}">
                <a16:creationId xmlns:a16="http://schemas.microsoft.com/office/drawing/2014/main" id="{46ECA966-1DC3-6644-D122-C6BF55E1051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3" name="直接连接符 88">
              <a:extLst>
                <a:ext uri="{FF2B5EF4-FFF2-40B4-BE49-F238E27FC236}">
                  <a16:creationId xmlns:a16="http://schemas.microsoft.com/office/drawing/2014/main" id="{93FFCA9D-961E-F29E-93BC-7144F7C90462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89">
              <a:extLst>
                <a:ext uri="{FF2B5EF4-FFF2-40B4-BE49-F238E27FC236}">
                  <a16:creationId xmlns:a16="http://schemas.microsoft.com/office/drawing/2014/main" id="{B2740D0C-88E7-EAC1-9331-DF4D403637A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068E8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3">
            <a:extLst>
              <a:ext uri="{FF2B5EF4-FFF2-40B4-BE49-F238E27FC236}">
                <a16:creationId xmlns:a16="http://schemas.microsoft.com/office/drawing/2014/main" id="{899745DD-D424-43E1-1515-127C54B3D17D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14337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211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074E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DD700E8-0F58-FA42-8CDB-EBDBA0F7A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00" y="0"/>
            <a:ext cx="8956800" cy="6860528"/>
          </a:xfrm>
          <a:prstGeom prst="rect">
            <a:avLst/>
          </a:prstGeom>
        </p:spPr>
      </p:pic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200908" y="4969861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2724215" y="5851252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84259" y="1120293"/>
            <a:ext cx="7874305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硬件安全技术与防护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6895499" y="0"/>
            <a:ext cx="43012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 变革未来</a:t>
            </a:r>
            <a:endParaRPr lang="en-US" altLang="zh-CN" sz="28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23" name="组合 26">
            <a:extLst>
              <a:ext uri="{FF2B5EF4-FFF2-40B4-BE49-F238E27FC236}">
                <a16:creationId xmlns:a16="http://schemas.microsoft.com/office/drawing/2014/main" id="{FDBCE54B-5CEC-3887-40A6-BA52908D7823}"/>
              </a:ext>
            </a:extLst>
          </p:cNvPr>
          <p:cNvGrpSpPr/>
          <p:nvPr/>
        </p:nvGrpSpPr>
        <p:grpSpPr>
          <a:xfrm>
            <a:off x="4843079" y="5312779"/>
            <a:ext cx="504425" cy="49450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4" name="同心圆 27">
              <a:extLst>
                <a:ext uri="{FF2B5EF4-FFF2-40B4-BE49-F238E27FC236}">
                  <a16:creationId xmlns:a16="http://schemas.microsoft.com/office/drawing/2014/main" id="{3C523DFE-162D-4272-0FCC-A895B2E4BF77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5" name="椭圆 28">
              <a:extLst>
                <a:ext uri="{FF2B5EF4-FFF2-40B4-BE49-F238E27FC236}">
                  <a16:creationId xmlns:a16="http://schemas.microsoft.com/office/drawing/2014/main" id="{501753C7-98FC-0009-29FB-AA355AEB42C0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88588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!!平滑8">
            <a:extLst>
              <a:ext uri="{FF2B5EF4-FFF2-40B4-BE49-F238E27FC236}">
                <a16:creationId xmlns:a16="http://schemas.microsoft.com/office/drawing/2014/main" id="{96DD39E3-6810-8388-4F42-692F5B72A61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 rot="21190525">
            <a:off x="742385" y="570577"/>
            <a:ext cx="10242003" cy="5581265"/>
          </a:xfrm>
          <a:prstGeom prst="rect">
            <a:avLst/>
          </a:prstGeom>
          <a:solidFill>
            <a:srgbClr val="0070C0">
              <a:alpha val="1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!!平滑7">
            <a:extLst>
              <a:ext uri="{FF2B5EF4-FFF2-40B4-BE49-F238E27FC236}">
                <a16:creationId xmlns:a16="http://schemas.microsoft.com/office/drawing/2014/main" id="{1247F64D-6A5F-B5E2-BDBB-5DF0A31BD95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044364" y="561044"/>
            <a:ext cx="9947393" cy="6078149"/>
          </a:xfrm>
          <a:prstGeom prst="rect">
            <a:avLst/>
          </a:prstGeom>
          <a:solidFill>
            <a:srgbClr val="074E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1600618" y="3561970"/>
            <a:ext cx="9122182" cy="582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p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以下是一个《硬件安全技术与防护》PPT的8个提纲：
 硬件安全概述
 硬件攻击类型与方式
 硬件安全技术与防护方法
 硬件加密与解密技术
 硬件安全审计与监控
 硬件防火墙与入侵检测
 硬件安全法规与标准
 硬件安全未来发展趋势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9276774" y="561044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1520218" y="67668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3037541" y="901718"/>
            <a:ext cx="15653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zh-CN" altLang="en-US" sz="250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shape1">
            <a:extLst>
              <a:ext uri="{FF2B5EF4-FFF2-40B4-BE49-F238E27FC236}">
                <a16:creationId xmlns:a16="http://schemas.microsoft.com/office/drawing/2014/main" id="{F16F9A3B-54F8-EEFC-5B6B-45B9FB1F5C5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 rot="5400000">
            <a:off x="370628" y="19368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shape">
            <a:extLst>
              <a:ext uri="{FF2B5EF4-FFF2-40B4-BE49-F238E27FC236}">
                <a16:creationId xmlns:a16="http://schemas.microsoft.com/office/drawing/2014/main" id="{4C6D883E-FF29-6479-E6C5-29F95826E74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6200000">
            <a:off x="11147500" y="603100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硬件安全技术与防护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1.硬件安全的重要性：随着信息技术的飞速发展，硬件安全成为保障整个系统安全稳定运行的关键，防止硬件被恶意攻击或利用，保护数据和信息不被泄露或损坏。</a:t>
            </a:r>
          </a:p>
          <a:p>
            <a:r>
              <a:t>2.硬件安全威胁：硬件安全面临多种威胁，包括物理攻击、侧信道攻击、硬件木马等，这些攻击可能对系统造成严重的损害。</a:t>
            </a:r>
          </a:p>
          <a:p>
            <a:r>
              <a:t>3.硬件安全技术发展：近年来，硬件安全技术不断发展，包括硬件加密、硬件验证、硬件防火墙等技术，为系统提供更加全面的保护。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硬件安全技术与防护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1.硬件加密技术：通过加密硬件中的敏感数据，防止数据被恶意读取或篡改，提高硬件的安全性。</a:t>
            </a:r>
          </a:p>
          <a:p>
            <a:r>
              <a:t>2.硬件验证技术：通过验证硬件的完整性和真实性，防止硬件被替换或注入恶意代码，保证系统的正常运行。</a:t>
            </a:r>
          </a:p>
          <a:p>
            <a:r>
              <a:t>3.硬件防火墙技术：通过监控和过滤硬件的网络通信，防止网络攻击和数据泄露，保护系统的网络安全。</a:t>
            </a:r>
          </a:p>
          <a:p>
            <a:r>
              <a:t>以上内容仅供参考，具体内容还需要根据您的需求和实际情况进行调整优化。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硬件攻击类型与方式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硬件安全技术与防护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硬件攻击类型与方式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物理攻击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1.物理攻击是指通过直接对硬件设备进行操作，破坏或篡改其正常功能的行为。</a:t>
            </a:r>
          </a:p>
          <a:p>
            <a:r>
              <a:t>2.攻击者可以通过对设备进行暴力拆解、微观操作等手段，获取设备内部敏感信息或破坏设备硬件。</a:t>
            </a:r>
          </a:p>
          <a:p>
            <a:r>
              <a:t>3.为了防止物理攻击，需要采用高强度的物理保护措施，如加密芯片、防拆卸设计等。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侧信道攻击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1.侧信道攻击是指通过监测设备在运行过程中的电磁辐射、功耗等侧信道信息，推断出设备的内部敏感信息。</a:t>
            </a:r>
          </a:p>
          <a:p>
            <a:r>
              <a:t>2.侧信道攻击可以利用设备本身的漏洞或缺陷，实现对设备的非授权访问或篡改。</a:t>
            </a:r>
          </a:p>
          <a:p>
            <a:r>
              <a:t>3.防止侧信道攻击需要采用加密技术、噪声干扰等手段，保护设备的侧信道信息不被泄露。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硬件攻击类型与方式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硬件木马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1.硬件木马是指在设计或生产过程中，故意在硬件设备中嵌入的恶意电路或逻辑，用于窃取设备内部敏感信息或破坏设备正常功能。</a:t>
            </a:r>
          </a:p>
          <a:p>
            <a:r>
              <a:t>2.硬件木马具有很强的隐蔽性和危害性，难以被发现和清除。</a:t>
            </a:r>
          </a:p>
          <a:p>
            <a:r>
              <a:t>3.防止硬件木马需要采用严格的设计和生产流程，以及对硬件设备进行全面的检测和审查。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供应链攻击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1.供应链攻击是指通过攻击硬件设备的供应链，如在设计、生产、运输等环节中引入恶意元件或操作，实现对设备的非授权访问或篡改。</a:t>
            </a:r>
          </a:p>
          <a:p>
            <a:r>
              <a:t>2.供应链攻击具有很大的威胁性，因为攻击者可以通过控制供应链，影响到大量的硬件设备。</a:t>
            </a:r>
          </a:p>
          <a:p>
            <a:r>
              <a:t>3.防止供应链攻击需要加强对供应链的管理和监控，保证供应链的安全性和可靠性。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硬件攻击类型与方式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1.固件攻击是指通过篡改硬件设备的固件，实现对设备的非授权访问或控制。</a:t>
            </a:r>
          </a:p>
          <a:p>
            <a:r>
              <a:t>2.固件是硬件设备的核心组件，一旦被攻击，会对设备的正常功能造成严重的影响。</a:t>
            </a:r>
          </a:p>
          <a:p>
            <a:r>
              <a:t>3.防止固件攻击需要采用加密技术、固件验证等手段，保护固件不被篡改或破坏。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侧信道泄露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1.侧信道泄露是指硬件设备在运行过程中，无意中泄露出的敏感信息被攻击者利用，实现对设备的非授权访问或控制。</a:t>
            </a:r>
          </a:p>
          <a:p>
            <a:r>
              <a:t>2.侧信道泄露可能是由于设计缺陷、实现错误等原因导致的，因此需要加强设计和实现的严谨性。</a:t>
            </a:r>
          </a:p>
          <a:p>
            <a:r>
              <a:t>3.防止侧信道泄露需要采用加密技术、噪声干扰等手段，保护设备的侧信道信息不被泄露或被利用。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固件攻击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硬件安全技术与防护方法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硬件安全技术与防护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硬件安全技术与防护方法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1.安全启动技术：确保硬件在启动时不受恶意代码或篡改的影响，保证系统的安全启动。</a:t>
            </a:r>
          </a:p>
          <a:p>
            <a:r>
              <a:t>2.硬件加密技术：采用高强度加密算法，对硬件中的敏感数据进行保护，防止数据泄露。</a:t>
            </a:r>
          </a:p>
          <a:p>
            <a:r>
              <a:t>3.硬件隔离技术：通过硬件隔离技术，将不同功能模块进行隔离，避免攻击者利用漏洞进行攻击。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硬件访问控制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1.身份认证：对访问硬件的用户进行身份认证，确保只有授权用户能够访问。</a:t>
            </a:r>
          </a:p>
          <a:p>
            <a:r>
              <a:t>2.访问权限控制：根据不同用户的角色和权限，对硬件的访问功能进行限制，防止越权访问。</a:t>
            </a:r>
          </a:p>
          <a:p>
            <a:r>
              <a:t>3.审计追踪：对硬件的访问行为进行记录，便于追踪和分析异常行为。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硬件安全技术与防护方法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硬件漏洞管理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1.漏洞扫描：定期对硬件进行漏洞扫描，发现潜在的安全风险。</a:t>
            </a:r>
          </a:p>
          <a:p>
            <a:r>
              <a:t>2.漏洞修补：及时对发现的漏洞进行修补，消除安全隐患。</a:t>
            </a:r>
          </a:p>
          <a:p>
            <a:r>
              <a:t>3.漏洞披露：遵循负责任的披露原则，对漏洞信息进行合理管理，避免漏洞被恶意利用。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硬件数据加密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1.数据传输加密：对硬件传输的数据进行加密，确保数据在传输过程中的安全性。</a:t>
            </a:r>
          </a:p>
          <a:p>
            <a:r>
              <a:t>2.数据存储加密：对存储在硬件中的数据进行加密，防止数据被非法访问或窃取。</a:t>
            </a:r>
          </a:p>
          <a:p>
            <a:r>
              <a:t>3.密钥管理：采用严格的密钥管理制度，保证密钥的安全性和可靠性。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硬件安全技术与防护方法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硬件防火墙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1.过滤规则：设置合理的过滤规则，对进出硬件的数据包进行过滤和检查，防止恶意攻击。</a:t>
            </a:r>
          </a:p>
          <a:p>
            <a:r>
              <a:t>2.日志分析：对防火墙的日志进行分析，发现异常行为或攻击尝试，及时采取应对措施。</a:t>
            </a:r>
          </a:p>
          <a:p>
            <a:r>
              <a:t>3.实时更新：定期更新防火墙的规则和特征库，提高防御能力。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硬件安全审计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1.审计策略：制定详细的硬件安全审计策略，明确审计的对象、内容和方式。</a:t>
            </a:r>
          </a:p>
          <a:p>
            <a:r>
              <a:t>2.审计实施：通过专门的审计工具或手动方式，对硬件的安全事件进行审计，收集审计证据。</a:t>
            </a:r>
          </a:p>
          <a:p>
            <a:r>
              <a:t>3.审计分析：对收集到的审计数据进行分析，评估硬件的安全状况，及时发现安全问题并进行整改。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硬件加密与解密技术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硬件安全技术与防护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1.硬件加密的重要性：随着网络攻击的增加和数据安全的需求，硬件加密成为保护数据安全的重要手段之一。</a:t>
            </a:r>
          </a:p>
          <a:p>
            <a:r>
              <a:t>2.硬件加密的原理：通过硬件加密芯片或模块，对数据进行加密和解密，确保数据在传输和存储过程中的安全性。</a:t>
            </a:r>
          </a:p>
          <a:p>
            <a:r>
              <a:t>3.硬件加密的优势：相比软件加密，硬件加密具有更高的安全性和性能，能够有效防止数据泄露和被篡改。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硬件加密技术分类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1.对称加密技术：采用相同的密钥进行加密和解密，如AES、DES等算法。</a:t>
            </a:r>
          </a:p>
          <a:p>
            <a:r>
              <a:t>2.非对称加密技术：使用公钥和私钥进行加密和解密，如RSA、椭圆曲线等算法。</a:t>
            </a:r>
          </a:p>
          <a:p>
            <a:r>
              <a:t>3.混合加密技术：结合对称和非对称加密技术，提高加密性能和安全性。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硬件加密芯片技术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1.硬件加密芯片的原理：通过专门的加密算法和密钥，实现数据的快速加密和解密。</a:t>
            </a:r>
          </a:p>
          <a:p>
            <a:r>
              <a:t>2.硬件加密芯片的应用：广泛应用于智能卡、USBKey、网络设备等领域，提供硬件级别的数据加密保护。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硬件加密模块技术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1.硬件加密模块的原理：将加密芯片集成到电路板或系统模块中，提高整体安全性。</a:t>
            </a:r>
          </a:p>
          <a:p>
            <a:r>
              <a:t>2.硬件加密模块的优势：降低开发成本，提高生产效率，方便系统升级和维护。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硬件加密与解密技术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硬件加密发展趋势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1.随着技术的不断进步，硬件加密将会更加高效和安全。</a:t>
            </a:r>
          </a:p>
          <a:p>
            <a:r>
              <a:t>2.未来硬件加密将与人工智能、区块链等前沿技术相结合，提供更全面的数据保护方案。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硬件加密安全性评估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1.评估硬件加密的安全性需要考虑加密算法、密钥管理、实现方式等多方面因素。</a:t>
            </a:r>
          </a:p>
          <a:p>
            <a:r>
              <a:t>2.通过对硬件加密设备进行严格的测试和评估，可以确保其在实际应用中的安全性。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https://d.book118.com/557152116103006031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/>
          <a:stretch>
            <a:fillRect/>
          </a:stretch>
        </a:blipFill>
        <a:ln>
          <a:noFill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宋体</vt:lpstr>
      <vt:lpstr>Impact</vt:lpstr>
      <vt:lpstr>FZHei-B01S</vt:lpstr>
      <vt:lpstr>Microsoft YaHei UI</vt:lpstr>
      <vt:lpstr>仿宋_GB2312</vt:lpstr>
      <vt:lpstr>阿里巴巴普惠体</vt:lpstr>
      <vt:lpstr>DFGothic-EB</vt:lpstr>
      <vt:lpstr>幼圆</vt:lpstr>
      <vt:lpstr>Office Theme</vt:lpstr>
      <vt:lpstr>PowerPoint Presentation</vt:lpstr>
      <vt:lpstr>PowerPoint Presentation</vt:lpstr>
      <vt:lpstr> 硬件安全概述</vt:lpstr>
      <vt:lpstr> 硬件安全概述</vt:lpstr>
      <vt:lpstr> 硬件攻击类型与方式</vt:lpstr>
      <vt:lpstr> 硬件攻击类型与方式</vt:lpstr>
      <vt:lpstr> 硬件攻击类型与方式</vt:lpstr>
      <vt:lpstr> 硬件攻击类型与方式</vt:lpstr>
      <vt:lpstr> 硬件安全技术与防护方法</vt:lpstr>
      <vt:lpstr> 硬件安全技术与防护方法</vt:lpstr>
      <vt:lpstr> 硬件安全技术与防护方法</vt:lpstr>
      <vt:lpstr> 硬件安全技术与防护方法</vt:lpstr>
      <vt:lpstr> 硬件加密与解密技术</vt:lpstr>
      <vt:lpstr> 硬件加密与解密技术</vt:lpstr>
      <vt:lpstr> 硬件加密与解密技术</vt:lpstr>
      <vt:lpstr> 硬件加密与解密技术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2024-09-03T20:08:26.995</cp:lastPrinted>
  <dcterms:created xsi:type="dcterms:W3CDTF">2024-09-03T12:08:27Z</dcterms:created>
  <dcterms:modified xsi:type="dcterms:W3CDTF">2024-09-03T12:08:29Z</dcterms:modified>
</cp:coreProperties>
</file>