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F539C-1969-4B54-A92E-6DF518BA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5C938-5A81-4506-A1B5-7CBBC495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1AF38-EF64-4B82-8ED5-CA9A3A87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CA426-F4DA-4BC6-8DCB-7FE3E717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73ECC-338A-44DC-9530-FFA01B2E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8392E-334C-4C8D-B5F6-00FA338E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4C3D5-CDBE-472B-8154-F69E4C5ED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45097-2E71-4204-8275-F96F81997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83337-D77D-459E-9A38-C53B5E5CB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A1F9B-555E-465B-BE9C-573D54583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87687-0A4E-4C2D-A31B-D94975BE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45" r:id="rId2"/>
    <p:sldLayoutId id="2147490446" r:id="rId3"/>
    <p:sldLayoutId id="2147490447" r:id="rId4"/>
    <p:sldLayoutId id="2147490448" r:id="rId5"/>
    <p:sldLayoutId id="2147490449" r:id="rId6"/>
    <p:sldLayoutId id="2147490450" r:id="rId7"/>
    <p:sldLayoutId id="2147490451" r:id="rId8"/>
    <p:sldLayoutId id="2147490452" r:id="rId9"/>
    <p:sldLayoutId id="2147490453" r:id="rId10"/>
    <p:sldLayoutId id="214749045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4103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建立有效知识管理系统的要点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明确知识管理目标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建立知识管理系统框架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建立知识管理组织与团队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梳理现有知识资产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实施知识管理策略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营造知识管理文化氛围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明确知识管理目标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确定知识管理战略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66026" y="3535810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66026" y="3409367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1967397" y="3409996"/>
            <a:ext cx="75489" cy="12581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00109" y="3545246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建立知识管理组织：建立专门的知识管理团队，负责知识的收集、整理、存储、共享和应用等工作。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66026" y="1586944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66026" y="1460500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1967397" y="1461129"/>
            <a:ext cx="75489" cy="12581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00109" y="1590089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明确知识管理目标：确定知识管理的目的和范围，以便有针对性地进行知识管理。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66026" y="2561377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66026" y="2434933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1967397" y="2435562"/>
            <a:ext cx="75489" cy="12581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00109" y="2570813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制定知识管理计划：制定详细的知识管理计划，包括知识收集、整理、存储、共享和应用等方面。</a:t>
            </a:r>
            <a:endParaRPr lang="zh-CN" altLang="en-US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66026" y="4510244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66026" y="4383800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1967397" y="4384429"/>
            <a:ext cx="75489" cy="12581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00109" y="4519680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制定知识管理制度：制定完善的知识管理制度，包括知识保密、知识共享、知识应用等方面的规定。</a:t>
            </a:r>
            <a:endParaRPr lang="en-US" altLang="zh-CN" sz="13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14"/>
          <p:cNvSpPr/>
          <p:nvPr>
            <p:custDataLst>
              <p:tags r:id="rId18"/>
            </p:custDataLst>
          </p:nvPr>
        </p:nvSpPr>
        <p:spPr>
          <a:xfrm>
            <a:off x="1466026" y="5484677"/>
            <a:ext cx="9260679" cy="69386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8"/>
          <p:cNvSpPr/>
          <p:nvPr>
            <p:custDataLst>
              <p:tags r:id="rId19"/>
            </p:custDataLst>
          </p:nvPr>
        </p:nvSpPr>
        <p:spPr>
          <a:xfrm>
            <a:off x="1466026" y="5358234"/>
            <a:ext cx="501034" cy="47809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9"/>
          <p:cNvSpPr/>
          <p:nvPr>
            <p:custDataLst>
              <p:tags r:id="rId20"/>
            </p:custDataLst>
          </p:nvPr>
        </p:nvSpPr>
        <p:spPr>
          <a:xfrm>
            <a:off x="1967397" y="5358863"/>
            <a:ext cx="75489" cy="12581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20"/>
          <p:cNvSpPr txBox="1"/>
          <p:nvPr>
            <p:custDataLst>
              <p:tags r:id="rId21"/>
            </p:custDataLst>
          </p:nvPr>
        </p:nvSpPr>
        <p:spPr>
          <a:xfrm>
            <a:off x="2000109" y="5494113"/>
            <a:ext cx="8484302" cy="68191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建立知识管理平台：建立专门的知识管理平台，用于知识的存储、共享和应用，提高知识管理的效率和效果。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制定知识管理计划</a:t>
            </a:r>
            <a:endParaRPr lang="zh-CN" altLang="en-US"/>
          </a:p>
        </p:txBody>
      </p:sp>
      <p:sp>
        <p:nvSpPr>
          <p:cNvPr id="10490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明确知识管理目标：确定知识管理系统的建设目标，包括提高知识共享、促进知识创新、提升企业竞争力等。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制定知识管理计划：根据目标，制定详细的知识管理计划，包括知识收集、整理、存储、共享、应用等环节的计划和时间表。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确定知识管理范围：明确知识管理的范围，包括企业内部和外部的知识资源，以及需要管理的知识类型和内容。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建立知识管理组织：成立专门的知识管理团队，负责知识管理系统的建设、运营和维护，确保知识管理的顺利进行。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明确知识管理目标与业务目标的关系</a:t>
            </a:r>
            <a:endParaRPr lang="zh-CN" altLang="en-US"/>
          </a:p>
        </p:txBody>
      </p:sp>
      <p:sp>
        <p:nvSpPr>
          <p:cNvPr id="10491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知识管理目标应与业务目标保持一致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知识管理目标应支持业务目标的实现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知识管理目标应与业务目标相互促进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知识管理目标应与业务目标相互融合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梳理现有知识资产</a:t>
            </a:r>
            <a:endParaRPr lang="zh-CN" altLang="en-US"/>
          </a:p>
        </p:txBody>
      </p:sp>
      <p:sp>
        <p:nvSpPr>
          <p:cNvPr id="10491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识别显性知识和隐性知识</a:t>
            </a:r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显性知识：易于表达、记录和共享的知识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隐性知识：难以言传、难以形式化的知识，需要通过实践和经验积累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知识梳理：对现有知识资产进行分类、整理和归纳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知识识别：明确哪些是显性知识，哪些是隐性知识，以便更好地管理和利用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分类整理知识资产</a:t>
            </a:r>
            <a:endParaRPr lang="zh-CN" altLang="en-US"/>
          </a:p>
        </p:txBody>
      </p:sp>
      <p:sp>
        <p:nvSpPr>
          <p:cNvPr id="104928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对现有知识资产进行分类：按照性质、表现形态等进行分类，以便更好地管理和利用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整理知识资产：对分类后的知识资产进行整理，包括收集、整理、归纳、总结等步骤，形成系统化的知识体系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建立知识资产索引：为每个知识资产建立索引，以便快速查找和定位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定期更新和维护：定期对知识资产进行更新和维护，确保其时效性和准确性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评估知识资产的价值</a:t>
            </a:r>
            <a:endParaRPr lang="zh-CN" altLang="en-US"/>
          </a:p>
        </p:txBody>
      </p:sp>
      <p:sp>
        <p:nvSpPr>
          <p:cNvPr id="1049326" name="弧形 58"/>
          <p:cNvSpPr/>
          <p:nvPr>
            <p:custDataLst>
              <p:tags r:id="rId2"/>
            </p:custDataLst>
          </p:nvPr>
        </p:nvSpPr>
        <p:spPr>
          <a:xfrm>
            <a:off x="8027409" y="2156012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弧形 57"/>
          <p:cNvSpPr/>
          <p:nvPr>
            <p:custDataLst>
              <p:tags r:id="rId3"/>
            </p:custDataLst>
          </p:nvPr>
        </p:nvSpPr>
        <p:spPr>
          <a:xfrm>
            <a:off x="838200" y="2156012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2"/>
          <p:cNvSpPr/>
          <p:nvPr>
            <p:custDataLst>
              <p:tags r:id="rId4"/>
            </p:custDataLst>
          </p:nvPr>
        </p:nvSpPr>
        <p:spPr>
          <a:xfrm>
            <a:off x="8354477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椭圆 23"/>
          <p:cNvSpPr/>
          <p:nvPr>
            <p:custDataLst>
              <p:tags r:id="rId5"/>
            </p:custDataLst>
          </p:nvPr>
        </p:nvSpPr>
        <p:spPr>
          <a:xfrm>
            <a:off x="8724675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6"/>
            </p:custDataLst>
          </p:nvPr>
        </p:nvSpPr>
        <p:spPr>
          <a:xfrm>
            <a:off x="8788472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评估知识资产的实用性和可操作性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6" name="椭圆 24"/>
          <p:cNvSpPr/>
          <p:nvPr>
            <p:custDataLst>
              <p:tags r:id="rId7"/>
            </p:custDataLst>
          </p:nvPr>
        </p:nvSpPr>
        <p:spPr>
          <a:xfrm>
            <a:off x="6022769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25"/>
          <p:cNvSpPr/>
          <p:nvPr>
            <p:custDataLst>
              <p:tags r:id="rId8"/>
            </p:custDataLst>
          </p:nvPr>
        </p:nvSpPr>
        <p:spPr>
          <a:xfrm>
            <a:off x="6392069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9"/>
            </p:custDataLst>
          </p:nvPr>
        </p:nvSpPr>
        <p:spPr>
          <a:xfrm>
            <a:off x="6456763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评估知识资产的创新性和独特性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椭圆 7"/>
          <p:cNvSpPr/>
          <p:nvPr>
            <p:custDataLst>
              <p:tags r:id="rId10"/>
            </p:custDataLst>
          </p:nvPr>
        </p:nvSpPr>
        <p:spPr>
          <a:xfrm>
            <a:off x="3691061" y="2420183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9"/>
          <p:cNvSpPr/>
          <p:nvPr>
            <p:custDataLst>
              <p:tags r:id="rId11"/>
            </p:custDataLst>
          </p:nvPr>
        </p:nvSpPr>
        <p:spPr>
          <a:xfrm>
            <a:off x="4060360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12"/>
            </p:custDataLst>
          </p:nvPr>
        </p:nvSpPr>
        <p:spPr>
          <a:xfrm>
            <a:off x="4125055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评估知识资产的市场价值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8" name="椭圆 5"/>
          <p:cNvSpPr/>
          <p:nvPr>
            <p:custDataLst>
              <p:tags r:id="rId13"/>
            </p:custDataLst>
          </p:nvPr>
        </p:nvSpPr>
        <p:spPr>
          <a:xfrm>
            <a:off x="1094284" y="2420183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椭圆 4"/>
          <p:cNvSpPr/>
          <p:nvPr>
            <p:custDataLst>
              <p:tags r:id="rId14"/>
            </p:custDataLst>
          </p:nvPr>
        </p:nvSpPr>
        <p:spPr>
          <a:xfrm>
            <a:off x="1463583" y="2475892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15"/>
            </p:custDataLst>
          </p:nvPr>
        </p:nvSpPr>
        <p:spPr>
          <a:xfrm>
            <a:off x="1528278" y="3227969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确定知识资产的范围和类型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建立知识管理系统框架</a:t>
            </a:r>
            <a:endParaRPr lang="zh-CN" altLang="en-US"/>
          </a:p>
        </p:txBody>
      </p:sp>
      <p:sp>
        <p:nvSpPr>
          <p:cNvPr id="10493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设计知识管理系统的结构</a:t>
            </a:r>
            <a:endParaRPr lang="zh-CN" altLang="en-US"/>
          </a:p>
        </p:txBody>
      </p:sp>
      <p:sp>
        <p:nvSpPr>
          <p:cNvPr id="1049462" name="对角圆角矩形 52"/>
          <p:cNvSpPr/>
          <p:nvPr>
            <p:custDataLst>
              <p:tags r:id="rId2"/>
            </p:custDataLst>
          </p:nvPr>
        </p:nvSpPr>
        <p:spPr>
          <a:xfrm>
            <a:off x="838200" y="1602616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54"/>
          <p:cNvSpPr/>
          <p:nvPr>
            <p:custDataLst>
              <p:tags r:id="rId4"/>
            </p:custDataLst>
          </p:nvPr>
        </p:nvSpPr>
        <p:spPr>
          <a:xfrm>
            <a:off x="1342589" y="1476044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5387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确定知识管理目标：明确知识管理系统的目的和目标，以便为后续的设计和开发提供方向。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9"/>
          <p:cNvSpPr/>
          <p:nvPr>
            <p:custDataLst>
              <p:tags r:id="rId6"/>
            </p:custDataLst>
          </p:nvPr>
        </p:nvSpPr>
        <p:spPr>
          <a:xfrm>
            <a:off x="6317501" y="1602616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1"/>
          <p:cNvSpPr/>
          <p:nvPr>
            <p:custDataLst>
              <p:tags r:id="rId8"/>
            </p:custDataLst>
          </p:nvPr>
        </p:nvSpPr>
        <p:spPr>
          <a:xfrm>
            <a:off x="6821257" y="1476044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60206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设计知识检索方式：根据知识类型和检索需求，设计合适的知识检索方式，如关键词检索、全文检索、图像识别等。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69569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6"/>
          <p:cNvSpPr/>
          <p:nvPr>
            <p:custDataLst>
              <p:tags r:id="rId11"/>
            </p:custDataLst>
          </p:nvPr>
        </p:nvSpPr>
        <p:spPr>
          <a:xfrm>
            <a:off x="838200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7"/>
          <p:cNvSpPr/>
          <p:nvPr>
            <p:custDataLst>
              <p:tags r:id="rId12"/>
            </p:custDataLst>
          </p:nvPr>
        </p:nvSpPr>
        <p:spPr>
          <a:xfrm>
            <a:off x="1342589" y="3142997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确定知识类型：根据企业的实际需求，确定需要管理的知识类型，如文档、数据、图像、视频等。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69569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9"/>
          <p:cNvSpPr/>
          <p:nvPr>
            <p:custDataLst>
              <p:tags r:id="rId16"/>
            </p:custDataLst>
          </p:nvPr>
        </p:nvSpPr>
        <p:spPr>
          <a:xfrm>
            <a:off x="6821257" y="3142997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设计知识共享方式：根据企业的实际需求，设计合适的知识共享方式，如内部共享、外部共享、在线协作等。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936522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7"/>
          <p:cNvSpPr/>
          <p:nvPr>
            <p:custDataLst>
              <p:tags r:id="rId20"/>
            </p:custDataLst>
          </p:nvPr>
        </p:nvSpPr>
        <p:spPr>
          <a:xfrm>
            <a:off x="1342589" y="4804887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设计知识存储方式：根据知识类型和存储需求，选择合适的知识存储方式，如数据库、文件系统、云存储等。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936522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24"/>
          <p:cNvSpPr/>
          <p:nvPr>
            <p:custDataLst>
              <p:tags r:id="rId24"/>
            </p:custDataLst>
          </p:nvPr>
        </p:nvSpPr>
        <p:spPr>
          <a:xfrm>
            <a:off x="6821257" y="4804887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设计知识更新机制：根据企业的实际需求，设计合适的知识更新机制，以确保知识的及时性和准确性。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确定知识管理系统的功能模块</a:t>
            </a:r>
            <a:endParaRPr lang="zh-CN" altLang="en-US"/>
          </a:p>
        </p:txBody>
      </p:sp>
      <p:sp>
        <p:nvSpPr>
          <p:cNvPr id="104954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知识共享与交流：支持多人在线协作，促进知识共享和交流，提高团队协作效率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知识分类与存储：将知识按照类别进行分类，并存储在相应的数据库中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知识检索与查询：提供快速、准确的知识检索和查询功能，方便用户获取所需知识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知识更新与维护：定期更新和优化知识管理系统，确保其适应不断变化的知识需求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制定知识管理系统的运行机制</a:t>
            </a:r>
            <a:endParaRPr lang="zh-CN" altLang="en-US"/>
          </a:p>
        </p:txBody>
      </p:sp>
      <p:sp>
        <p:nvSpPr>
          <p:cNvPr id="1049614" name="Freeform 20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663488"/>
            <a:ext cx="2060965" cy="1561881"/>
          </a:xfrm>
          <a:custGeom>
            <a:gdLst>
              <a:gd name="T0" fmla="*/ 0 w 5260"/>
              <a:gd name="T1" fmla="*/ 3424 h 3425"/>
              <a:gd name="T2" fmla="*/ 5259 w 5260"/>
              <a:gd name="T3" fmla="*/ 1352 h 3425"/>
              <a:gd name="T4" fmla="*/ 5259 w 5260"/>
              <a:gd name="T5" fmla="*/ 0 h 3425"/>
              <a:gd name="T6" fmla="*/ 0 w 5260"/>
              <a:gd name="T7" fmla="*/ 2074 h 3425"/>
              <a:gd name="T8" fmla="*/ 0 w 5260"/>
              <a:gd name="T9" fmla="*/ 3424 h 34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4"/>
                </a:moveTo>
                <a:lnTo>
                  <a:pt x="5259" y="1352"/>
                </a:lnTo>
                <a:lnTo>
                  <a:pt x="5259" y="0"/>
                </a:lnTo>
                <a:lnTo>
                  <a:pt x="0" y="2074"/>
                </a:lnTo>
                <a:lnTo>
                  <a:pt x="0" y="3424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16" name="Freeform 21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596761"/>
            <a:ext cx="2060965" cy="1561881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18" name="Freeform 22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3525163"/>
            <a:ext cx="2060965" cy="156590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20" name="Freeform 25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2592499"/>
            <a:ext cx="2060965" cy="633197"/>
          </a:xfrm>
          <a:custGeom>
            <a:gdLst>
              <a:gd name="T0" fmla="*/ 5259 w 5260"/>
              <a:gd name="T1" fmla="*/ 1351 h 1352"/>
              <a:gd name="T2" fmla="*/ 0 w 5260"/>
              <a:gd name="T3" fmla="*/ 1351 h 1352"/>
              <a:gd name="T4" fmla="*/ 0 w 5260"/>
              <a:gd name="T5" fmla="*/ 0 h 1352"/>
              <a:gd name="T6" fmla="*/ 5259 w 5260"/>
              <a:gd name="T7" fmla="*/ 0 h 1352"/>
              <a:gd name="T8" fmla="*/ 5259 w 5260"/>
              <a:gd name="T9" fmla="*/ 1351 h 13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2">
                <a:moveTo>
                  <a:pt x="5259" y="1351"/>
                </a:moveTo>
                <a:lnTo>
                  <a:pt x="0" y="1351"/>
                </a:lnTo>
                <a:lnTo>
                  <a:pt x="0" y="0"/>
                </a:lnTo>
                <a:lnTo>
                  <a:pt x="5259" y="0"/>
                </a:lnTo>
                <a:lnTo>
                  <a:pt x="5259" y="1351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2" name="Freeform 26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3526989"/>
            <a:ext cx="2060965" cy="63113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4" name="Freeform 22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4457826"/>
            <a:ext cx="2060965" cy="156590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626" name="Freeform 27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838200" y="5390490"/>
            <a:ext cx="2060965" cy="633197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8" name="Freeform 26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38200" y="4459653"/>
            <a:ext cx="2060965" cy="631135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0" name="正文"/>
          <p:cNvSpPr txBox="1"/>
          <p:nvPr>
            <p:custDataLst>
              <p:tags r:id="rId10"/>
            </p:custDataLst>
          </p:nvPr>
        </p:nvSpPr>
        <p:spPr>
          <a:xfrm>
            <a:off x="2974438" y="1581911"/>
            <a:ext cx="8380072" cy="718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明确知识管理目标：确定知识管理系统的目标，包括提高知识利用效率、促进知识创新、提升企业竞争力等。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11"/>
            </p:custDataLst>
          </p:nvPr>
        </p:nvSpPr>
        <p:spPr>
          <a:xfrm>
            <a:off x="2974438" y="2521271"/>
            <a:ext cx="8380072" cy="718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确定知识管理范围：明确知识管理系统的管理范围，包括企业内部的知识、外部的知识以及个人知识等。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4" name="正文"/>
          <p:cNvSpPr txBox="1"/>
          <p:nvPr>
            <p:custDataLst>
              <p:tags r:id="rId12"/>
            </p:custDataLst>
          </p:nvPr>
        </p:nvSpPr>
        <p:spPr>
          <a:xfrm>
            <a:off x="2974438" y="3460631"/>
            <a:ext cx="8380072" cy="718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建立知识分类体系：根据知识的特性和应用场景，建立科学合理的知识分类体系，便于知识的存储、检索和应用。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6" name="正文"/>
          <p:cNvSpPr txBox="1"/>
          <p:nvPr>
            <p:custDataLst>
              <p:tags r:id="rId13"/>
            </p:custDataLst>
          </p:nvPr>
        </p:nvSpPr>
        <p:spPr>
          <a:xfrm>
            <a:off x="2974438" y="4399992"/>
            <a:ext cx="8380072" cy="718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设计知识管理系统流程：包括知识的收集、整理、存储、共享、应用等环节，确保知识在系统内有效流动和利用。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8" name="正文"/>
          <p:cNvSpPr txBox="1"/>
          <p:nvPr>
            <p:custDataLst>
              <p:tags r:id="rId14"/>
            </p:custDataLst>
          </p:nvPr>
        </p:nvSpPr>
        <p:spPr>
          <a:xfrm>
            <a:off x="2974438" y="5339352"/>
            <a:ext cx="8380072" cy="718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制定知识管理制度：建立完善的知识管理制度，包括知识保密、知识共享、知识应用等方面的规定，确保知识的合理使用和保护。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40" name="Freeform 23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838200" y="1656792"/>
            <a:ext cx="2060965" cy="633197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https://d.book118.com/557154103026006030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PRESET_TEXT_INDEX" val="0"/>
  <p:tag name="KSO_WM_UNIT_PRESET_TEXT_LEN" val="0"/>
  <p:tag name="KSO_WM_UNIT_TEXT_FILL_FORE_SCHEMECOLOR_INDEX" val="1"/>
  <p:tag name="KSO_WM_UNIT_TEXT_FILL_TYPE" val="1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建立有效知识管理系统的要点</vt:lpstr>
      <vt:lpstr>目录</vt:lpstr>
      <vt:lpstr>添加章节标题</vt:lpstr>
      <vt:lpstr>明确知识管理目标</vt:lpstr>
      <vt:lpstr>确定知识管理战略</vt:lpstr>
      <vt:lpstr>制定知识管理计划</vt:lpstr>
      <vt:lpstr>明确知识管理目标与业务目标的关系</vt:lpstr>
      <vt:lpstr>梳理现有知识资产</vt:lpstr>
      <vt:lpstr>识别显性知识和隐性知识</vt:lpstr>
      <vt:lpstr>分类整理知识资产</vt:lpstr>
      <vt:lpstr>评估知识资产的价值</vt:lpstr>
      <vt:lpstr>建立知识管理系统框架</vt:lpstr>
      <vt:lpstr>设计知识管理系统的结构</vt:lpstr>
      <vt:lpstr>确定知识管理系统的功能模块</vt:lpstr>
      <vt:lpstr>制定知识管理系统的运行机制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2024-09-01T16:32:41.092</cp:lastPrinted>
  <dcterms:created xsi:type="dcterms:W3CDTF">2024-09-01T08:32:41Z</dcterms:created>
  <dcterms:modified xsi:type="dcterms:W3CDTF">2024-09-01T08:32:43Z</dcterms:modified>
</cp:coreProperties>
</file>