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617"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224.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B91164-4C49-4F70-B73B-7A7966C67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F4FDD-3C79-46CC-8535-743B67801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A54F14-C2B5-4E46-8B43-F604FC682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47BA61-3270-45D5-80CF-B61D7DE575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B4BFC5-B83A-480B-A95F-EA09F4FA5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DDB525-92E8-4989-889B-743E702197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B14B26-203C-4A00-B8E0-9DBD306D6B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38E904-A48C-43F8-B94C-145099A4A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E4002-937B-4931-8709-A57BF6688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618C9-29AB-47B6-A17A-36A742664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D6FDDC-6211-4D89-B447-DE6C091DA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607" r:id="rId2"/>
    <p:sldLayoutId id="2147484608" r:id="rId3"/>
    <p:sldLayoutId id="2147484609" r:id="rId4"/>
    <p:sldLayoutId id="2147484610" r:id="rId5"/>
    <p:sldLayoutId id="2147484611" r:id="rId6"/>
    <p:sldLayoutId id="2147484612" r:id="rId7"/>
    <p:sldLayoutId id="2147484613" r:id="rId8"/>
    <p:sldLayoutId id="2147484614" r:id="rId9"/>
    <p:sldLayoutId id="2147484615" r:id="rId10"/>
    <p:sldLayoutId id="2147484616"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14" Type="http://schemas.openxmlformats.org/officeDocument/2006/relationships/tags" Target="../tags/tag140.xml" /><Relationship Id="rId15" Type="http://schemas.openxmlformats.org/officeDocument/2006/relationships/tags" Target="../tags/tag141.xml" /><Relationship Id="rId16" Type="http://schemas.openxmlformats.org/officeDocument/2006/relationships/tags" Target="../tags/tag142.xml" /><Relationship Id="rId17" Type="http://schemas.openxmlformats.org/officeDocument/2006/relationships/tags" Target="../tags/tag143.xml" /><Relationship Id="rId18" Type="http://schemas.openxmlformats.org/officeDocument/2006/relationships/tags" Target="../tags/tag144.xml" /><Relationship Id="rId19" Type="http://schemas.openxmlformats.org/officeDocument/2006/relationships/tags" Target="../tags/tag145.xml" /><Relationship Id="rId2" Type="http://schemas.openxmlformats.org/officeDocument/2006/relationships/tags" Target="../tags/tag128.xml" /><Relationship Id="rId20" Type="http://schemas.openxmlformats.org/officeDocument/2006/relationships/tags" Target="../tags/tag146.xml" /><Relationship Id="rId21" Type="http://schemas.openxmlformats.org/officeDocument/2006/relationships/tags" Target="../tags/tag147.xml" /><Relationship Id="rId22" Type="http://schemas.openxmlformats.org/officeDocument/2006/relationships/tags" Target="../tags/tag148.xml" /><Relationship Id="rId23" Type="http://schemas.openxmlformats.org/officeDocument/2006/relationships/tags" Target="../tags/tag149.xml" /><Relationship Id="rId24" Type="http://schemas.openxmlformats.org/officeDocument/2006/relationships/tags" Target="../tags/tag150.xml" /><Relationship Id="rId25" Type="http://schemas.openxmlformats.org/officeDocument/2006/relationships/tags" Target="../tags/tag151.xml" /><Relationship Id="rId26" Type="http://schemas.openxmlformats.org/officeDocument/2006/relationships/tags" Target="../tags/tag152.xml" /><Relationship Id="rId27" Type="http://schemas.openxmlformats.org/officeDocument/2006/relationships/tags" Target="../tags/tag153.xml" /><Relationship Id="rId28" Type="http://schemas.openxmlformats.org/officeDocument/2006/relationships/tags" Target="../tags/tag154.xml" /><Relationship Id="rId29" Type="http://schemas.openxmlformats.org/officeDocument/2006/relationships/tags" Target="../tags/tag155.xml" /><Relationship Id="rId3" Type="http://schemas.openxmlformats.org/officeDocument/2006/relationships/tags" Target="../tags/tag129.xml" /><Relationship Id="rId30" Type="http://schemas.openxmlformats.org/officeDocument/2006/relationships/tags" Target="../tags/tag156.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14" Type="http://schemas.openxmlformats.org/officeDocument/2006/relationships/tags" Target="../tags/tag181.xml" /><Relationship Id="rId15" Type="http://schemas.openxmlformats.org/officeDocument/2006/relationships/tags" Target="../tags/tag182.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6402215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normAutofit/>
          </a:bodyPr>
          <a:lstStyle/>
          <a:p>
            <a:r>
              <a:rPr lang="zh-CN" altLang="en-US">
                <a:solidFill>
                  <a:schemeClr val="lt1">
                    <a:lumMod val="100000"/>
                  </a:schemeClr>
                </a:solidFill>
              </a:rPr>
              <a:t>高性能合成材料在军工领域中的应用研究</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521325" y="1750060"/>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544185" y="2178050"/>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effectLst/>
                <a:latin typeface="+中文标题" charset="0"/>
                <a:ea typeface="+mj-ea"/>
              </a:rPr>
              <a:t>高性能合成材料的特性</a:t>
            </a:r>
            <a:endParaRPr lang="zh-CN" altLang="en-US" sz="1700" b="1" kern="0" spc="100">
              <a:effectLst/>
              <a:latin typeface="+中文标题" charset="0"/>
              <a:ea typeface="+mj-ea"/>
            </a:endParaRPr>
          </a:p>
        </p:txBody>
      </p:sp>
      <p:cxnSp>
        <p:nvCxnSpPr>
          <p:cNvPr id="3145741" name="直接箭头连接符 17"/>
          <p:cNvCxnSpPr/>
          <p:nvPr>
            <p:custDataLst>
              <p:tags r:id="rId6"/>
            </p:custDataLst>
          </p:nvPr>
        </p:nvCxnSpPr>
        <p:spPr>
          <a:xfrm>
            <a:off x="5590540" y="2753995"/>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6384925" y="2785745"/>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6396355" y="325945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effectLst/>
                <a:latin typeface="+中文标题" charset="0"/>
                <a:ea typeface="+mj-ea"/>
              </a:rPr>
              <a:t>高性能合成材料在军工领域的应用</a:t>
            </a:r>
            <a:endParaRPr lang="zh-CN" altLang="en-US" sz="1700" b="1" kern="0" spc="100">
              <a:effectLst/>
              <a:latin typeface="+中文标题" charset="0"/>
              <a:ea typeface="+mj-ea"/>
            </a:endParaRPr>
          </a:p>
        </p:txBody>
      </p:sp>
      <p:cxnSp>
        <p:nvCxnSpPr>
          <p:cNvPr id="3145743" name="直接箭头连接符 21"/>
          <p:cNvCxnSpPr/>
          <p:nvPr>
            <p:custDataLst>
              <p:tags r:id="rId9"/>
            </p:custDataLst>
          </p:nvPr>
        </p:nvCxnSpPr>
        <p:spPr>
          <a:xfrm>
            <a:off x="6442710" y="3835400"/>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7063105" y="3858895"/>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7063105" y="433260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effectLst/>
                <a:latin typeface="+中文标题" charset="0"/>
                <a:ea typeface="+mj-ea"/>
              </a:rPr>
              <a:t>高性能合成材料的研发进展</a:t>
            </a:r>
            <a:endParaRPr lang="zh-CN" altLang="en-US" sz="1700" b="1" kern="0" spc="100">
              <a:effectLst/>
              <a:latin typeface="+中文标题" charset="0"/>
              <a:ea typeface="+mj-ea"/>
            </a:endParaRPr>
          </a:p>
        </p:txBody>
      </p:sp>
      <p:cxnSp>
        <p:nvCxnSpPr>
          <p:cNvPr id="3145745" name="直接箭头连接符 25"/>
          <p:cNvCxnSpPr/>
          <p:nvPr>
            <p:custDataLst>
              <p:tags r:id="rId12"/>
            </p:custDataLst>
          </p:nvPr>
        </p:nvCxnSpPr>
        <p:spPr>
          <a:xfrm>
            <a:off x="7109460" y="4908550"/>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7726045" y="4932045"/>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7726045" y="5405755"/>
            <a:ext cx="4208780" cy="504190"/>
          </a:xfrm>
          <a:prstGeom prst="rect">
            <a:avLst/>
          </a:prstGeom>
          <a:noFill/>
        </p:spPr>
        <p:txBody>
          <a:bodyPr wrap="square" lIns="0" tIns="0" rIns="0" bIns="0" rtlCol="0" anchor="b">
            <a:normAutofit fontScale="6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高性能合成材料在军工领域的未来发展</a:t>
            </a:r>
            <a:endParaRPr lang="zh-CN" altLang="en-US" sz="2800" b="1" kern="0" spc="100">
              <a:effectLst/>
              <a:latin typeface="+中文标题" charset="0"/>
              <a:ea typeface="+mj-ea"/>
            </a:endParaRPr>
          </a:p>
        </p:txBody>
      </p:sp>
      <p:cxnSp>
        <p:nvCxnSpPr>
          <p:cNvPr id="3145747" name="直接箭头连接符 7"/>
          <p:cNvCxnSpPr/>
          <p:nvPr>
            <p:custDataLst>
              <p:tags r:id="rId15"/>
            </p:custDataLst>
          </p:nvPr>
        </p:nvCxnSpPr>
        <p:spPr>
          <a:xfrm>
            <a:off x="7772400" y="5981700"/>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26"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高性能合成材料的特性</a:t>
            </a:r>
            <a:endParaRPr lang="zh-CN" altLang="en-US">
              <a:solidFill>
                <a:schemeClr val="lt1">
                  <a:lumMod val="100000"/>
                </a:schemeClr>
              </a:solidFill>
            </a:endParaRPr>
          </a:p>
        </p:txBody>
      </p:sp>
      <p:sp>
        <p:nvSpPr>
          <p:cNvPr id="1048928"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0" name="标题 1"/>
          <p:cNvSpPr>
            <a:spLocks noGrp="1"/>
          </p:cNvSpPr>
          <p:nvPr>
            <p:ph type="title"/>
          </p:nvPr>
        </p:nvSpPr>
        <p:spPr/>
        <p:txBody>
          <a:bodyPr/>
          <a:lstStyle/>
          <a:p>
            <a:r>
              <a:rPr lang="zh-CN" altLang="en-US"/>
              <a:t>高强度和耐高温性能</a:t>
            </a:r>
            <a:endParaRPr lang="zh-CN" altLang="en-US"/>
          </a:p>
        </p:txBody>
      </p:sp>
      <p:sp>
        <p:nvSpPr>
          <p:cNvPr id="1048972" name="椭圆 262"/>
          <p:cNvSpPr/>
          <p:nvPr>
            <p:custDataLst>
              <p:tags r:id="rId2"/>
            </p:custDataLst>
          </p:nvPr>
        </p:nvSpPr>
        <p:spPr>
          <a:xfrm>
            <a:off x="2377275" y="4026006"/>
            <a:ext cx="7436936" cy="194567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74" name="椭圆 263"/>
          <p:cNvSpPr/>
          <p:nvPr>
            <p:custDataLst>
              <p:tags r:id="rId3"/>
            </p:custDataLst>
          </p:nvPr>
        </p:nvSpPr>
        <p:spPr>
          <a:xfrm>
            <a:off x="3238745" y="4107264"/>
            <a:ext cx="5638572" cy="1670875"/>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76" name="椭圆 264"/>
          <p:cNvSpPr/>
          <p:nvPr>
            <p:custDataLst>
              <p:tags r:id="rId4"/>
            </p:custDataLst>
          </p:nvPr>
        </p:nvSpPr>
        <p:spPr>
          <a:xfrm>
            <a:off x="4045383" y="4346415"/>
            <a:ext cx="4024387" cy="119254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78" name="椭圆 265"/>
          <p:cNvSpPr/>
          <p:nvPr>
            <p:custDataLst>
              <p:tags r:id="rId5"/>
            </p:custDataLst>
          </p:nvPr>
        </p:nvSpPr>
        <p:spPr>
          <a:xfrm>
            <a:off x="4727160" y="4548570"/>
            <a:ext cx="2660579" cy="78840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80" name="椭圆 266"/>
          <p:cNvSpPr/>
          <p:nvPr>
            <p:custDataLst>
              <p:tags r:id="rId6"/>
            </p:custDataLst>
          </p:nvPr>
        </p:nvSpPr>
        <p:spPr>
          <a:xfrm>
            <a:off x="5426114" y="4755349"/>
            <a:ext cx="1530378" cy="453497"/>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9" name="直接连接符 267"/>
          <p:cNvCxnSpPr/>
          <p:nvPr>
            <p:custDataLst>
              <p:tags r:id="rId7"/>
            </p:custDataLst>
          </p:nvPr>
        </p:nvCxnSpPr>
        <p:spPr>
          <a:xfrm flipH="1">
            <a:off x="2837739" y="4680036"/>
            <a:ext cx="0" cy="8566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2" name="椭圆 268"/>
          <p:cNvSpPr/>
          <p:nvPr>
            <p:custDataLst>
              <p:tags r:id="rId8"/>
            </p:custDataLst>
          </p:nvPr>
        </p:nvSpPr>
        <p:spPr>
          <a:xfrm flipV="1">
            <a:off x="2745250" y="4491755"/>
            <a:ext cx="176772" cy="1767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84" name="椭圆 269"/>
          <p:cNvSpPr/>
          <p:nvPr>
            <p:custDataLst>
              <p:tags r:id="rId9"/>
            </p:custDataLst>
          </p:nvPr>
        </p:nvSpPr>
        <p:spPr>
          <a:xfrm flipV="1">
            <a:off x="2787530" y="4534696"/>
            <a:ext cx="91591" cy="9158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86" name="椭圆 270"/>
          <p:cNvSpPr/>
          <p:nvPr>
            <p:custDataLst>
              <p:tags r:id="rId10"/>
            </p:custDataLst>
          </p:nvPr>
        </p:nvSpPr>
        <p:spPr>
          <a:xfrm flipV="1">
            <a:off x="7808371" y="3668601"/>
            <a:ext cx="106415" cy="10641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1" name="直接连接符 271"/>
          <p:cNvCxnSpPr/>
          <p:nvPr>
            <p:custDataLst>
              <p:tags r:id="rId11"/>
            </p:custDataLst>
          </p:nvPr>
        </p:nvCxnSpPr>
        <p:spPr>
          <a:xfrm flipH="1">
            <a:off x="7861883" y="3784873"/>
            <a:ext cx="0" cy="194567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8" name="椭圆 272"/>
          <p:cNvSpPr/>
          <p:nvPr>
            <p:custDataLst>
              <p:tags r:id="rId12"/>
            </p:custDataLst>
          </p:nvPr>
        </p:nvSpPr>
        <p:spPr>
          <a:xfrm flipV="1">
            <a:off x="3990550" y="3541759"/>
            <a:ext cx="391831" cy="39181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3" name="直接连接符 273"/>
          <p:cNvCxnSpPr/>
          <p:nvPr>
            <p:custDataLst>
              <p:tags r:id="rId13"/>
            </p:custDataLst>
          </p:nvPr>
        </p:nvCxnSpPr>
        <p:spPr>
          <a:xfrm flipH="1">
            <a:off x="4185438" y="3965888"/>
            <a:ext cx="0" cy="10280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55" name="直接连接符 274"/>
          <p:cNvCxnSpPr/>
          <p:nvPr>
            <p:custDataLst>
              <p:tags r:id="rId14"/>
            </p:custDataLst>
          </p:nvPr>
        </p:nvCxnSpPr>
        <p:spPr>
          <a:xfrm flipH="1">
            <a:off x="7145092" y="3650103"/>
            <a:ext cx="0" cy="8566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0" name="椭圆 275"/>
          <p:cNvSpPr/>
          <p:nvPr>
            <p:custDataLst>
              <p:tags r:id="rId15"/>
            </p:custDataLst>
          </p:nvPr>
        </p:nvSpPr>
        <p:spPr>
          <a:xfrm flipV="1">
            <a:off x="7052602" y="3461822"/>
            <a:ext cx="176772" cy="1767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92" name="椭圆 276"/>
          <p:cNvSpPr/>
          <p:nvPr>
            <p:custDataLst>
              <p:tags r:id="rId16"/>
            </p:custDataLst>
          </p:nvPr>
        </p:nvSpPr>
        <p:spPr>
          <a:xfrm flipV="1">
            <a:off x="7094883" y="3504763"/>
            <a:ext cx="91591" cy="9158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8994" name="椭圆 277"/>
          <p:cNvSpPr/>
          <p:nvPr>
            <p:custDataLst>
              <p:tags r:id="rId17"/>
            </p:custDataLst>
          </p:nvPr>
        </p:nvSpPr>
        <p:spPr>
          <a:xfrm flipV="1">
            <a:off x="3736205" y="4331881"/>
            <a:ext cx="106415" cy="10641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7" name="直接连接符 278"/>
          <p:cNvCxnSpPr/>
          <p:nvPr>
            <p:custDataLst>
              <p:tags r:id="rId18"/>
            </p:custDataLst>
          </p:nvPr>
        </p:nvCxnSpPr>
        <p:spPr>
          <a:xfrm flipH="1">
            <a:off x="3789717" y="4448153"/>
            <a:ext cx="0" cy="112503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6" name="椭圆 279"/>
          <p:cNvSpPr/>
          <p:nvPr>
            <p:custDataLst>
              <p:tags r:id="rId19"/>
            </p:custDataLst>
          </p:nvPr>
        </p:nvSpPr>
        <p:spPr>
          <a:xfrm flipV="1">
            <a:off x="8558855" y="4570371"/>
            <a:ext cx="266903" cy="26689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9" name="直接连接符 280"/>
          <p:cNvCxnSpPr/>
          <p:nvPr>
            <p:custDataLst>
              <p:tags r:id="rId20"/>
            </p:custDataLst>
          </p:nvPr>
        </p:nvCxnSpPr>
        <p:spPr>
          <a:xfrm flipH="1">
            <a:off x="8690982" y="4866336"/>
            <a:ext cx="0" cy="41737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8" name="椭圆 281"/>
          <p:cNvSpPr/>
          <p:nvPr>
            <p:custDataLst>
              <p:tags r:id="rId21"/>
            </p:custDataLst>
          </p:nvPr>
        </p:nvSpPr>
        <p:spPr>
          <a:xfrm flipV="1">
            <a:off x="4939885" y="4885494"/>
            <a:ext cx="330608" cy="33059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1" name="直接连接符 282"/>
          <p:cNvCxnSpPr/>
          <p:nvPr>
            <p:custDataLst>
              <p:tags r:id="rId22"/>
            </p:custDataLst>
          </p:nvPr>
        </p:nvCxnSpPr>
        <p:spPr>
          <a:xfrm flipH="1">
            <a:off x="5102402" y="5268664"/>
            <a:ext cx="0" cy="73033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0" name="图形 15"/>
          <p:cNvSpPr/>
          <p:nvPr>
            <p:custDataLst>
              <p:tags r:id="rId23"/>
            </p:custDataLst>
          </p:nvPr>
        </p:nvSpPr>
        <p:spPr>
          <a:xfrm>
            <a:off x="5007931" y="4956183"/>
            <a:ext cx="189042" cy="184202"/>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2" name="图形 19"/>
          <p:cNvSpPr/>
          <p:nvPr>
            <p:custDataLst>
              <p:tags r:id="rId24"/>
            </p:custDataLst>
          </p:nvPr>
        </p:nvSpPr>
        <p:spPr>
          <a:xfrm>
            <a:off x="8627561" y="4645023"/>
            <a:ext cx="129466" cy="11658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4" name="图形 27"/>
          <p:cNvSpPr/>
          <p:nvPr>
            <p:custDataLst>
              <p:tags r:id="rId25"/>
            </p:custDataLst>
          </p:nvPr>
        </p:nvSpPr>
        <p:spPr>
          <a:xfrm>
            <a:off x="4094931" y="3667280"/>
            <a:ext cx="183085" cy="14081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6" name="任意多边形: 形状 286"/>
          <p:cNvSpPr/>
          <p:nvPr>
            <p:custDataLst>
              <p:tags r:id="rId26"/>
            </p:custDataLst>
          </p:nvPr>
        </p:nvSpPr>
        <p:spPr>
          <a:xfrm>
            <a:off x="5416865" y="3615750"/>
            <a:ext cx="1357717" cy="1357723"/>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8" name="正文"/>
          <p:cNvSpPr txBox="1"/>
          <p:nvPr>
            <p:custDataLst>
              <p:tags r:id="rId27"/>
            </p:custDataLst>
          </p:nvPr>
        </p:nvSpPr>
        <p:spPr>
          <a:xfrm>
            <a:off x="551935" y="3689081"/>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000" spc="150">
                <a:solidFill>
                  <a:schemeClr val="tx1">
                    <a:lumMod val="65000"/>
                    <a:lumOff val="35000"/>
                  </a:schemeClr>
                </a:solidFill>
                <a:latin typeface="+mn-ea"/>
                <a:sym typeface="+mn-ea"/>
              </a:rPr>
              <a:t>高强度：合成材料具有较高的抗拉、抗压、抗剪强度，能够承受较大的载荷和冲击。</a:t>
            </a:r>
            <a:endParaRPr lang="zh-CN" altLang="en-US" sz="1000" spc="150">
              <a:solidFill>
                <a:schemeClr val="tx1">
                  <a:lumMod val="65000"/>
                  <a:lumOff val="35000"/>
                </a:schemeClr>
              </a:solidFill>
              <a:latin typeface="+mn-ea"/>
              <a:sym typeface="+mn-ea"/>
            </a:endParaRPr>
          </a:p>
        </p:txBody>
      </p:sp>
      <p:sp>
        <p:nvSpPr>
          <p:cNvPr id="1049010" name="正文"/>
          <p:cNvSpPr txBox="1"/>
          <p:nvPr>
            <p:custDataLst>
              <p:tags r:id="rId28"/>
            </p:custDataLst>
          </p:nvPr>
        </p:nvSpPr>
        <p:spPr>
          <a:xfrm>
            <a:off x="9458642" y="3689081"/>
            <a:ext cx="2181496" cy="817647"/>
          </a:xfrm>
          <a:prstGeom prst="rect">
            <a:avLst/>
          </a:prstGeom>
          <a:noFill/>
        </p:spPr>
        <p:txBody>
          <a:bodyPr wrap="square" lIns="0" tIns="0" rIns="0" bIns="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000" spc="150">
                <a:solidFill>
                  <a:schemeClr val="tx1">
                    <a:lumMod val="65000"/>
                    <a:lumOff val="35000"/>
                  </a:schemeClr>
                </a:solidFill>
                <a:latin typeface="+mn-ea"/>
                <a:sym typeface="+mn-ea"/>
              </a:rPr>
              <a:t>发展趋势：随着科技的发展，高强度和耐高温性能的合成材料将更加广泛地应用于军工领域，为装备的轻量化、高性能化提供有力支持。</a:t>
            </a:r>
            <a:endParaRPr lang="zh-CN" altLang="en-US" sz="1000" spc="150">
              <a:solidFill>
                <a:schemeClr val="tx1">
                  <a:lumMod val="65000"/>
                  <a:lumOff val="35000"/>
                </a:schemeClr>
              </a:solidFill>
              <a:latin typeface="+mn-ea"/>
              <a:sym typeface="+mn-ea"/>
            </a:endParaRPr>
          </a:p>
        </p:txBody>
      </p:sp>
      <p:sp>
        <p:nvSpPr>
          <p:cNvPr id="1049012" name="正文"/>
          <p:cNvSpPr txBox="1"/>
          <p:nvPr>
            <p:custDataLst>
              <p:tags r:id="rId29"/>
            </p:custDataLst>
          </p:nvPr>
        </p:nvSpPr>
        <p:spPr>
          <a:xfrm>
            <a:off x="7077046" y="1542672"/>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000" spc="150">
                <a:solidFill>
                  <a:schemeClr val="tx1">
                    <a:lumMod val="65000"/>
                    <a:lumOff val="35000"/>
                  </a:schemeClr>
                </a:solidFill>
                <a:latin typeface="+mn-ea"/>
                <a:sym typeface="+mn-ea"/>
              </a:rPr>
              <a:t>应用领域：高强度和耐高温性能使得合成材料在军工领域中广泛应用于航空航天、舰船、坦克、导弹等装备的制造。</a:t>
            </a:r>
            <a:endParaRPr lang="zh-CN" altLang="en-US" sz="1000" spc="150">
              <a:solidFill>
                <a:schemeClr val="tx1">
                  <a:lumMod val="65000"/>
                  <a:lumOff val="35000"/>
                </a:schemeClr>
              </a:solidFill>
              <a:latin typeface="+mn-ea"/>
              <a:sym typeface="+mn-ea"/>
            </a:endParaRPr>
          </a:p>
        </p:txBody>
      </p:sp>
      <p:sp>
        <p:nvSpPr>
          <p:cNvPr id="1049014" name="正文"/>
          <p:cNvSpPr txBox="1"/>
          <p:nvPr>
            <p:custDataLst>
              <p:tags r:id="rId30"/>
            </p:custDataLst>
          </p:nvPr>
        </p:nvSpPr>
        <p:spPr>
          <a:xfrm>
            <a:off x="2933531" y="1542672"/>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000" spc="150">
                <a:solidFill>
                  <a:schemeClr val="tx1">
                    <a:lumMod val="65000"/>
                    <a:lumOff val="35000"/>
                  </a:schemeClr>
                </a:solidFill>
                <a:latin typeface="+mn-ea"/>
                <a:sym typeface="+mn-ea"/>
              </a:rPr>
              <a:t>耐高温性能：合成材料具有良好的耐高温性能，能够在高温环境下保持其物理和化学性能的稳定性。</a:t>
            </a:r>
            <a:endParaRPr lang="zh-CN" altLang="en-US" sz="10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
        <p:nvSpPr>
          <p:cNvPr id="1049052" name="标题 1"/>
          <p:cNvSpPr>
            <a:spLocks noGrp="1"/>
          </p:cNvSpPr>
          <p:nvPr>
            <p:ph type="title"/>
          </p:nvPr>
        </p:nvSpPr>
        <p:spPr/>
        <p:txBody>
          <a:bodyPr/>
          <a:lstStyle/>
          <a:p>
            <a:r>
              <a:rPr lang="zh-CN" altLang="en-US"/>
              <a:t>轻质化设计</a:t>
            </a:r>
            <a:endParaRPr lang="zh-CN" altLang="en-US"/>
          </a:p>
        </p:txBody>
      </p:sp>
      <p:sp>
        <p:nvSpPr>
          <p:cNvPr id="104905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5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高性能合成材料的密度较低，可以减轻重量</a:t>
            </a:r>
            <a:endParaRPr lang="zh-CN" altLang="en-US" sz="2000" spc="150">
              <a:solidFill>
                <a:schemeClr val="lt1">
                  <a:lumMod val="100000"/>
                </a:schemeClr>
              </a:solidFill>
              <a:latin typeface="Arial" pitchFamily="34" charset="0"/>
              <a:ea typeface="微软雅黑"/>
              <a:sym typeface="+mn-ea"/>
            </a:endParaRPr>
          </a:p>
        </p:txBody>
      </p:sp>
      <p:sp>
        <p:nvSpPr>
          <p:cNvPr id="104906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轻质化设计可以提高产品的便携性和移动性</a:t>
            </a:r>
            <a:endParaRPr lang="zh-CN" altLang="en-US" sz="2000" spc="150">
              <a:solidFill>
                <a:schemeClr val="tx1">
                  <a:lumMod val="75000"/>
                  <a:lumOff val="25000"/>
                </a:schemeClr>
              </a:solidFill>
              <a:latin typeface="Arial" pitchFamily="34" charset="0"/>
              <a:ea typeface="微软雅黑"/>
              <a:sym typeface="+mn-ea"/>
            </a:endParaRPr>
          </a:p>
        </p:txBody>
      </p:sp>
      <p:sp>
        <p:nvSpPr>
          <p:cNvPr id="104906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6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轻质化设计可以降低能源消耗和成本</a:t>
            </a:r>
            <a:endParaRPr lang="zh-CN" altLang="en-US" sz="2000" spc="150">
              <a:solidFill>
                <a:schemeClr val="lt1">
                  <a:lumMod val="100000"/>
                </a:schemeClr>
              </a:solidFill>
              <a:latin typeface="Arial" pitchFamily="34" charset="0"/>
              <a:ea typeface="微软雅黑"/>
              <a:sym typeface="+mn-ea"/>
            </a:endParaRPr>
          </a:p>
        </p:txBody>
      </p:sp>
      <p:sp>
        <p:nvSpPr>
          <p:cNvPr id="104907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轻质化设计可以提高产品的安全性和可靠性</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114" name="标题 1"/>
          <p:cNvSpPr>
            <a:spLocks noGrp="1"/>
          </p:cNvSpPr>
          <p:nvPr>
            <p:ph type="title"/>
          </p:nvPr>
        </p:nvSpPr>
        <p:spPr/>
        <p:txBody>
          <a:bodyPr/>
          <a:lstStyle/>
          <a:p>
            <a:r>
              <a:rPr lang="zh-CN" altLang="en-US"/>
              <a:t>优异的化学稳定性和防腐蚀性能</a:t>
            </a:r>
            <a:endParaRPr lang="zh-CN" altLang="en-US"/>
          </a:p>
        </p:txBody>
      </p:sp>
      <p:sp>
        <p:nvSpPr>
          <p:cNvPr id="1049116"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8"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0"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2"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4"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这种材料的优异化学稳定性和防腐蚀性能，使得它在军工领域中具有广泛的应用前景。</a:t>
            </a:r>
            <a:endParaRPr lang="zh-CN" altLang="en-US" sz="1200" spc="150">
              <a:solidFill>
                <a:srgbClr val="FFFFFF"/>
              </a:solidFill>
              <a:latin typeface="+mn-ea"/>
              <a:sym typeface="+mn-ea"/>
            </a:endParaRPr>
          </a:p>
        </p:txBody>
      </p:sp>
      <p:sp>
        <p:nvSpPr>
          <p:cNvPr id="1049126"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8"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0"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高性能合成材料的防腐蚀性能，使其在恶劣环境下也能保持良好的性能。</a:t>
            </a:r>
            <a:endParaRPr lang="zh-CN" altLang="en-US" sz="1200" spc="150">
              <a:solidFill>
                <a:schemeClr val="tx1">
                  <a:lumMod val="65000"/>
                  <a:lumOff val="35000"/>
                </a:schemeClr>
              </a:solidFill>
              <a:latin typeface="+mn-ea"/>
              <a:sym typeface="+mn-ea"/>
            </a:endParaRPr>
          </a:p>
        </p:txBody>
      </p:sp>
      <p:sp>
        <p:nvSpPr>
          <p:cNvPr id="1049132"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4"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6"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这种材料在军工领域中，可以应用于制造耐腐蚀的武器装备和零部件。</a:t>
            </a:r>
            <a:endParaRPr lang="zh-CN" altLang="en-US" sz="1200" spc="150">
              <a:solidFill>
                <a:srgbClr val="FFFFFF"/>
              </a:solidFill>
              <a:latin typeface="+mn-ea"/>
              <a:sym typeface="+mn-ea"/>
            </a:endParaRPr>
          </a:p>
        </p:txBody>
      </p:sp>
      <p:sp>
        <p:nvSpPr>
          <p:cNvPr id="1049138"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0"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2"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高性能合成材料具有优异的化学稳定性，能够抵抗各种化学物质的侵蚀。</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80" name="标题 1"/>
          <p:cNvSpPr>
            <a:spLocks noGrp="1"/>
          </p:cNvSpPr>
          <p:nvPr>
            <p:ph type="title"/>
          </p:nvPr>
        </p:nvSpPr>
        <p:spPr/>
        <p:txBody>
          <a:bodyPr/>
          <a:lstStyle/>
          <a:p>
            <a:r>
              <a:rPr lang="zh-CN" altLang="en-US"/>
              <a:t>良好的电磁屏蔽和隐身性能</a:t>
            </a:r>
            <a:endParaRPr lang="zh-CN" altLang="en-US"/>
          </a:p>
        </p:txBody>
      </p:sp>
      <p:sp>
        <p:nvSpPr>
          <p:cNvPr id="1049182"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84"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6"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高性能合成材料具有优异的电磁屏蔽性能，能有效阻挡电磁波的传播，保护电子设备免受电磁干扰。</a:t>
            </a:r>
            <a:endParaRPr lang="zh-CN" altLang="en-US" sz="2000" spc="150">
              <a:solidFill>
                <a:schemeClr val="lt1">
                  <a:lumMod val="100000"/>
                </a:schemeClr>
              </a:solidFill>
              <a:latin typeface="Arial" pitchFamily="34" charset="0"/>
              <a:ea typeface="微软雅黑"/>
              <a:sym typeface="+mn-ea"/>
            </a:endParaRPr>
          </a:p>
        </p:txBody>
      </p:sp>
      <p:sp>
        <p:nvSpPr>
          <p:cNvPr id="1049188"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2"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高性能合成材料具有优良的隐身性能，能有效降低雷达、红外等探测手段的探测能力，提高武器装备的隐蔽性。</a:t>
            </a:r>
            <a:endParaRPr lang="zh-CN" altLang="en-US" sz="2000" spc="150">
              <a:solidFill>
                <a:schemeClr val="tx1">
                  <a:lumMod val="75000"/>
                  <a:lumOff val="25000"/>
                </a:schemeClr>
              </a:solidFill>
              <a:latin typeface="Arial" pitchFamily="34" charset="0"/>
              <a:ea typeface="微软雅黑"/>
              <a:sym typeface="+mn-ea"/>
            </a:endParaRPr>
          </a:p>
        </p:txBody>
      </p:sp>
      <p:sp>
        <p:nvSpPr>
          <p:cNvPr id="1049194"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96"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高性能合成材料在军工领域中广泛应用于电子设备、武器装备、航空航天等领域，以提高其性能和可靠性。</a:t>
            </a:r>
            <a:endParaRPr lang="zh-CN" altLang="en-US" sz="2000" spc="150">
              <a:solidFill>
                <a:schemeClr val="lt1">
                  <a:lumMod val="100000"/>
                </a:schemeClr>
              </a:solidFill>
              <a:latin typeface="Arial" pitchFamily="34" charset="0"/>
              <a:ea typeface="微软雅黑"/>
              <a:sym typeface="+mn-ea"/>
            </a:endParaRPr>
          </a:p>
        </p:txBody>
      </p:sp>
      <p:sp>
        <p:nvSpPr>
          <p:cNvPr id="1049198"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0"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2"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4"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a:sym typeface="+mn-ea"/>
              </a:rPr>
              <a:t>高性能合成材料的电磁屏蔽和隐身性能是现代军工领域中不可或缺的重要技术之一。</a:t>
            </a:r>
            <a:endParaRPr lang="zh-CN" altLang="en-US" sz="16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42"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高性能合成材料在军工领域的应用</a:t>
            </a:r>
            <a:endParaRPr lang="zh-CN" altLang="en-US">
              <a:solidFill>
                <a:schemeClr val="lt1">
                  <a:lumMod val="100000"/>
                </a:schemeClr>
              </a:solidFill>
            </a:endParaRPr>
          </a:p>
        </p:txBody>
      </p:sp>
      <p:sp>
        <p:nvSpPr>
          <p:cNvPr id="1049244"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86" name="标题 1"/>
          <p:cNvSpPr>
            <a:spLocks noGrp="1"/>
          </p:cNvSpPr>
          <p:nvPr>
            <p:ph type="title"/>
          </p:nvPr>
        </p:nvSpPr>
        <p:spPr/>
        <p:txBody>
          <a:bodyPr/>
          <a:lstStyle/>
          <a:p>
            <a:r>
              <a:rPr lang="zh-CN" altLang="en-US"/>
              <a:t>武器装备的结构材料</a:t>
            </a:r>
            <a:endParaRPr lang="zh-CN" altLang="en-US"/>
          </a:p>
        </p:txBody>
      </p:sp>
      <p:sp>
        <p:nvSpPr>
          <p:cNvPr id="1049288"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0"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2"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4"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高性能合成材料在武器装备中的应用实例</a:t>
            </a:r>
            <a:endParaRPr lang="zh-CN" altLang="en-US" sz="1200" spc="150">
              <a:solidFill>
                <a:srgbClr val="FFFFFF"/>
              </a:solidFill>
              <a:latin typeface="+mn-ea"/>
              <a:sym typeface="+mn-ea"/>
            </a:endParaRPr>
          </a:p>
        </p:txBody>
      </p:sp>
      <p:sp>
        <p:nvSpPr>
          <p:cNvPr id="1049298"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0"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高性能合成材料满足结构材料的性能要求</a:t>
            </a:r>
            <a:endParaRPr lang="zh-CN" altLang="en-US" sz="1200" spc="150">
              <a:solidFill>
                <a:schemeClr val="tx1">
                  <a:lumMod val="65000"/>
                  <a:lumOff val="35000"/>
                </a:schemeClr>
              </a:solidFill>
              <a:latin typeface="+mn-ea"/>
              <a:sym typeface="+mn-ea"/>
            </a:endParaRPr>
          </a:p>
        </p:txBody>
      </p:sp>
      <p:sp>
        <p:nvSpPr>
          <p:cNvPr id="1049304"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8"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结构材料的性能要求</a:t>
            </a:r>
            <a:endParaRPr lang="zh-CN" altLang="en-US" sz="1200" spc="150">
              <a:solidFill>
                <a:srgbClr val="FFFFFF"/>
              </a:solidFill>
              <a:latin typeface="+mn-ea"/>
              <a:sym typeface="+mn-ea"/>
            </a:endParaRPr>
          </a:p>
        </p:txBody>
      </p:sp>
      <p:sp>
        <p:nvSpPr>
          <p:cNvPr id="1049310"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2"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高性能合成材料在武器装备中的应用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352" name="标题 1"/>
          <p:cNvSpPr>
            <a:spLocks noGrp="1"/>
          </p:cNvSpPr>
          <p:nvPr>
            <p:ph type="title"/>
          </p:nvPr>
        </p:nvSpPr>
        <p:spPr/>
        <p:txBody>
          <a:bodyPr/>
          <a:lstStyle/>
          <a:p>
            <a:r>
              <a:rPr lang="zh-CN" altLang="en-US"/>
              <a:t>航空航天材料</a:t>
            </a:r>
            <a:endParaRPr lang="zh-CN" altLang="en-US"/>
          </a:p>
        </p:txBody>
      </p:sp>
      <p:sp>
        <p:nvSpPr>
          <p:cNvPr id="1049354" name="矩形 38"/>
          <p:cNvSpPr/>
          <p:nvPr>
            <p:custDataLst>
              <p:tags r:id="rId2"/>
            </p:custDataLst>
          </p:nvPr>
        </p:nvSpPr>
        <p:spPr>
          <a:xfrm rot="204112">
            <a:off x="1478505" y="1364400"/>
            <a:ext cx="4095276" cy="2137548"/>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6" name="矩形 39"/>
          <p:cNvSpPr/>
          <p:nvPr>
            <p:custDataLst>
              <p:tags r:id="rId3"/>
            </p:custDataLst>
          </p:nvPr>
        </p:nvSpPr>
        <p:spPr>
          <a:xfrm>
            <a:off x="1483237" y="1365076"/>
            <a:ext cx="4095276" cy="213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8" name="TextBox 2"/>
          <p:cNvSpPr txBox="1"/>
          <p:nvPr>
            <p:custDataLst>
              <p:tags r:id="rId4"/>
            </p:custDataLst>
          </p:nvPr>
        </p:nvSpPr>
        <p:spPr>
          <a:xfrm>
            <a:off x="1720517"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100" b="1" spc="150">
                <a:solidFill>
                  <a:srgbClr val="FFFFFF"/>
                </a:solidFill>
                <a:latin typeface="+mj-ea"/>
                <a:ea typeface="+mj-ea"/>
                <a:cs typeface="微软雅黑" panose="020b0503020204020204" charset="-122"/>
                <a:sym typeface="+mn-lt"/>
              </a:rPr>
              <a:t>应用领域：航空航天器、导弹、卫星等</a:t>
            </a:r>
            <a:endParaRPr lang="zh-CN" altLang="en-US" sz="3100" b="1" spc="150">
              <a:solidFill>
                <a:srgbClr val="FFFFFF"/>
              </a:solidFill>
              <a:latin typeface="+mj-ea"/>
              <a:ea typeface="+mj-ea"/>
              <a:cs typeface="微软雅黑" panose="020b0503020204020204" charset="-122"/>
              <a:sym typeface="+mn-lt"/>
            </a:endParaRPr>
          </a:p>
        </p:txBody>
      </p:sp>
      <p:sp>
        <p:nvSpPr>
          <p:cNvPr id="1049360" name="矩形 100"/>
          <p:cNvSpPr/>
          <p:nvPr>
            <p:custDataLst>
              <p:tags r:id="rId5"/>
            </p:custDataLst>
          </p:nvPr>
        </p:nvSpPr>
        <p:spPr>
          <a:xfrm rot="204112">
            <a:off x="6612811" y="1364400"/>
            <a:ext cx="4095276" cy="2137548"/>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2" name="矩形 101"/>
          <p:cNvSpPr/>
          <p:nvPr>
            <p:custDataLst>
              <p:tags r:id="rId6"/>
            </p:custDataLst>
          </p:nvPr>
        </p:nvSpPr>
        <p:spPr>
          <a:xfrm>
            <a:off x="6618219" y="1365076"/>
            <a:ext cx="4095276" cy="21375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4" name="TextBox 2"/>
          <p:cNvSpPr txBox="1"/>
          <p:nvPr>
            <p:custDataLst>
              <p:tags r:id="rId7"/>
            </p:custDataLst>
          </p:nvPr>
        </p:nvSpPr>
        <p:spPr>
          <a:xfrm>
            <a:off x="6856175" y="1532051"/>
            <a:ext cx="3638292" cy="1765065"/>
          </a:xfrm>
          <a:prstGeom prst="rect">
            <a:avLst/>
          </a:prstGeom>
          <a:noFill/>
        </p:spPr>
        <p:txBody>
          <a:bodyPr wrap="square" bIns="46990" rtlCol="0" anchor="ctr" anchorCtr="0">
            <a:normAutofit fontScale="7227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材料性能：高强度、高韧性、耐高温、耐腐蚀、耐疲劳等</a:t>
            </a:r>
            <a:endParaRPr lang="zh-CN" altLang="en-US" sz="4400" b="1" spc="150">
              <a:solidFill>
                <a:srgbClr val="FFFFFF"/>
              </a:solidFill>
              <a:latin typeface="+mj-ea"/>
              <a:ea typeface="+mj-ea"/>
              <a:cs typeface="微软雅黑" panose="020b0503020204020204" charset="-122"/>
              <a:sym typeface="+mn-lt"/>
            </a:endParaRPr>
          </a:p>
        </p:txBody>
      </p:sp>
      <p:sp>
        <p:nvSpPr>
          <p:cNvPr id="1049366" name="矩形 122"/>
          <p:cNvSpPr/>
          <p:nvPr>
            <p:custDataLst>
              <p:tags r:id="rId8"/>
            </p:custDataLst>
          </p:nvPr>
        </p:nvSpPr>
        <p:spPr>
          <a:xfrm rot="204112">
            <a:off x="1478505" y="4039376"/>
            <a:ext cx="4095276" cy="2137548"/>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8" name="矩形 123"/>
          <p:cNvSpPr/>
          <p:nvPr>
            <p:custDataLst>
              <p:tags r:id="rId9"/>
            </p:custDataLst>
          </p:nvPr>
        </p:nvSpPr>
        <p:spPr>
          <a:xfrm>
            <a:off x="1483237" y="4040052"/>
            <a:ext cx="4095276" cy="21375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0" name="TextBox 2"/>
          <p:cNvSpPr txBox="1"/>
          <p:nvPr>
            <p:custDataLst>
              <p:tags r:id="rId10"/>
            </p:custDataLst>
          </p:nvPr>
        </p:nvSpPr>
        <p:spPr>
          <a:xfrm>
            <a:off x="1719841" y="4207027"/>
            <a:ext cx="3638292" cy="1765065"/>
          </a:xfrm>
          <a:prstGeom prst="rect">
            <a:avLst/>
          </a:prstGeom>
          <a:noFill/>
        </p:spPr>
        <p:txBody>
          <a:bodyPr wrap="square" bIns="46990" rtlCol="0" anchor="ctr" anchorCtr="0">
            <a:normAutofit fontScale="7227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典型材料：碳纤维复合材料、钛合金、高温合金等</a:t>
            </a:r>
            <a:endParaRPr lang="zh-CN" altLang="en-US" sz="4400" b="1" spc="150">
              <a:solidFill>
                <a:srgbClr val="FFFFFF"/>
              </a:solidFill>
              <a:latin typeface="+mj-ea"/>
              <a:ea typeface="+mj-ea"/>
              <a:cs typeface="微软雅黑" panose="020b0503020204020204" charset="-122"/>
              <a:sym typeface="+mn-lt"/>
            </a:endParaRPr>
          </a:p>
        </p:txBody>
      </p:sp>
      <p:sp>
        <p:nvSpPr>
          <p:cNvPr id="1049372" name="矩形 89"/>
          <p:cNvSpPr/>
          <p:nvPr>
            <p:custDataLst>
              <p:tags r:id="rId11"/>
            </p:custDataLst>
          </p:nvPr>
        </p:nvSpPr>
        <p:spPr>
          <a:xfrm rot="204112">
            <a:off x="6612811" y="4039376"/>
            <a:ext cx="4095276" cy="2137548"/>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4" name="矩形 90"/>
          <p:cNvSpPr/>
          <p:nvPr>
            <p:custDataLst>
              <p:tags r:id="rId12"/>
            </p:custDataLst>
          </p:nvPr>
        </p:nvSpPr>
        <p:spPr>
          <a:xfrm>
            <a:off x="6618219" y="4040052"/>
            <a:ext cx="4095276" cy="21375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6" name="TextBox 2"/>
          <p:cNvSpPr txBox="1"/>
          <p:nvPr>
            <p:custDataLst>
              <p:tags r:id="rId13"/>
            </p:custDataLst>
          </p:nvPr>
        </p:nvSpPr>
        <p:spPr>
          <a:xfrm>
            <a:off x="6854823" y="4207027"/>
            <a:ext cx="3638292" cy="1765065"/>
          </a:xfrm>
          <a:prstGeom prst="rect">
            <a:avLst/>
          </a:prstGeom>
          <a:noFill/>
        </p:spPr>
        <p:txBody>
          <a:bodyPr wrap="square" bIns="46990" rtlCol="0" anchor="ctr" anchorCtr="0">
            <a:normAutofit fontScale="7227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发展趋势：轻量化、高性能化、多功能化、环保化等</a:t>
            </a:r>
            <a:endParaRPr lang="zh-CN" altLang="en-US" sz="4400" b="1" spc="150">
              <a:solidFill>
                <a:srgbClr val="FFFFFF"/>
              </a:solidFill>
              <a:latin typeface="+mj-ea"/>
              <a:ea typeface="+mj-ea"/>
              <a:cs typeface="微软雅黑" panose="020b0503020204020204" charset="-122"/>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https://d.book118.com/557164022152006041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90_4"/>
  <p:tag name="KSO_WM_SLIDE_INDEX" val="4"/>
  <p:tag name="KSO_WM_SLIDE_ITEM_CNT" val="4"/>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2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9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2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微软雅黑</vt:lpstr>
      <vt:lpstr>+中文标题</vt:lpstr>
      <vt:lpstr>Office Theme</vt:lpstr>
      <vt:lpstr>高性能合成材料在军工领域中的应用研究</vt:lpstr>
      <vt:lpstr>目录</vt:lpstr>
      <vt:lpstr>高性能合成材料的特性</vt:lpstr>
      <vt:lpstr>高强度和耐高温性能</vt:lpstr>
      <vt:lpstr>轻质化设计</vt:lpstr>
      <vt:lpstr>优异的化学稳定性和防腐蚀性能</vt:lpstr>
      <vt:lpstr>良好的电磁屏蔽和隐身性能</vt:lpstr>
      <vt:lpstr>高性能合成材料在军工领域的应用</vt:lpstr>
      <vt:lpstr>武器装备的结构材料</vt:lpstr>
      <vt:lpstr>航空航天材料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2024-09-14T19:34:49.219</cp:lastPrinted>
  <dcterms:created xsi:type="dcterms:W3CDTF">2024-09-14T11:34:49Z</dcterms:created>
  <dcterms:modified xsi:type="dcterms:W3CDTF">2024-09-14T11:34:51Z</dcterms:modified>
</cp:coreProperties>
</file>