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4"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4CE5B1A-F771-4A77-A104-4DC96D34B06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9523232-F166-4CB6-A890-631D145D8E5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C44993D-3DC3-448A-A448-4FC41E748A9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5796B0C-36A4-4EA8-845D-3ECFB25316C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DC5B685-5C78-42AD-9096-87678D7D7A3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2369386-8DAC-4107-869B-AD2F3C7921F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ED79054-3F30-4707-8676-8EE71E032EE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A77278D-7082-4906-974B-7E94FD58E78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AA09EE1-1760-47F7-8BBD-A99E116A332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92138D0-21DD-4244-8D9D-5E6810E0552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0ECECC1-C93E-44CE-B17E-8E3C12096A4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面">
    <p:bg>
      <p:bgPr>
        <a:gradFill flip="none" rotWithShape="1">
          <a:gsLst>
            <a:gs pos="0">
              <a:schemeClr val="bg2">
                <a:lumMod val="90000"/>
                <a:lumOff val="10000"/>
                <a:alpha val="100000"/>
              </a:schemeClr>
            </a:gs>
            <a:gs pos="78000">
              <a:schemeClr val="bg1">
                <a:alpha val="100000"/>
              </a:schemeClr>
            </a:gs>
          </a:gsLst>
          <a:path path="circle">
            <a:fillToRect l="50000" t="50000" r="50000" b="50000"/>
          </a:path>
        </a:gradFill>
        <a:effectLst/>
      </p:bgPr>
    </p:bg>
    <p:spTree>
      <p:nvGrpSpPr>
        <p:cNvPr id="1" name=""/>
        <p:cNvGrpSpPr/>
        <p:nvPr/>
      </p:nvGrpSpPr>
      <p:grpSpPr>
        <a:xfrm>
          <a:off x="0" y="0"/>
          <a:ext cx="0" cy="0"/>
        </a:xfrm>
      </p:grpSpPr>
      <p:sp>
        <p:nvSpPr>
          <p:cNvPr id="2" name="椭圆 5"/>
          <p:cNvSpPr>
            <a:spLocks noChangeAspect="1"/>
          </p:cNvSpPr>
          <p:nvPr userDrawn="1"/>
        </p:nvSpPr>
        <p:spPr>
          <a:xfrm rot="10800000">
            <a:off x="3836115" y="729000"/>
            <a:ext cx="5400000" cy="5400000"/>
          </a:xfrm>
          <a:prstGeom prst="ellipse">
            <a:avLst/>
          </a:prstGeom>
          <a:gradFill flip="none" rotWithShape="1">
            <a:gsLst>
              <a:gs pos="0">
                <a:schemeClr val="accent6">
                  <a:alpha val="100000"/>
                </a:schemeClr>
              </a:gs>
              <a:gs pos="23000">
                <a:schemeClr val="accent6">
                  <a:lumMod val="50000"/>
                  <a:alpha val="0"/>
                </a:schemeClr>
              </a:gs>
              <a:gs pos="63000">
                <a:schemeClr val="bg1">
                  <a:alpha val="100000"/>
                </a:schemeClr>
              </a:gs>
              <a:gs pos="97000">
                <a:schemeClr val="accent6">
                  <a:alpha val="100000"/>
                </a:schemeClr>
              </a:gs>
            </a:gsLst>
            <a:path path="circle">
              <a:fillToRect l="100000" t="100000"/>
            </a:path>
            <a:tileRect r="-100000" b="-100000"/>
          </a:gradFill>
          <a:ln>
            <a:noFill/>
          </a:ln>
          <a:effectLst>
            <a:glow>
              <a:schemeClr val="accent1">
                <a:alpha val="40000"/>
              </a:schemeClr>
            </a:glow>
          </a:effectLst>
        </p:spPr>
        <p:style>
          <a:lnRef idx="0">
            <a:scrgbClr r="0" g="0" b="0"/>
          </a:lnRef>
          <a:fillRef idx="0">
            <a:scrgbClr r="0" g="0" b="0"/>
          </a:fillRef>
          <a:effectRef idx="0">
            <a:scrgbClr r="0" g="0" b="0"/>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3" name="椭圆 3"/>
          <p:cNvSpPr>
            <a:spLocks noChangeAspect="1"/>
          </p:cNvSpPr>
          <p:nvPr userDrawn="1"/>
        </p:nvSpPr>
        <p:spPr>
          <a:xfrm>
            <a:off x="669939" y="729000"/>
            <a:ext cx="5400000" cy="5400000"/>
          </a:xfrm>
          <a:prstGeom prst="ellipse">
            <a:avLst/>
          </a:prstGeom>
          <a:gradFill flip="none" rotWithShape="1">
            <a:gsLst>
              <a:gs pos="0">
                <a:schemeClr val="accent1">
                  <a:lumMod val="50000"/>
                  <a:alpha val="100000"/>
                </a:schemeClr>
              </a:gs>
              <a:gs pos="23000">
                <a:schemeClr val="bg2">
                  <a:alpha val="100000"/>
                </a:schemeClr>
              </a:gs>
              <a:gs pos="63000">
                <a:schemeClr val="bg1">
                  <a:alpha val="100000"/>
                </a:schemeClr>
              </a:gs>
              <a:gs pos="81000">
                <a:schemeClr val="accent1">
                  <a:alpha val="100000"/>
                </a:schemeClr>
              </a:gs>
              <a:gs pos="100000">
                <a:schemeClr val="tx1">
                  <a:alpha val="100000"/>
                </a:schemeClr>
              </a:gs>
            </a:gsLst>
            <a:path path="circle">
              <a:fillToRect l="100000" t="100000"/>
            </a:path>
            <a:tileRect r="-100000" b="-100000"/>
          </a:gradFill>
          <a:ln>
            <a:noFill/>
          </a:ln>
        </p:spPr>
        <p:style>
          <a:lnRef idx="0">
            <a:scrgbClr r="0" g="0" b="0"/>
          </a:lnRef>
          <a:fillRef idx="0">
            <a:scrgbClr r="0" g="0" b="0"/>
          </a:fillRef>
          <a:effectRef idx="0">
            <a:scrgbClr r="0" g="0" b="0"/>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4" name="标题 1"/>
          <p:cNvSpPr>
            <a:spLocks noGrp="1"/>
          </p:cNvSpPr>
          <p:nvPr userDrawn="1">
            <p:ph type="ctrTitle" idx="2147483647" hasCustomPrompt="1"/>
          </p:nvPr>
        </p:nvSpPr>
        <p:spPr>
          <a:xfrm>
            <a:off x="7043681" y="4341644"/>
            <a:ext cx="4608954" cy="1006429"/>
          </a:xfrm>
        </p:spPr>
        <p:txBody>
          <a:bodyPr wrap="none" anchor="t">
            <a:spAutoFit/>
          </a:bodyPr>
          <a:lstStyle>
            <a:lvl1pPr lvl="0" algn="r" defTabSz="914400">
              <a:lnSpc>
                <a:spcPct val="90000"/>
              </a:lnSpc>
              <a:spcBef>
                <a:spcPct val="0"/>
              </a:spcBef>
              <a:buNone/>
              <a:defRPr lang="zh-CN" sz="6600" b="0" i="0" spc="300">
                <a:solidFill>
                  <a:schemeClr val="tx1">
                    <a:alpha val="100000"/>
                  </a:schemeClr>
                </a:solidFill>
                <a:latin typeface="Microsoft YaHei Light"/>
                <a:ea typeface="Microsoft YaHei Light"/>
              </a:defRPr>
            </a:lvl1pPr>
          </a:lstStyle>
          <a:p>
            <a:r>
              <a:rPr lang="zh-CN"/>
              <a:t>主标题样式</a:t>
            </a:r>
            <a:endParaRPr sz="6600" b="0" i="0" spc="300">
              <a:solidFill>
                <a:schemeClr val="bg1">
                  <a:alpha val="100000"/>
                </a:schemeClr>
              </a:solidFill>
              <a:latin typeface="Microsoft YaHei Light"/>
              <a:ea typeface="Microsoft YaHei Light"/>
            </a:endParaRPr>
          </a:p>
        </p:txBody>
      </p:sp>
      <p:sp>
        <p:nvSpPr>
          <p:cNvPr id="5" name="副标题 2"/>
          <p:cNvSpPr>
            <a:spLocks noGrp="1"/>
          </p:cNvSpPr>
          <p:nvPr userDrawn="1">
            <p:ph type="subTitle" idx="1" hasCustomPrompt="1"/>
          </p:nvPr>
        </p:nvSpPr>
        <p:spPr>
          <a:xfrm>
            <a:off x="9044229" y="5591814"/>
            <a:ext cx="2608406" cy="341632"/>
          </a:xfrm>
        </p:spPr>
        <p:txBody>
          <a:bodyPr vert="horz" wrap="none" lIns="91440" tIns="45720" rIns="91440" bIns="45720" rtlCol="0">
            <a:spAutoFit/>
          </a:bodyPr>
          <a:lstStyle>
            <a:lvl1pPr marL="0" lvl="0" indent="0" algn="r" defTabSz="914400">
              <a:lnSpc>
                <a:spcPct val="90000"/>
              </a:lnSpc>
              <a:buFont typeface="Arial" pitchFamily="34" charset="0"/>
              <a:buNone/>
              <a:defRPr lang="zh-CN" sz="1800" b="0" i="0" spc="300">
                <a:solidFill>
                  <a:schemeClr val="bg1">
                    <a:lumMod val="50000"/>
                    <a:lumOff val="50000"/>
                    <a:alpha val="100000"/>
                  </a:schemeClr>
                </a:solidFill>
                <a:latin typeface="Microsoft YaHei Light"/>
                <a:ea typeface="Microsoft YaHei Light"/>
              </a:defRPr>
            </a:lvl1pPr>
          </a:lstStyle>
          <a:p>
            <a:r>
              <a:rPr lang="zh-CN"/>
              <a:t>点击编辑副标题样式</a:t>
            </a:r>
            <a:endParaRPr lang="zh-CN" sz="1800" b="0" i="0" spc="300">
              <a:solidFill>
                <a:schemeClr val="tx1">
                  <a:lumMod val="50000"/>
                  <a:lumOff val="50000"/>
                  <a:alpha val="100000"/>
                </a:schemeClr>
              </a:solidFill>
              <a:latin typeface="Microsoft YaHei Light"/>
              <a:ea typeface="Microsoft YaHei Light"/>
            </a:endParaRPr>
          </a:p>
        </p:txBody>
      </p:sp>
      <p:sp>
        <p:nvSpPr>
          <p:cNvPr id="6" name="文本占位符 17"/>
          <p:cNvSpPr>
            <a:spLocks noGrp="1"/>
          </p:cNvSpPr>
          <p:nvPr userDrawn="1">
            <p:ph type="body" sz="quarter" idx="10" hasCustomPrompt="1"/>
          </p:nvPr>
        </p:nvSpPr>
        <p:spPr>
          <a:xfrm>
            <a:off x="8454324" y="3587947"/>
            <a:ext cx="3198311" cy="701731"/>
          </a:xfrm>
        </p:spPr>
        <p:txBody>
          <a:bodyPr wrap="none" anchor="b">
            <a:spAutoFit/>
          </a:bodyPr>
          <a:lstStyle>
            <a:lvl1pPr marL="0" lvl="0" indent="0" algn="r" defTabSz="914400">
              <a:lnSpc>
                <a:spcPct val="90000"/>
              </a:lnSpc>
              <a:spcBef>
                <a:spcPts val="1000"/>
              </a:spcBef>
              <a:buFont typeface="Arial" pitchFamily="34" charset="0"/>
              <a:buNone/>
              <a:defRPr lang="zh-CN" sz="4400" b="0" i="0" spc="300">
                <a:solidFill>
                  <a:schemeClr val="tx1">
                    <a:alpha val="100000"/>
                  </a:schemeClr>
                </a:solidFill>
                <a:latin typeface="Microsoft YaHei Light"/>
                <a:ea typeface="Microsoft YaHei Light"/>
              </a:defRPr>
            </a:lvl1pPr>
          </a:lstStyle>
          <a:p>
            <a:r>
              <a:rPr lang="zh-CN"/>
              <a:t>主标题样式</a:t>
            </a:r>
            <a:endParaRPr sz="4400" b="0" i="0" spc="300">
              <a:solidFill>
                <a:schemeClr val="bg1">
                  <a:alpha val="100000"/>
                </a:schemeClr>
              </a:solidFill>
              <a:latin typeface="Microsoft YaHei Light"/>
              <a:ea typeface="Microsoft YaHei Light"/>
            </a:endParaRPr>
          </a:p>
        </p:txBody>
      </p:sp>
    </p:spTree>
  </p:cSld>
  <p:clrMapOvr>
    <a:masterClrMapping/>
  </p:clrMapOvr>
  <p:transition/>
  <p:timing/>
  <p:extLst>
    <p:ext uri="{DCECCB84-F9BA-43D5-87BE-67443E8EF086}">
      <p15:sldGuideLst xmlns:p15="http://schemas.microsoft.com/office/powerpoint/2012/main">
        <p15:guide id="1" orient="horz" pos="2160" userDrawn="true">
          <p15:clr>
            <a:srgbClr val="FBAE40"/>
          </p15:clr>
        </p15:guide>
        <p15:guide id="2" pos="3840" userDrawn="true">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节标题">
    <p:bg>
      <p:bgPr>
        <a:gradFill rotWithShape="1">
          <a:gsLst>
            <a:gs pos="0">
              <a:schemeClr val="bg2">
                <a:lumMod val="90000"/>
                <a:lumOff val="10000"/>
                <a:alpha val="100000"/>
              </a:schemeClr>
            </a:gs>
            <a:gs pos="33000">
              <a:schemeClr val="bg1">
                <a:alpha val="100000"/>
              </a:schemeClr>
            </a:gs>
          </a:gsLst>
          <a:lin ang="16200000" scaled="1"/>
        </a:gradFill>
        <a:effectLst/>
      </p:bgPr>
    </p:bg>
    <p:spTree>
      <p:nvGrpSpPr>
        <p:cNvPr id="7" name=""/>
        <p:cNvGrpSpPr/>
        <p:nvPr/>
      </p:nvGrpSpPr>
      <p:grpSpPr>
        <a:xfrm>
          <a:off x="0" y="0"/>
          <a:ext cx="0" cy="0"/>
        </a:xfrm>
      </p:grpSpPr>
      <p:sp>
        <p:nvSpPr>
          <p:cNvPr id="8" name="任意形状 7"/>
          <p:cNvSpPr>
            <a:spLocks noChangeAspect="1"/>
          </p:cNvSpPr>
          <p:nvPr userDrawn="1"/>
        </p:nvSpPr>
        <p:spPr>
          <a:xfrm>
            <a:off x="701502" y="0"/>
            <a:ext cx="9909322" cy="6858000"/>
          </a:xfrm>
          <a:custGeom>
            <a:gdLst>
              <a:gd name="connsiteX0" fmla="*/ 2565736 w 9909322"/>
              <a:gd name="connsiteY0" fmla="*/ 0 h 6858000"/>
              <a:gd name="connsiteX1" fmla="*/ 7343586 w 9909322"/>
              <a:gd name="connsiteY1" fmla="*/ 0 h 6858000"/>
              <a:gd name="connsiteX2" fmla="*/ 7523833 w 9909322"/>
              <a:gd name="connsiteY2" fmla="*/ 103640 h 6858000"/>
              <a:gd name="connsiteX3" fmla="*/ 9909322 w 9909322"/>
              <a:gd name="connsiteY3" fmla="*/ 4340998 h 6858000"/>
              <a:gd name="connsiteX4" fmla="*/ 9311321 w 9909322"/>
              <a:gd name="connsiteY4" fmla="*/ 6702684 h 6858000"/>
              <a:gd name="connsiteX5" fmla="*/ 9222016 w 9909322"/>
              <a:gd name="connsiteY5" fmla="*/ 6858000 h 6858000"/>
              <a:gd name="connsiteX6" fmla="*/ 687306 w 9909322"/>
              <a:gd name="connsiteY6" fmla="*/ 6858000 h 6858000"/>
              <a:gd name="connsiteX7" fmla="*/ 598001 w 9909322"/>
              <a:gd name="connsiteY7" fmla="*/ 6702684 h 6858000"/>
              <a:gd name="connsiteX8" fmla="*/ 0 w 9909322"/>
              <a:gd name="connsiteY8" fmla="*/ 4340998 h 6858000"/>
              <a:gd name="connsiteX9" fmla="*/ 2385489 w 9909322"/>
              <a:gd name="connsiteY9" fmla="*/ 103640 h 685800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09322" h="6858000">
                <a:moveTo>
                  <a:pt x="2565736" y="0"/>
                </a:moveTo>
                <a:lnTo>
                  <a:pt x="7343586" y="0"/>
                </a:lnTo>
                <a:lnTo>
                  <a:pt x="7523833" y="103640"/>
                </a:lnTo>
                <a:cubicBezTo>
                  <a:pt x="8953990" y="972624"/>
                  <a:pt x="9909322" y="2545246"/>
                  <a:pt x="9909322" y="4340998"/>
                </a:cubicBezTo>
                <a:cubicBezTo>
                  <a:pt x="9909322" y="5196118"/>
                  <a:pt x="9692693" y="6000642"/>
                  <a:pt x="9311321" y="6702684"/>
                </a:cubicBezTo>
                <a:lnTo>
                  <a:pt x="9222016" y="6858000"/>
                </a:lnTo>
                <a:lnTo>
                  <a:pt x="687306" y="6858000"/>
                </a:lnTo>
                <a:lnTo>
                  <a:pt x="598001" y="6702684"/>
                </a:lnTo>
                <a:cubicBezTo>
                  <a:pt x="216629" y="6000642"/>
                  <a:pt x="0" y="5196118"/>
                  <a:pt x="0" y="4340998"/>
                </a:cubicBezTo>
                <a:cubicBezTo>
                  <a:pt x="0" y="2545246"/>
                  <a:pt x="955332" y="972624"/>
                  <a:pt x="2385489" y="103640"/>
                </a:cubicBezTo>
                <a:close/>
              </a:path>
            </a:pathLst>
          </a:custGeom>
          <a:gradFill flip="none" rotWithShape="1">
            <a:gsLst>
              <a:gs pos="0">
                <a:schemeClr val="accent1">
                  <a:lumMod val="50000"/>
                  <a:alpha val="100000"/>
                </a:schemeClr>
              </a:gs>
              <a:gs pos="23000">
                <a:schemeClr val="bg2">
                  <a:alpha val="100000"/>
                </a:schemeClr>
              </a:gs>
              <a:gs pos="63000">
                <a:schemeClr val="bg1">
                  <a:alpha val="100000"/>
                </a:schemeClr>
              </a:gs>
              <a:gs pos="81000">
                <a:schemeClr val="accent1">
                  <a:alpha val="100000"/>
                </a:schemeClr>
              </a:gs>
              <a:gs pos="100000">
                <a:schemeClr val="tx1">
                  <a:alpha val="100000"/>
                </a:schemeClr>
              </a:gs>
            </a:gsLst>
            <a:path path="circle">
              <a:fillToRect l="100000" t="100000"/>
            </a:path>
            <a:tileRect r="-100000" b="-100000"/>
          </a:gradFill>
          <a:ln>
            <a:noFill/>
          </a:ln>
        </p:spPr>
        <p:style>
          <a:lnRef idx="0">
            <a:scrgbClr r="0" g="0" b="0"/>
          </a:lnRef>
          <a:fillRef idx="0">
            <a:scrgbClr r="0" g="0" b="0"/>
          </a:fillRef>
          <a:effectRef idx="0">
            <a:scrgbClr r="0" g="0" b="0"/>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9" name="日期占位符 3"/>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2023/11/21</a:t>
            </a:fld>
            <a:endParaRPr kumimoji="1" lang="zh-CN" altLang="en-US"/>
          </a:p>
        </p:txBody>
      </p:sp>
      <p:sp>
        <p:nvSpPr>
          <p:cNvPr id="10" name="页脚占位符 4"/>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11" name="灯片编号占位符 5"/>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仅标题">
    <p:bg>
      <p:bgPr>
        <a:gradFill rotWithShape="1">
          <a:gsLst>
            <a:gs pos="0">
              <a:schemeClr val="bg2">
                <a:lumMod val="90000"/>
                <a:lumOff val="10000"/>
                <a:alpha val="100000"/>
              </a:schemeClr>
            </a:gs>
            <a:gs pos="33000">
              <a:schemeClr val="bg1">
                <a:alpha val="100000"/>
              </a:schemeClr>
            </a:gs>
          </a:gsLst>
          <a:lin ang="16200000" scaled="1"/>
        </a:gradFill>
        <a:effectLst/>
      </p:bgPr>
    </p:bg>
    <p:spTree>
      <p:nvGrpSpPr>
        <p:cNvPr id="12" name=""/>
        <p:cNvGrpSpPr/>
        <p:nvPr/>
      </p:nvGrpSpPr>
      <p:grpSpPr>
        <a:xfrm>
          <a:off x="0" y="0"/>
          <a:ext cx="0" cy="0"/>
        </a:xfrm>
      </p:grpSpPr>
      <p:sp>
        <p:nvSpPr>
          <p:cNvPr id="13" name="日期占位符 2"/>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2023/11/21</a:t>
            </a:fld>
            <a:endParaRPr kumimoji="1" lang="zh-CN" altLang="en-US"/>
          </a:p>
        </p:txBody>
      </p:sp>
      <p:sp>
        <p:nvSpPr>
          <p:cNvPr id="14" name="页脚占位符 3"/>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15" name="灯片编号占位符 4"/>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pic>
        <p:nvPicPr>
          <p:cNvPr id="16" name="图片 21"/>
          <p:cNvPicPr>
            <a:picLocks noChangeAspect="1"/>
          </p:cNvPicPr>
          <p:nvPr userDrawn="1"/>
        </p:nvPicPr>
        <p:blipFill>
          <a:blip r:embed="rId1">
            <a:alphaModFix amt="50000"/>
          </a:blip>
          <a:stretch>
            <a:fillRect/>
          </a:stretch>
        </p:blipFill>
        <p:spPr>
          <a:xfrm>
            <a:off x="0" y="-1"/>
            <a:ext cx="12192000" cy="6858000"/>
          </a:xfrm>
          <a:prstGeom prst="rect">
            <a:avLst/>
          </a:prstGeom>
        </p:spPr>
      </p:pic>
    </p:spTree>
  </p:cSld>
  <p:clrMapOvr>
    <a:overrideClrMapping bg1="lt1" tx1="dk1" bg2="lt2" tx2="dk2" accent1="accent1" accent2="accent2" accent3="accent3" accent4="accent4" accent5="accent5" accent6="accent6" hlink="hlink" folHlink="folHlink"/>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底">
    <p:bg>
      <p:bgPr>
        <a:gradFill flip="none" rotWithShape="1">
          <a:gsLst>
            <a:gs pos="0">
              <a:schemeClr val="bg2">
                <a:lumMod val="90000"/>
                <a:lumOff val="10000"/>
                <a:alpha val="100000"/>
              </a:schemeClr>
            </a:gs>
            <a:gs pos="78000">
              <a:schemeClr val="bg1">
                <a:alpha val="100000"/>
              </a:schemeClr>
            </a:gs>
          </a:gsLst>
          <a:path path="circle">
            <a:fillToRect l="50000" t="50000" r="50000" b="50000"/>
          </a:path>
        </a:gradFill>
        <a:effectLst/>
      </p:bgPr>
    </p:bg>
    <p:spTree>
      <p:nvGrpSpPr>
        <p:cNvPr id="17" name=""/>
        <p:cNvGrpSpPr/>
        <p:nvPr/>
      </p:nvGrpSpPr>
      <p:grpSpPr>
        <a:xfrm>
          <a:off x="0" y="0"/>
          <a:ext cx="0" cy="0"/>
        </a:xfrm>
      </p:grpSpPr>
      <p:sp>
        <p:nvSpPr>
          <p:cNvPr id="18" name="椭圆 1"/>
          <p:cNvSpPr>
            <a:spLocks noChangeAspect="1"/>
          </p:cNvSpPr>
          <p:nvPr userDrawn="1"/>
        </p:nvSpPr>
        <p:spPr>
          <a:xfrm rot="10800000">
            <a:off x="3836115" y="729000"/>
            <a:ext cx="5400000" cy="5400000"/>
          </a:xfrm>
          <a:prstGeom prst="ellipse">
            <a:avLst/>
          </a:prstGeom>
          <a:gradFill flip="none" rotWithShape="1">
            <a:gsLst>
              <a:gs pos="0">
                <a:schemeClr val="accent6">
                  <a:alpha val="100000"/>
                </a:schemeClr>
              </a:gs>
              <a:gs pos="23000">
                <a:schemeClr val="accent6">
                  <a:lumMod val="50000"/>
                  <a:alpha val="0"/>
                </a:schemeClr>
              </a:gs>
              <a:gs pos="63000">
                <a:schemeClr val="bg1">
                  <a:alpha val="100000"/>
                </a:schemeClr>
              </a:gs>
              <a:gs pos="97000">
                <a:schemeClr val="accent6">
                  <a:alpha val="100000"/>
                </a:schemeClr>
              </a:gs>
            </a:gsLst>
            <a:path path="circle">
              <a:fillToRect l="100000" t="100000"/>
            </a:path>
            <a:tileRect r="-100000" b="-100000"/>
          </a:gradFill>
          <a:ln>
            <a:noFill/>
          </a:ln>
          <a:effectLst>
            <a:glow>
              <a:schemeClr val="accent1">
                <a:alpha val="40000"/>
              </a:schemeClr>
            </a:glow>
          </a:effectLst>
        </p:spPr>
        <p:style>
          <a:lnRef idx="0">
            <a:scrgbClr r="0" g="0" b="0"/>
          </a:lnRef>
          <a:fillRef idx="0">
            <a:scrgbClr r="0" g="0" b="0"/>
          </a:fillRef>
          <a:effectRef idx="0">
            <a:scrgbClr r="0" g="0" b="0"/>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19" name="椭圆 2"/>
          <p:cNvSpPr>
            <a:spLocks noChangeAspect="1"/>
          </p:cNvSpPr>
          <p:nvPr userDrawn="1"/>
        </p:nvSpPr>
        <p:spPr>
          <a:xfrm>
            <a:off x="669939" y="729000"/>
            <a:ext cx="5400000" cy="5400000"/>
          </a:xfrm>
          <a:prstGeom prst="ellipse">
            <a:avLst/>
          </a:prstGeom>
          <a:gradFill flip="none" rotWithShape="1">
            <a:gsLst>
              <a:gs pos="0">
                <a:schemeClr val="accent1">
                  <a:lumMod val="50000"/>
                  <a:alpha val="100000"/>
                </a:schemeClr>
              </a:gs>
              <a:gs pos="23000">
                <a:schemeClr val="bg2">
                  <a:alpha val="100000"/>
                </a:schemeClr>
              </a:gs>
              <a:gs pos="63000">
                <a:schemeClr val="bg1">
                  <a:alpha val="100000"/>
                </a:schemeClr>
              </a:gs>
              <a:gs pos="81000">
                <a:schemeClr val="accent1">
                  <a:alpha val="100000"/>
                </a:schemeClr>
              </a:gs>
              <a:gs pos="100000">
                <a:schemeClr val="tx1">
                  <a:alpha val="100000"/>
                </a:schemeClr>
              </a:gs>
            </a:gsLst>
            <a:path path="circle">
              <a:fillToRect l="100000" t="100000"/>
            </a:path>
            <a:tileRect r="-100000" b="-100000"/>
          </a:gradFill>
          <a:ln>
            <a:noFill/>
          </a:ln>
        </p:spPr>
        <p:style>
          <a:lnRef idx="0">
            <a:scrgbClr r="0" g="0" b="0"/>
          </a:lnRef>
          <a:fillRef idx="0">
            <a:scrgbClr r="0" g="0" b="0"/>
          </a:fillRef>
          <a:effectRef idx="0">
            <a:scrgbClr r="0" g="0" b="0"/>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Tree>
  </p:cSld>
  <p:clrMapOvr>
    <a:overrideClrMapping bg1="lt1" tx1="dk1" bg2="lt2" tx2="dk2" accent1="accent1" accent2="accent2" accent3="accent3" accent4="accent4" accent5="accent5" accent6="accent6" hlink="hlink" folHlink="folHlink"/>
  </p:clrMapOvr>
  <p:transition/>
  <p:timing/>
  <p:extLst>
    <p:ext uri="{DCECCB84-F9BA-43D5-87BE-67443E8EF086}">
      <p15:sldGuideLst xmlns:p15="http://schemas.microsoft.com/office/powerpoint/2012/main">
        <p15:guide id="3" orient="horz" pos="2160" userDrawn="true">
          <p15:clr>
            <a:srgbClr val="FBAE40"/>
          </p15:clr>
        </p15:guide>
        <p15:guide id="4" pos="3840" userDrawn="true">
          <p15:clr>
            <a:srgbClr val="FBAE40"/>
          </p15:clr>
        </p15:guide>
      </p15:sldGuideLst>
    </p:ext>
  </p:extLst>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标题占位符 1"/>
          <p:cNvSpPr>
            <a:spLocks noGrp="1"/>
          </p:cNvSpPr>
          <p:nvPr>
            <p:ph type="title" idx="2147483647"/>
          </p:nvPr>
        </p:nvSpPr>
        <p:spPr>
          <a:xfrm>
            <a:off x="838200" y="365125"/>
            <a:ext cx="10515600" cy="1325563"/>
          </a:xfrm>
          <a:prstGeom prst="rect">
            <a:avLst/>
          </a:prstGeom>
        </p:spPr>
        <p:txBody>
          <a:bodyPr vert="horz" lIns="91440" tIns="45720" rIns="91440" bIns="45720" rtlCol="0" anchor="ctr">
            <a:normAutofit/>
          </a:bodyPr>
          <a:lstStyle/>
          <a:p>
            <a:r>
              <a:rPr kumimoji="1" lang="zh-CN" altLang="en-US"/>
              <a:t>单击此处编辑母版标题样式</a:t>
            </a:r>
            <a:endParaRPr/>
          </a:p>
        </p:txBody>
      </p:sp>
      <p:sp>
        <p:nvSpPr>
          <p:cNvPr id="3" name="文本占位符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kumimoji="1" lang="zh-CN" altLang="en-US"/>
              <a:t>单击此处编辑母版文本样式</a:t>
            </a:r>
            <a:endParaRPr/>
          </a:p>
          <a:p>
            <a:pPr lvl="1"/>
            <a:r>
              <a:rPr kumimoji="1" lang="zh-CN" altLang="en-US"/>
              <a:t>二级</a:t>
            </a:r>
            <a:endParaRPr/>
          </a:p>
          <a:p>
            <a:pPr lvl="2"/>
            <a:r>
              <a:rPr kumimoji="1" lang="zh-CN" altLang="en-US"/>
              <a:t>三级</a:t>
            </a:r>
            <a:endParaRPr/>
          </a:p>
          <a:p>
            <a:pPr lvl="3"/>
            <a:r>
              <a:rPr kumimoji="1" lang="zh-CN" altLang="en-US"/>
              <a:t>四级</a:t>
            </a:r>
            <a:endParaRPr/>
          </a:p>
          <a:p>
            <a:pPr lvl="4"/>
            <a:r>
              <a:rPr kumimoji="1" lang="zh-CN" altLang="en-US"/>
              <a:t>五级</a:t>
            </a:r>
            <a:endParaRPr/>
          </a:p>
        </p:txBody>
      </p:sp>
      <p:sp>
        <p:nvSpPr>
          <p:cNvPr id="4"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0281522-3AB1-3541-90AB-7A631F5C75F8}" type="datetimeFigureOut">
              <a:rPr/>
              <a:t>2023/11/21</a:t>
            </a:fld>
            <a:endParaRPr kumimoji="1" lang="zh-CN" altLang="en-US"/>
          </a:p>
        </p:txBody>
      </p:sp>
      <p:sp>
        <p:nvSpPr>
          <p:cNvPr id="5"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defPPr>
              <a:defRPr lang="zh-CN"/>
            </a:defPPr>
            <a:lvl1pPr marL="0" algn="ctr"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kumimoji="1" lang="zh-CN" altLang="en-US"/>
          </a:p>
        </p:txBody>
      </p:sp>
      <p:sp>
        <p:nvSpPr>
          <p:cNvPr id="6" name="灯片编号占位符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defPPr>
              <a:defRPr lang="zh-CN"/>
            </a:defPPr>
            <a:lvl1pPr marL="0" algn="r"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19F402A-E1A9-C741-9EEF-1CF72A8557FF}" type="slidenum">
              <a:rPr/>
              <a:t>‹#›</a:t>
            </a:fld>
            <a:endParaRPr kumimoji="1" lang="zh-CN" alt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Lst>
  <p:transition/>
  <p:timing/>
  <p:txStyles>
    <p:titleStyle>
      <a:lvl1pPr algn="l" defTabSz="914400" rtl="0" eaLnBrk="1" latinLnBrk="0" hangingPunct="1">
        <a:lnSpc>
          <a:spcPct val="90000"/>
        </a:lnSpc>
        <a:spcBef>
          <a:spcPct val="0"/>
        </a:spcBef>
        <a:buNone/>
        <a:defRPr sz="4400" b="0" i="0" kern="1200">
          <a:solidFill>
            <a:schemeClr val="tx1"/>
          </a:solidFill>
          <a:latin typeface="Microsoft YaHei" panose="020b0503020204020204" pitchFamily="34" charset="-122"/>
          <a:ea typeface="Microsoft YaHei" panose="020b0503020204020204" pitchFamily="34" charset="-122"/>
          <a:cs typeface="+mj-cs"/>
        </a:defRPr>
      </a:lvl1pPr>
    </p:titleStyle>
    <p:bodyStyle>
      <a:lvl1pPr marL="228600" indent="-228600" algn="l" defTabSz="914400" rtl="0" eaLnBrk="1" latinLnBrk="0" hangingPunct="1">
        <a:lnSpc>
          <a:spcPct val="90000"/>
        </a:lnSpc>
        <a:spcBef>
          <a:spcPts val="1000"/>
        </a:spcBef>
        <a:buFont typeface="Arial" pitchFamily="34" charset="0"/>
        <a:buChar char="•"/>
        <a:defRPr sz="2800" b="0" i="0" kern="12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true">
          <p15:clr>
            <a:srgbClr val="F26B43"/>
          </p15:clr>
        </p15:guide>
        <p15:guide id="2" pos="3840" userDrawn="true">
          <p15:clr>
            <a:srgbClr val="F26B43"/>
          </p15:clr>
        </p15:guide>
      </p15:sldGuideLst>
    </p:ext>
  </p:extLst>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5720112404600604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0,&quot;continueWritingContext&quot;:{&quot;outline&quot;:&quot;# 护理带教PPT演讲\n## 1.护理带教的基本概念与重要性\n### 1.1护理带教的定义与目的\n### 1.2护理带教在护理教育中的作用\n### 1.3护理带教的重要性及影响\n## 2.护理带教的基本原则与方法\n### 2.1护理带教的基本原则\n### 2.2护理带教的方法与技巧\n### 2.3护理带教的评价与反馈\n## 3.护理带教的实践案例分析\n### 3.1成功的护理带教案例分析\n### 3.2护理带教中的问题与解决策略\n### 3.3护理带教的未来发展趋势\n## 4.护理带教中的沟通与协作\n### 4.1护理带教中的有效沟通技巧\n### 4.2护理带教中的团队协作与分工\n### 4.3护理带教中的文化差异与适应\n## 5.护理带教的组织与管理\n### 5.1护理带教的组织架构与职责\n### 5.2护理带教的管理策略与制度\n### 5.3护理带教的质量监控与持续改进\n## 6.护理带教的挑战与展望\n### 6.1护理带教面临的挑战与压力\n### 6.2护理带教的创新发展与机遇\n### 6.3护理带教的未来展望与前景\n&quot;,&quot;templateId&quot;:&quot;wcihqg1n4jgz7pwewmrddotw8w&quot;}}"/>
        <p:cNvGrpSpPr/>
        <p:nvPr/>
      </p:nvGrpSpPr>
      <p:grpSpPr>
        <a:xfrm>
          <a:off x="0" y="0"/>
          <a:ext cx="0" cy="0"/>
        </a:xfrm>
      </p:grpSpPr>
      <p:sp>
        <p:nvSpPr>
          <p:cNvPr id="2" name="标题 1" descr="{&quot;isTemplate&quot;:true,&quot;type&quot;:&quot;title&quot;,&quot;canOmit&quot;:false,&quot;range&quot;:0}"/>
          <p:cNvSpPr>
            <a:spLocks noGrp="1"/>
          </p:cNvSpPr>
          <p:nvPr>
            <p:ph type="ctrTitle" idx="2147483647"/>
          </p:nvPr>
        </p:nvSpPr>
        <p:spPr>
          <a:xfrm>
            <a:off x="397309" y="4341644"/>
            <a:ext cx="11264900" cy="996950"/>
          </a:xfrm>
        </p:spPr>
        <p:txBody>
          <a:bodyPr vert="horz" wrap="square" lIns="91440" tIns="45720" rIns="91440" bIns="45720" anchor="b">
            <a:spAutoFit/>
          </a:bodyPr>
          <a:lstStyle/>
          <a:p>
            <a:pPr>
              <a:buNone/>
            </a:pPr>
            <a:r>
              <a:rPr lang="zh-CN"/>
              <a:t>护理带教PPT演讲</a:t>
            </a:r>
            <a:endParaRPr/>
          </a:p>
        </p:txBody>
      </p:sp>
      <p:sp>
        <p:nvSpPr>
          <p:cNvPr id="3" name="副标题 2"/>
          <p:cNvSpPr>
            <a:spLocks noGrp="1"/>
          </p:cNvSpPr>
          <p:nvPr>
            <p:ph type="subTitle" idx="1"/>
          </p:nvPr>
        </p:nvSpPr>
        <p:spPr>
          <a:xfrm>
            <a:off x="6877435" y="5591814"/>
            <a:ext cx="4775200" cy="336550"/>
          </a:xfrm>
        </p:spPr>
        <p:txBody>
          <a:bodyPr>
            <a:spAutoFit/>
          </a:bodyPr>
          <a:lstStyle/>
          <a:p>
            <a:pPr marL="0" indent="0">
              <a:buNone/>
            </a:pPr>
            <a:r>
              <a:rPr lang="en-US"/>
              <a:t>TENCENT DOCS SMART CREATE</a:t>
            </a:r>
            <a:endParaRPr lang="zh-CN"/>
          </a:p>
        </p:txBody>
      </p:sp>
      <p:cxnSp>
        <p:nvCxnSpPr>
          <p:cNvPr id="4" name="直线连接符 4"/>
          <p:cNvCxnSpPr/>
          <p:nvPr/>
        </p:nvCxnSpPr>
        <p:spPr>
          <a:xfrm>
            <a:off x="10950590" y="752149"/>
            <a:ext cx="540000" cy="0"/>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sp>
        <p:nvSpPr>
          <p:cNvPr id="5" name="文本占位符 20"/>
          <p:cNvSpPr txBox="1"/>
          <p:nvPr/>
        </p:nvSpPr>
        <p:spPr>
          <a:xfrm>
            <a:off x="397309" y="515266"/>
            <a:ext cx="1101071" cy="337913"/>
          </a:xfrm>
          <a:prstGeom prst="rect">
            <a:avLst/>
          </a:prstGeom>
        </p:spPr>
        <p:txBody>
          <a:bodyPr wrap="none" anchor="t">
            <a:spAutoFit/>
          </a:bodyPr>
          <a:lstStyle>
            <a:defPPr>
              <a:defRPr lang="zh-CN"/>
            </a:defPPr>
            <a:lvl1pPr marL="0" indent="0" algn="l" defTabSz="914400" rtl="0" eaLnBrk="1" latinLnBrk="0" hangingPunct="1">
              <a:lnSpc>
                <a:spcPct val="150000"/>
              </a:lnSpc>
              <a:spcBef>
                <a:spcPts val="1000"/>
              </a:spcBef>
              <a:buFont typeface="Arial" pitchFamily="34" charset="0"/>
              <a:buNone/>
              <a:defRPr sz="1200" b="0" i="0" kern="1200" spc="3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r>
              <a:rPr lang="en-US" altLang="zh-CN" spc="0">
                <a:solidFill>
                  <a:schemeClr val="accent1"/>
                </a:solidFill>
                <a:effectLst/>
                <a:latin typeface="Microsoft YaHei Light" panose="020b0503020204020204" pitchFamily="34" charset="-122"/>
                <a:ea typeface="Microsoft YaHei Light" panose="020b0503020204020204" pitchFamily="34" charset="-122"/>
              </a:rPr>
              <a:t>Tencent</a:t>
            </a:r>
            <a:r>
              <a:rPr lang="zh-CN" altLang="en-US" spc="0">
                <a:solidFill>
                  <a:schemeClr val="accent1"/>
                </a:solidFill>
                <a:effectLst/>
                <a:latin typeface="Microsoft YaHei Light" panose="020b0503020204020204" pitchFamily="34" charset="-122"/>
                <a:ea typeface="Microsoft YaHei Light" panose="020b0503020204020204" pitchFamily="34" charset="-122"/>
              </a:rPr>
              <a:t> </a:t>
            </a:r>
            <a:r>
              <a:rPr lang="en-US" altLang="zh-CN" spc="0">
                <a:solidFill>
                  <a:schemeClr val="accent1"/>
                </a:solidFill>
                <a:effectLst/>
                <a:latin typeface="Microsoft YaHei Light" panose="020b0503020204020204" pitchFamily="34" charset="-122"/>
                <a:ea typeface="Microsoft YaHei Light" panose="020b0503020204020204" pitchFamily="34" charset="-122"/>
              </a:rPr>
              <a:t>Docs</a:t>
            </a:r>
            <a:endParaRPr kumimoji="1" lang="en-US" altLang="zh-CN" spc="0">
              <a:solidFill>
                <a:schemeClr val="accent1"/>
              </a:solidFill>
              <a:latin typeface="Microsoft YaHei Light" panose="020b0503020204020204" pitchFamily="34" charset="-122"/>
              <a:ea typeface="Microsoft YaHei Light" panose="020b0503020204020204" pitchFamily="34" charset="-122"/>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96" name="" descr="{&quot;isTemplate&quot;:true,&quot;type&quot;:2}"/>
        <p:cNvGrpSpPr/>
        <p:nvPr/>
      </p:nvGrpSpPr>
      <p:grpSpPr>
        <a:xfrm>
          <a:off x="0" y="0"/>
          <a:ext cx="0" cy="0"/>
        </a:xfrm>
      </p:grpSpPr>
      <p:sp>
        <p:nvSpPr>
          <p:cNvPr id="97" name="标题 1" descr="{&quot;isTemplate&quot;:true,&quot;type&quot;:&quot;title&quot;,&quot;canOmit&quot;:false,&quot;range&quot;:0}"/>
          <p:cNvSpPr txBox="1"/>
          <p:nvPr/>
        </p:nvSpPr>
        <p:spPr>
          <a:xfrm>
            <a:off x="692852" y="3423749"/>
            <a:ext cx="10883900" cy="698500"/>
          </a:xfrm>
          <a:prstGeom prst="rect">
            <a:avLst/>
          </a:prstGeom>
        </p:spPr>
        <p:txBody>
          <a:bodyPr vert="horz" wrap="square" lIns="91440" tIns="45720" rIns="91440" bIns="45720" rtlCol="0" anchor="b">
            <a:spAutoFit/>
          </a:bodyPr>
          <a:lstStyle>
            <a:defPPr>
              <a:defRPr lang="zh-CN"/>
            </a:defPPr>
            <a:lvl1pPr marL="0" algn="r" defTabSz="914400" rtl="0" eaLnBrk="1" latinLnBrk="0" hangingPunct="1">
              <a:lnSpc>
                <a:spcPct val="90000"/>
              </a:lnSpc>
              <a:spcBef>
                <a:spcPct val="0"/>
              </a:spcBef>
              <a:buNone/>
              <a:defRPr sz="6600" b="0" i="0" kern="1200" spc="300">
                <a:solidFill>
                  <a:schemeClr val="bg1"/>
                </a:solidFill>
                <a:latin typeface="Microsoft YaHei Light" panose="020b0503020204020204" pitchFamily="34" charset="-122"/>
                <a:ea typeface="Microsoft YaHei Light"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sz="4400">
                <a:solidFill>
                  <a:schemeClr val="tx1">
                    <a:alpha val="100000"/>
                  </a:schemeClr>
                </a:solidFill>
              </a:rPr>
              <a:t>护理带教的基本概念与重要性</a:t>
            </a:r>
            <a:endParaRPr/>
          </a:p>
        </p:txBody>
      </p:sp>
      <p:sp>
        <p:nvSpPr>
          <p:cNvPr id="98" name="文本占位符 3"/>
          <p:cNvSpPr txBox="1"/>
          <p:nvPr/>
        </p:nvSpPr>
        <p:spPr>
          <a:xfrm>
            <a:off x="5546726" y="2298681"/>
            <a:ext cx="1098550" cy="996950"/>
          </a:xfrm>
          <a:prstGeom prst="rect">
            <a:avLst/>
          </a:prstGeom>
        </p:spPr>
        <p:txBody>
          <a:bodyPr vert="horz" wrap="none" lIns="91440" tIns="45720" rIns="91440" bIns="45720" rtlCol="0" anchor="b">
            <a:spAutoFit/>
          </a:bodyPr>
          <a:lstStyle>
            <a:defPPr>
              <a:defRPr lang="zh-CN"/>
            </a:defPPr>
            <a:lvl1pPr marL="0" indent="0" algn="r" defTabSz="914400" rtl="0" eaLnBrk="1" latinLnBrk="0" hangingPunct="1">
              <a:lnSpc>
                <a:spcPct val="90000"/>
              </a:lnSpc>
              <a:spcBef>
                <a:spcPts val="1000"/>
              </a:spcBef>
              <a:buFont typeface="Arial" pitchFamily="34" charset="0"/>
              <a:buNone/>
              <a:defRPr sz="4400" b="0" i="0" kern="1200" spc="300">
                <a:solidFill>
                  <a:schemeClr val="bg1"/>
                </a:solidFill>
                <a:latin typeface="Microsoft YaHei Light" panose="020b0503020204020204" pitchFamily="34" charset="-122"/>
                <a:ea typeface="Microsoft YaHei Light"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algn="ctr"/>
            <a:r>
              <a:rPr lang="en-US" sz="6600">
                <a:solidFill>
                  <a:schemeClr val="tx1">
                    <a:alpha val="100000"/>
                  </a:schemeClr>
                </a:solidFill>
              </a:rPr>
              <a:t>01</a:t>
            </a:r>
            <a:endParaRPr lang="zh-CN" sz="6600"/>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77" name="" descr="{&quot;isTemplate&quot;:true,&quot;type&quot;:3}"/>
        <p:cNvGrpSpPr/>
        <p:nvPr/>
      </p:nvGrpSpPr>
      <p:grpSpPr>
        <a:xfrm>
          <a:off x="0" y="0"/>
          <a:ext cx="0" cy="0"/>
        </a:xfrm>
      </p:grpSpPr>
      <p:grpSp>
        <p:nvGrpSpPr>
          <p:cNvPr id="178" name="" descr="{&quot;isTemplate&quot;:true,&quot;type&quot;:&quot;list&quot;,&quot;alignment&quot;:&quot;left&quot;,&quot;alignmentVertical&quot;:&quot;top&quot;,&quot;canOmit&quot;:false,&quot;scalable&quot;:false,&quot;minItemsCount&quot;:-1}"/>
          <p:cNvGrpSpPr/>
          <p:nvPr/>
        </p:nvGrpSpPr>
        <p:grpSpPr>
          <a:xfrm>
            <a:off x="685800" y="3146904"/>
            <a:ext cx="10730436" cy="3225487"/>
            <a:chOff x="685800" y="3146904"/>
            <a:chExt cx="10730436" cy="3225487"/>
          </a:xfrm>
        </p:grpSpPr>
        <p:grpSp>
          <p:nvGrpSpPr>
            <p:cNvPr id="179" name=""/>
            <p:cNvGrpSpPr/>
            <p:nvPr/>
          </p:nvGrpSpPr>
          <p:grpSpPr>
            <a:xfrm>
              <a:off x="685800" y="3146904"/>
              <a:ext cx="5760000" cy="3225487"/>
              <a:chOff x="685800" y="3146904"/>
              <a:chExt cx="5760000" cy="3225487"/>
            </a:xfrm>
          </p:grpSpPr>
          <p:sp>
            <p:nvSpPr>
              <p:cNvPr id="180" name="Tencent" descr="{&quot;isTemplate&quot;:true,&quot;type&quot;:&quot;title&quot;,&quot;canOmit&quot;:false,&quot;range&quot;:0}"/>
              <p:cNvSpPr/>
              <p:nvPr/>
            </p:nvSpPr>
            <p:spPr>
              <a:xfrm>
                <a:off x="685800" y="3146904"/>
                <a:ext cx="5760000" cy="1296000"/>
              </a:xfrm>
              <a:prstGeom prst="homePlat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kumimoji="1" lang="zh-CN" altLang="en-US" sz="1800" b="1">
                    <a:solidFill>
                      <a:schemeClr val="bg1"/>
                    </a:solidFill>
                    <a:latin typeface="+mj-ea"/>
                    <a:ea typeface="+mj-ea"/>
                  </a:rPr>
                  <a:t>护理带教是指有经验的护理人员对实习护理人员进行临床护理技能培训和职业道德教育的过程</a:t>
                </a:r>
                <a:endParaRPr kumimoji="1" lang="en-US" altLang="zh-CN" sz="1800" b="1">
                  <a:solidFill>
                    <a:schemeClr val="bg1"/>
                  </a:solidFill>
                  <a:latin typeface="+mj-ea"/>
                  <a:ea typeface="+mj-ea"/>
                </a:endParaRPr>
              </a:p>
            </p:txBody>
          </p:sp>
          <p:sp>
            <p:nvSpPr>
              <p:cNvPr id="181" name="Tencent" descr="{&quot;isTemplate&quot;:true,&quot;type&quot;:&quot;content&quot;,&quot;canOmit&quot;:true,&quot;range&quot;:0}"/>
              <p:cNvSpPr txBox="1"/>
              <p:nvPr/>
            </p:nvSpPr>
            <p:spPr>
              <a:xfrm>
                <a:off x="1696236" y="4667039"/>
                <a:ext cx="3240000" cy="17053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提高实习护理人员的</a:t>
                </a:r>
                <a:r>
                  <a:rPr lang="zh-CN" sz="1400" b="1">
                    <a:solidFill>
                      <a:schemeClr val="tx1">
                        <a:lumMod val="50000"/>
                        <a:lumOff val="50000"/>
                        <a:alpha val="100000"/>
                      </a:schemeClr>
                    </a:solidFill>
                    <a:latin typeface="微软雅黑"/>
                    <a:ea typeface="微软雅黑"/>
                  </a:rPr>
                  <a:t>临床护理技能</a:t>
                </a:r>
                <a:r>
                  <a:rPr lang="zh-CN" sz="1400">
                    <a:solidFill>
                      <a:schemeClr val="tx1">
                        <a:lumMod val="50000"/>
                        <a:lumOff val="50000"/>
                        <a:alpha val="100000"/>
                      </a:schemeClr>
                    </a:solidFill>
                    <a:latin typeface="微软雅黑"/>
                    <a:ea typeface="微软雅黑"/>
                  </a:rPr>
                  <a:t>和</a:t>
                </a:r>
                <a:r>
                  <a:rPr lang="zh-CN" sz="1400" b="1">
                    <a:solidFill>
                      <a:schemeClr val="tx1">
                        <a:lumMod val="50000"/>
                        <a:lumOff val="50000"/>
                        <a:alpha val="100000"/>
                      </a:schemeClr>
                    </a:solidFill>
                    <a:latin typeface="微软雅黑"/>
                    <a:ea typeface="微软雅黑"/>
                  </a:rPr>
                  <a:t>职业道德水平</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培养实习护理人员的</a:t>
                </a:r>
                <a:r>
                  <a:rPr lang="zh-CN" sz="1400" b="1">
                    <a:solidFill>
                      <a:schemeClr val="tx1">
                        <a:lumMod val="50000"/>
                        <a:lumOff val="50000"/>
                        <a:alpha val="100000"/>
                      </a:schemeClr>
                    </a:solidFill>
                    <a:latin typeface="微软雅黑"/>
                    <a:ea typeface="微软雅黑"/>
                  </a:rPr>
                  <a:t>团队协作能力</a:t>
                </a:r>
                <a:r>
                  <a:rPr lang="zh-CN" sz="1400">
                    <a:solidFill>
                      <a:schemeClr val="tx1">
                        <a:lumMod val="50000"/>
                        <a:lumOff val="50000"/>
                        <a:alpha val="100000"/>
                      </a:schemeClr>
                    </a:solidFill>
                    <a:latin typeface="微软雅黑"/>
                    <a:ea typeface="微软雅黑"/>
                  </a:rPr>
                  <a:t>和</a:t>
                </a:r>
                <a:r>
                  <a:rPr lang="zh-CN" sz="1400" b="1">
                    <a:solidFill>
                      <a:schemeClr val="tx1">
                        <a:lumMod val="50000"/>
                        <a:lumOff val="50000"/>
                        <a:alpha val="100000"/>
                      </a:schemeClr>
                    </a:solidFill>
                    <a:latin typeface="微软雅黑"/>
                    <a:ea typeface="微软雅黑"/>
                  </a:rPr>
                  <a:t>沟通能力</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使实习护理人员更好地适应</a:t>
                </a:r>
                <a:r>
                  <a:rPr lang="zh-CN" sz="1400" b="1">
                    <a:solidFill>
                      <a:schemeClr val="tx1">
                        <a:lumMod val="50000"/>
                        <a:lumOff val="50000"/>
                        <a:alpha val="100000"/>
                      </a:schemeClr>
                    </a:solidFill>
                    <a:latin typeface="微软雅黑"/>
                    <a:ea typeface="微软雅黑"/>
                  </a:rPr>
                  <a:t>临床工作环境</a:t>
                </a:r>
                <a:r>
                  <a:rPr lang="zh-CN" sz="1400">
                    <a:solidFill>
                      <a:schemeClr val="tx1">
                        <a:lumMod val="50000"/>
                        <a:lumOff val="50000"/>
                        <a:alpha val="100000"/>
                      </a:schemeClr>
                    </a:solidFill>
                    <a:latin typeface="微软雅黑"/>
                    <a:ea typeface="微软雅黑"/>
                  </a:rPr>
                  <a:t>和</a:t>
                </a:r>
                <a:r>
                  <a:rPr lang="zh-CN" sz="1400" b="1">
                    <a:solidFill>
                      <a:schemeClr val="tx1">
                        <a:lumMod val="50000"/>
                        <a:lumOff val="50000"/>
                        <a:alpha val="100000"/>
                      </a:schemeClr>
                    </a:solidFill>
                    <a:latin typeface="微软雅黑"/>
                    <a:ea typeface="微软雅黑"/>
                  </a:rPr>
                  <a:t>护理工作角色</a:t>
                </a:r>
                <a:endParaRPr/>
              </a:p>
            </p:txBody>
          </p:sp>
        </p:grpSp>
        <p:grpSp>
          <p:nvGrpSpPr>
            <p:cNvPr id="182" name=""/>
            <p:cNvGrpSpPr/>
            <p:nvPr/>
          </p:nvGrpSpPr>
          <p:grpSpPr>
            <a:xfrm>
              <a:off x="6016236" y="3146904"/>
              <a:ext cx="5400000" cy="3225487"/>
              <a:chOff x="6016236" y="3146904"/>
              <a:chExt cx="5400000" cy="3225487"/>
            </a:xfrm>
          </p:grpSpPr>
          <p:sp>
            <p:nvSpPr>
              <p:cNvPr id="183" name="Tencent" descr="{&quot;isTemplate&quot;:true,&quot;type&quot;:&quot;title&quot;,&quot;canOmit&quot;:false,&quot;range&quot;:0}"/>
              <p:cNvSpPr/>
              <p:nvPr/>
            </p:nvSpPr>
            <p:spPr>
              <a:xfrm>
                <a:off x="6016236" y="3146904"/>
                <a:ext cx="5400000" cy="1296000"/>
              </a:xfrm>
              <a:prstGeom prst="chevron">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kumimoji="1" lang="zh-CN" altLang="en-US" sz="1800" b="1">
                    <a:solidFill>
                      <a:schemeClr val="bg1"/>
                    </a:solidFill>
                    <a:latin typeface="+mj-ea"/>
                    <a:ea typeface="+mj-ea"/>
                  </a:rPr>
                  <a:t>护理带教的目的在于培养合格的护理人才，为患者提供优质的护理服务</a:t>
                </a:r>
                <a:endParaRPr kumimoji="1" lang="en-US" altLang="zh-CN" sz="1800" b="1">
                  <a:solidFill>
                    <a:schemeClr val="bg1"/>
                  </a:solidFill>
                  <a:latin typeface="+mj-ea"/>
                  <a:ea typeface="+mj-ea"/>
                </a:endParaRPr>
              </a:p>
            </p:txBody>
          </p:sp>
          <p:sp>
            <p:nvSpPr>
              <p:cNvPr id="184" name="Tencent" descr="{&quot;isTemplate&quot;:true,&quot;type&quot;:&quot;content&quot;,&quot;canOmit&quot;:true,&quot;range&quot;:0}"/>
              <p:cNvSpPr txBox="1"/>
              <p:nvPr/>
            </p:nvSpPr>
            <p:spPr>
              <a:xfrm>
                <a:off x="7102636" y="4667039"/>
                <a:ext cx="3240000" cy="17053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提高护理质量，降低</a:t>
                </a:r>
                <a:r>
                  <a:rPr lang="zh-CN" sz="1400" b="1">
                    <a:solidFill>
                      <a:schemeClr val="tx1">
                        <a:lumMod val="50000"/>
                        <a:lumOff val="50000"/>
                        <a:alpha val="100000"/>
                      </a:schemeClr>
                    </a:solidFill>
                    <a:latin typeface="微软雅黑"/>
                    <a:ea typeface="微软雅黑"/>
                  </a:rPr>
                  <a:t>护理差错</a:t>
                </a:r>
                <a:r>
                  <a:rPr lang="zh-CN" sz="1400">
                    <a:solidFill>
                      <a:schemeClr val="tx1">
                        <a:lumMod val="50000"/>
                        <a:lumOff val="50000"/>
                        <a:alpha val="100000"/>
                      </a:schemeClr>
                    </a:solidFill>
                    <a:latin typeface="微软雅黑"/>
                    <a:ea typeface="微软雅黑"/>
                  </a:rPr>
                  <a:t>和</a:t>
                </a:r>
                <a:r>
                  <a:rPr lang="zh-CN" sz="1400" b="1">
                    <a:solidFill>
                      <a:schemeClr val="tx1">
                        <a:lumMod val="50000"/>
                        <a:lumOff val="50000"/>
                        <a:alpha val="100000"/>
                      </a:schemeClr>
                    </a:solidFill>
                    <a:latin typeface="微软雅黑"/>
                    <a:ea typeface="微软雅黑"/>
                  </a:rPr>
                  <a:t>医疗纠纷</a:t>
                </a:r>
                <a:r>
                  <a:rPr lang="zh-CN" sz="1400">
                    <a:solidFill>
                      <a:schemeClr val="tx1">
                        <a:lumMod val="50000"/>
                        <a:lumOff val="50000"/>
                        <a:alpha val="100000"/>
                      </a:schemeClr>
                    </a:solidFill>
                    <a:latin typeface="微软雅黑"/>
                    <a:ea typeface="微软雅黑"/>
                  </a:rPr>
                  <a:t>的发生</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提高患者满意度，提升</a:t>
                </a:r>
                <a:r>
                  <a:rPr lang="zh-CN" sz="1400" b="1">
                    <a:solidFill>
                      <a:schemeClr val="tx1">
                        <a:lumMod val="50000"/>
                        <a:lumOff val="50000"/>
                        <a:alpha val="100000"/>
                      </a:schemeClr>
                    </a:solidFill>
                    <a:latin typeface="微软雅黑"/>
                    <a:ea typeface="微软雅黑"/>
                  </a:rPr>
                  <a:t>医疗机构</a:t>
                </a:r>
                <a:r>
                  <a:rPr lang="zh-CN" sz="1400">
                    <a:solidFill>
                      <a:schemeClr val="tx1">
                        <a:lumMod val="50000"/>
                        <a:lumOff val="50000"/>
                        <a:alpha val="100000"/>
                      </a:schemeClr>
                    </a:solidFill>
                    <a:latin typeface="微软雅黑"/>
                    <a:ea typeface="微软雅黑"/>
                  </a:rPr>
                  <a:t>的声誉和口碑</a:t>
                </a:r>
                <a:endParaRPr/>
              </a:p>
            </p:txBody>
          </p:sp>
        </p:grpSp>
      </p:grpSp>
      <p:sp>
        <p:nvSpPr>
          <p:cNvPr id="185" name="Tencent" descr="{&quot;isTemplate&quot;:true,&quot;type&quot;:&quot;title&quot;,&quot;canOmit&quot;:false,&quot;range&quot;:0}"/>
          <p:cNvSpPr txBox="1"/>
          <p:nvPr/>
        </p:nvSpPr>
        <p:spPr>
          <a:xfrm>
            <a:off x="660396" y="419688"/>
            <a:ext cx="10915650" cy="52070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2800" b="1">
                <a:latin typeface="微软雅黑"/>
                <a:ea typeface="微软雅黑"/>
              </a:rPr>
              <a:t>护理带教的定义与目的</a:t>
            </a:r>
            <a:endParaRPr lang="en-US" sz="2800" b="1">
              <a:latin typeface="微软雅黑"/>
              <a:ea typeface="微软雅黑"/>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86" name="" descr="{&quot;isTemplate&quot;:true,&quot;type&quot;:3}"/>
        <p:cNvGrpSpPr/>
        <p:nvPr/>
      </p:nvGrpSpPr>
      <p:grpSpPr>
        <a:xfrm>
          <a:off x="0" y="0"/>
          <a:ext cx="0" cy="0"/>
        </a:xfrm>
      </p:grpSpPr>
      <p:grpSp>
        <p:nvGrpSpPr>
          <p:cNvPr id="187" name="" descr="{&quot;isTemplate&quot;:true,&quot;type&quot;:&quot;list&quot;,&quot;alignment&quot;:&quot;left&quot;,&quot;alignmentVertical&quot;:&quot;top&quot;,&quot;canOmit&quot;:false,&quot;scalable&quot;:false,&quot;minItemsCount&quot;:-1}"/>
          <p:cNvGrpSpPr/>
          <p:nvPr/>
        </p:nvGrpSpPr>
        <p:grpSpPr>
          <a:xfrm>
            <a:off x="685800" y="3146904"/>
            <a:ext cx="10730436" cy="3225487"/>
            <a:chOff x="685800" y="3146904"/>
            <a:chExt cx="10730436" cy="3225487"/>
          </a:xfrm>
        </p:grpSpPr>
        <p:grpSp>
          <p:nvGrpSpPr>
            <p:cNvPr id="188" name=""/>
            <p:cNvGrpSpPr/>
            <p:nvPr/>
          </p:nvGrpSpPr>
          <p:grpSpPr>
            <a:xfrm>
              <a:off x="685800" y="3146904"/>
              <a:ext cx="5760000" cy="3225487"/>
              <a:chOff x="685800" y="3146904"/>
              <a:chExt cx="5760000" cy="3225487"/>
            </a:xfrm>
          </p:grpSpPr>
          <p:sp>
            <p:nvSpPr>
              <p:cNvPr id="189" name="Tencent" descr="{&quot;isTemplate&quot;:true,&quot;type&quot;:&quot;title&quot;,&quot;canOmit&quot;:false,&quot;range&quot;:0}"/>
              <p:cNvSpPr/>
              <p:nvPr/>
            </p:nvSpPr>
            <p:spPr>
              <a:xfrm>
                <a:off x="685800" y="3146904"/>
                <a:ext cx="5760000" cy="1296000"/>
              </a:xfrm>
              <a:prstGeom prst="homePlat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kumimoji="1" lang="zh-CN" altLang="en-US" sz="1800" b="1">
                    <a:solidFill>
                      <a:schemeClr val="bg1"/>
                    </a:solidFill>
                    <a:latin typeface="+mj-ea"/>
                    <a:ea typeface="+mj-ea"/>
                  </a:rPr>
                  <a:t>护理带教是护理教育的重要组成部分，有助于实现护理教育目标</a:t>
                </a:r>
                <a:endParaRPr kumimoji="1" lang="en-US" altLang="zh-CN" sz="1800" b="1">
                  <a:solidFill>
                    <a:schemeClr val="bg1"/>
                  </a:solidFill>
                  <a:latin typeface="+mj-ea"/>
                  <a:ea typeface="+mj-ea"/>
                </a:endParaRPr>
              </a:p>
            </p:txBody>
          </p:sp>
          <p:sp>
            <p:nvSpPr>
              <p:cNvPr id="190" name="Tencent" descr="{&quot;isTemplate&quot;:true,&quot;type&quot;:&quot;content&quot;,&quot;canOmit&quot;:true,&quot;range&quot;:0}"/>
              <p:cNvSpPr txBox="1"/>
              <p:nvPr/>
            </p:nvSpPr>
            <p:spPr>
              <a:xfrm>
                <a:off x="1696236" y="4667039"/>
                <a:ext cx="3240000" cy="17053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培养具备</a:t>
                </a:r>
                <a:r>
                  <a:rPr lang="zh-CN" sz="1400" b="1">
                    <a:solidFill>
                      <a:schemeClr val="tx1">
                        <a:lumMod val="50000"/>
                        <a:lumOff val="50000"/>
                        <a:alpha val="100000"/>
                      </a:schemeClr>
                    </a:solidFill>
                    <a:latin typeface="微软雅黑"/>
                    <a:ea typeface="微软雅黑"/>
                  </a:rPr>
                  <a:t>临床护理技能</a:t>
                </a:r>
                <a:r>
                  <a:rPr lang="zh-CN" sz="1400">
                    <a:solidFill>
                      <a:schemeClr val="tx1">
                        <a:lumMod val="50000"/>
                        <a:lumOff val="50000"/>
                        <a:alpha val="100000"/>
                      </a:schemeClr>
                    </a:solidFill>
                    <a:latin typeface="微软雅黑"/>
                    <a:ea typeface="微软雅黑"/>
                  </a:rPr>
                  <a:t>和</a:t>
                </a:r>
                <a:r>
                  <a:rPr lang="zh-CN" sz="1400" b="1">
                    <a:solidFill>
                      <a:schemeClr val="tx1">
                        <a:lumMod val="50000"/>
                        <a:lumOff val="50000"/>
                        <a:alpha val="100000"/>
                      </a:schemeClr>
                    </a:solidFill>
                    <a:latin typeface="微软雅黑"/>
                    <a:ea typeface="微软雅黑"/>
                  </a:rPr>
                  <a:t>职业道德</a:t>
                </a:r>
                <a:r>
                  <a:rPr lang="zh-CN" sz="1400">
                    <a:solidFill>
                      <a:schemeClr val="tx1">
                        <a:lumMod val="50000"/>
                        <a:lumOff val="50000"/>
                        <a:alpha val="100000"/>
                      </a:schemeClr>
                    </a:solidFill>
                    <a:latin typeface="微软雅黑"/>
                    <a:ea typeface="微软雅黑"/>
                  </a:rPr>
                  <a:t>的护理人才</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使实习护理人员更好地适应</a:t>
                </a:r>
                <a:r>
                  <a:rPr lang="zh-CN" sz="1400" b="1">
                    <a:solidFill>
                      <a:schemeClr val="tx1">
                        <a:lumMod val="50000"/>
                        <a:lumOff val="50000"/>
                        <a:alpha val="100000"/>
                      </a:schemeClr>
                    </a:solidFill>
                    <a:latin typeface="微软雅黑"/>
                    <a:ea typeface="微软雅黑"/>
                  </a:rPr>
                  <a:t>临床工作环境</a:t>
                </a:r>
                <a:r>
                  <a:rPr lang="zh-CN" sz="1400">
                    <a:solidFill>
                      <a:schemeClr val="tx1">
                        <a:lumMod val="50000"/>
                        <a:lumOff val="50000"/>
                        <a:alpha val="100000"/>
                      </a:schemeClr>
                    </a:solidFill>
                    <a:latin typeface="微软雅黑"/>
                    <a:ea typeface="微软雅黑"/>
                  </a:rPr>
                  <a:t>和</a:t>
                </a:r>
                <a:r>
                  <a:rPr lang="zh-CN" sz="1400" b="1">
                    <a:solidFill>
                      <a:schemeClr val="tx1">
                        <a:lumMod val="50000"/>
                        <a:lumOff val="50000"/>
                        <a:alpha val="100000"/>
                      </a:schemeClr>
                    </a:solidFill>
                    <a:latin typeface="微软雅黑"/>
                    <a:ea typeface="微软雅黑"/>
                  </a:rPr>
                  <a:t>护理工作角色</a:t>
                </a:r>
                <a:endParaRPr/>
              </a:p>
            </p:txBody>
          </p:sp>
        </p:grpSp>
        <p:grpSp>
          <p:nvGrpSpPr>
            <p:cNvPr id="191" name=""/>
            <p:cNvGrpSpPr/>
            <p:nvPr/>
          </p:nvGrpSpPr>
          <p:grpSpPr>
            <a:xfrm>
              <a:off x="6016236" y="3146904"/>
              <a:ext cx="5400000" cy="3225487"/>
              <a:chOff x="6016236" y="3146904"/>
              <a:chExt cx="5400000" cy="3225487"/>
            </a:xfrm>
          </p:grpSpPr>
          <p:sp>
            <p:nvSpPr>
              <p:cNvPr id="192" name="Tencent" descr="{&quot;isTemplate&quot;:true,&quot;type&quot;:&quot;title&quot;,&quot;canOmit&quot;:false,&quot;range&quot;:0}"/>
              <p:cNvSpPr/>
              <p:nvPr/>
            </p:nvSpPr>
            <p:spPr>
              <a:xfrm>
                <a:off x="6016236" y="3146904"/>
                <a:ext cx="5400000" cy="1296000"/>
              </a:xfrm>
              <a:prstGeom prst="chevron">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kumimoji="1" lang="zh-CN" altLang="en-US" sz="1800" b="1">
                    <a:solidFill>
                      <a:schemeClr val="bg1"/>
                    </a:solidFill>
                    <a:latin typeface="+mj-ea"/>
                    <a:ea typeface="+mj-ea"/>
                  </a:rPr>
                  <a:t>护理带教可以提高护理教育质量，提高实习护理人员的综合素质</a:t>
                </a:r>
                <a:endParaRPr kumimoji="1" lang="en-US" altLang="zh-CN" sz="1800" b="1">
                  <a:solidFill>
                    <a:schemeClr val="bg1"/>
                  </a:solidFill>
                  <a:latin typeface="+mj-ea"/>
                  <a:ea typeface="+mj-ea"/>
                </a:endParaRPr>
              </a:p>
            </p:txBody>
          </p:sp>
          <p:sp>
            <p:nvSpPr>
              <p:cNvPr id="193" name="Tencent" descr="{&quot;isTemplate&quot;:true,&quot;type&quot;:&quot;content&quot;,&quot;canOmit&quot;:true,&quot;range&quot;:0}"/>
              <p:cNvSpPr txBox="1"/>
              <p:nvPr/>
            </p:nvSpPr>
            <p:spPr>
              <a:xfrm>
                <a:off x="7102636" y="4667039"/>
                <a:ext cx="3240000" cy="17053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通过</a:t>
                </a:r>
                <a:r>
                  <a:rPr lang="zh-CN" sz="1400" b="1">
                    <a:solidFill>
                      <a:schemeClr val="tx1">
                        <a:lumMod val="50000"/>
                        <a:lumOff val="50000"/>
                        <a:alpha val="100000"/>
                      </a:schemeClr>
                    </a:solidFill>
                    <a:latin typeface="微软雅黑"/>
                    <a:ea typeface="微软雅黑"/>
                  </a:rPr>
                  <a:t>临床实践</a:t>
                </a:r>
                <a:r>
                  <a:rPr lang="zh-CN" sz="1400">
                    <a:solidFill>
                      <a:schemeClr val="tx1">
                        <a:lumMod val="50000"/>
                        <a:lumOff val="50000"/>
                        <a:alpha val="100000"/>
                      </a:schemeClr>
                    </a:solidFill>
                    <a:latin typeface="微软雅黑"/>
                    <a:ea typeface="微软雅黑"/>
                  </a:rPr>
                  <a:t>，使实习护理人员更好地掌握</a:t>
                </a:r>
                <a:r>
                  <a:rPr lang="zh-CN" sz="1400" b="1">
                    <a:solidFill>
                      <a:schemeClr val="tx1">
                        <a:lumMod val="50000"/>
                        <a:lumOff val="50000"/>
                        <a:alpha val="100000"/>
                      </a:schemeClr>
                    </a:solidFill>
                    <a:latin typeface="微软雅黑"/>
                    <a:ea typeface="微软雅黑"/>
                  </a:rPr>
                  <a:t>护理理论知识</a:t>
                </a:r>
                <a:r>
                  <a:rPr lang="zh-CN" sz="1400">
                    <a:solidFill>
                      <a:schemeClr val="tx1">
                        <a:lumMod val="50000"/>
                        <a:lumOff val="50000"/>
                        <a:alpha val="100000"/>
                      </a:schemeClr>
                    </a:solidFill>
                    <a:latin typeface="微软雅黑"/>
                    <a:ea typeface="微软雅黑"/>
                  </a:rPr>
                  <a:t>和</a:t>
                </a:r>
                <a:r>
                  <a:rPr lang="zh-CN" sz="1400" b="1">
                    <a:solidFill>
                      <a:schemeClr val="tx1">
                        <a:lumMod val="50000"/>
                        <a:lumOff val="50000"/>
                        <a:alpha val="100000"/>
                      </a:schemeClr>
                    </a:solidFill>
                    <a:latin typeface="微软雅黑"/>
                    <a:ea typeface="微软雅黑"/>
                  </a:rPr>
                  <a:t>临床技能</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通过</a:t>
                </a:r>
                <a:r>
                  <a:rPr lang="zh-CN" sz="1400" b="1">
                    <a:solidFill>
                      <a:schemeClr val="tx1">
                        <a:lumMod val="50000"/>
                        <a:lumOff val="50000"/>
                        <a:alpha val="100000"/>
                      </a:schemeClr>
                    </a:solidFill>
                    <a:latin typeface="微软雅黑"/>
                    <a:ea typeface="微软雅黑"/>
                  </a:rPr>
                  <a:t>职业道德教育</a:t>
                </a:r>
                <a:r>
                  <a:rPr lang="zh-CN" sz="1400">
                    <a:solidFill>
                      <a:schemeClr val="tx1">
                        <a:lumMod val="50000"/>
                        <a:lumOff val="50000"/>
                        <a:alpha val="100000"/>
                      </a:schemeClr>
                    </a:solidFill>
                    <a:latin typeface="微软雅黑"/>
                    <a:ea typeface="微软雅黑"/>
                  </a:rPr>
                  <a:t>，培养实习护理人员的</a:t>
                </a:r>
                <a:r>
                  <a:rPr lang="zh-CN" sz="1400" b="1">
                    <a:solidFill>
                      <a:schemeClr val="tx1">
                        <a:lumMod val="50000"/>
                        <a:lumOff val="50000"/>
                        <a:alpha val="100000"/>
                      </a:schemeClr>
                    </a:solidFill>
                    <a:latin typeface="微软雅黑"/>
                    <a:ea typeface="微软雅黑"/>
                  </a:rPr>
                  <a:t>责任心</a:t>
                </a:r>
                <a:r>
                  <a:rPr lang="zh-CN" sz="1400">
                    <a:solidFill>
                      <a:schemeClr val="tx1">
                        <a:lumMod val="50000"/>
                        <a:lumOff val="50000"/>
                        <a:alpha val="100000"/>
                      </a:schemeClr>
                    </a:solidFill>
                    <a:latin typeface="微软雅黑"/>
                    <a:ea typeface="微软雅黑"/>
                  </a:rPr>
                  <a:t>和</a:t>
                </a:r>
                <a:r>
                  <a:rPr lang="zh-CN" sz="1400" b="1">
                    <a:solidFill>
                      <a:schemeClr val="tx1">
                        <a:lumMod val="50000"/>
                        <a:lumOff val="50000"/>
                        <a:alpha val="100000"/>
                      </a:schemeClr>
                    </a:solidFill>
                    <a:latin typeface="微软雅黑"/>
                    <a:ea typeface="微软雅黑"/>
                  </a:rPr>
                  <a:t>敬业精神</a:t>
                </a:r>
                <a:endParaRPr/>
              </a:p>
            </p:txBody>
          </p:sp>
        </p:grpSp>
      </p:grpSp>
      <p:sp>
        <p:nvSpPr>
          <p:cNvPr id="194" name="Tencent" descr="{&quot;isTemplate&quot;:true,&quot;type&quot;:&quot;title&quot;,&quot;canOmit&quot;:false,&quot;range&quot;:0}"/>
          <p:cNvSpPr txBox="1"/>
          <p:nvPr/>
        </p:nvSpPr>
        <p:spPr>
          <a:xfrm>
            <a:off x="660396" y="419688"/>
            <a:ext cx="10915650" cy="52070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2800" b="1">
                <a:latin typeface="微软雅黑"/>
                <a:ea typeface="微软雅黑"/>
              </a:rPr>
              <a:t>护理带教在护理教育中的作用</a:t>
            </a:r>
            <a:endParaRPr lang="en-US" sz="2800" b="1">
              <a:latin typeface="微软雅黑"/>
              <a:ea typeface="微软雅黑"/>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95" name="" descr="{&quot;isTemplate&quot;:true,&quot;type&quot;:3}"/>
        <p:cNvGrpSpPr/>
        <p:nvPr/>
      </p:nvGrpSpPr>
      <p:grpSpPr>
        <a:xfrm>
          <a:off x="0" y="0"/>
          <a:ext cx="0" cy="0"/>
        </a:xfrm>
      </p:grpSpPr>
      <p:grpSp>
        <p:nvGrpSpPr>
          <p:cNvPr id="196" name="Group 685" descr="{&quot;isTemplate&quot;:true,&quot;type&quot;:&quot;list&quot;,&quot;alignment&quot;:&quot;left&quot;,&quot;alignmentVertical&quot;:&quot;top&quot;,&quot;canOmit&quot;:false,&quot;scalable&quot;:false,&quot;minItemsCount&quot;:-1}"/>
          <p:cNvGrpSpPr/>
          <p:nvPr/>
        </p:nvGrpSpPr>
        <p:grpSpPr>
          <a:xfrm>
            <a:off x="1075314" y="1520189"/>
            <a:ext cx="9868911" cy="4434111"/>
            <a:chOff x="1075314" y="1520189"/>
            <a:chExt cx="9868911" cy="4434111"/>
          </a:xfrm>
        </p:grpSpPr>
        <p:grpSp>
          <p:nvGrpSpPr>
            <p:cNvPr id="197" name="Group 686"/>
            <p:cNvGrpSpPr/>
            <p:nvPr/>
          </p:nvGrpSpPr>
          <p:grpSpPr>
            <a:xfrm>
              <a:off x="1075314" y="1520189"/>
              <a:ext cx="9868911" cy="2072418"/>
              <a:chOff x="1075314" y="1520189"/>
              <a:chExt cx="9868911" cy="2072418"/>
            </a:xfrm>
          </p:grpSpPr>
          <p:sp>
            <p:nvSpPr>
              <p:cNvPr id="198" name="TextBox 25" descr="{&quot;isTemplate&quot;:true,&quot;type&quot;:&quot;content&quot;,&quot;canOmit&quot;:false,&quot;range&quot;:0}"/>
              <p:cNvSpPr txBox="1"/>
              <p:nvPr/>
            </p:nvSpPr>
            <p:spPr>
              <a:xfrm>
                <a:off x="3561535" y="2061200"/>
                <a:ext cx="7382690" cy="1531407"/>
              </a:xfrm>
              <a:prstGeom prst="rect">
                <a:avLst/>
              </a:prstGeom>
            </p:spPr>
            <p:txBody>
              <a:bodyPr vert="horz" wrap="square" lIns="66008" tIns="33052" rIns="66008" bIns="33052" rtlCol="0" anchor="ctr" anchorCtr="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提高实习护理人员的</a:t>
                </a:r>
                <a:r>
                  <a:rPr lang="zh-CN" sz="1400" b="1">
                    <a:solidFill>
                      <a:schemeClr val="tx1">
                        <a:alpha val="100000"/>
                      </a:schemeClr>
                    </a:solidFill>
                    <a:latin typeface="Microsoft Yahei"/>
                    <a:ea typeface="Microsoft Yahei"/>
                  </a:rPr>
                  <a:t>临床护理技能</a:t>
                </a:r>
                <a:r>
                  <a:rPr lang="zh-CN" sz="1400">
                    <a:solidFill>
                      <a:schemeClr val="tx1">
                        <a:alpha val="100000"/>
                      </a:schemeClr>
                    </a:solidFill>
                    <a:latin typeface="Microsoft Yahei"/>
                    <a:ea typeface="Microsoft Yahei"/>
                  </a:rPr>
                  <a:t>，降低</a:t>
                </a:r>
                <a:r>
                  <a:rPr lang="zh-CN" sz="1400" b="1">
                    <a:solidFill>
                      <a:schemeClr val="tx1">
                        <a:alpha val="100000"/>
                      </a:schemeClr>
                    </a:solidFill>
                    <a:latin typeface="Microsoft Yahei"/>
                    <a:ea typeface="Microsoft Yahei"/>
                  </a:rPr>
                  <a:t>护理差错</a:t>
                </a:r>
                <a:r>
                  <a:rPr lang="zh-CN" sz="1400">
                    <a:solidFill>
                      <a:schemeClr val="tx1">
                        <a:alpha val="100000"/>
                      </a:schemeClr>
                    </a:solidFill>
                    <a:latin typeface="Microsoft Yahei"/>
                    <a:ea typeface="Microsoft Yahei"/>
                  </a:rPr>
                  <a:t>和</a:t>
                </a:r>
                <a:r>
                  <a:rPr lang="zh-CN" sz="1400" b="1">
                    <a:solidFill>
                      <a:schemeClr val="tx1">
                        <a:alpha val="100000"/>
                      </a:schemeClr>
                    </a:solidFill>
                    <a:latin typeface="Microsoft Yahei"/>
                    <a:ea typeface="Microsoft Yahei"/>
                  </a:rPr>
                  <a:t>医疗纠纷</a:t>
                </a:r>
                <a:r>
                  <a:rPr lang="zh-CN" sz="1400">
                    <a:solidFill>
                      <a:schemeClr val="tx1">
                        <a:alpha val="100000"/>
                      </a:schemeClr>
                    </a:solidFill>
                    <a:latin typeface="Microsoft Yahei"/>
                    <a:ea typeface="Microsoft Yahei"/>
                  </a:rPr>
                  <a:t>的发生</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提高患者满意度，提升</a:t>
                </a:r>
                <a:r>
                  <a:rPr lang="zh-CN" sz="1400" b="1">
                    <a:solidFill>
                      <a:schemeClr val="tx1">
                        <a:alpha val="100000"/>
                      </a:schemeClr>
                    </a:solidFill>
                    <a:latin typeface="Microsoft Yahei"/>
                    <a:ea typeface="Microsoft Yahei"/>
                  </a:rPr>
                  <a:t>医疗机构</a:t>
                </a:r>
                <a:r>
                  <a:rPr lang="zh-CN" sz="1400">
                    <a:solidFill>
                      <a:schemeClr val="tx1">
                        <a:alpha val="100000"/>
                      </a:schemeClr>
                    </a:solidFill>
                    <a:latin typeface="Microsoft Yahei"/>
                    <a:ea typeface="Microsoft Yahei"/>
                  </a:rPr>
                  <a:t>的声誉和口碑</a:t>
                </a:r>
                <a:endParaRPr/>
              </a:p>
            </p:txBody>
          </p:sp>
          <p:sp>
            <p:nvSpPr>
              <p:cNvPr id="199" name="TextBox 27" descr="{&quot;isTemplate&quot;:true,&quot;type&quot;:&quot;title&quot;,&quot;canOmit&quot;:false,&quot;range&quot;:0}"/>
              <p:cNvSpPr txBox="1"/>
              <p:nvPr/>
            </p:nvSpPr>
            <p:spPr>
              <a:xfrm>
                <a:off x="3561535" y="1520189"/>
                <a:ext cx="7382690" cy="490334"/>
              </a:xfrm>
              <a:prstGeom prst="rect">
                <a:avLst/>
              </a:prstGeom>
            </p:spPr>
            <p:txBody>
              <a:bodyPr vert="horz" wrap="square" lIns="66008" tIns="33052" rIns="66008" bIns="33052" rtlCol="0" anchor="ctr" anchorCtr="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sz="2000" b="1">
                    <a:solidFill>
                      <a:schemeClr val="accent1">
                        <a:alpha val="100000"/>
                      </a:schemeClr>
                    </a:solidFill>
                    <a:latin typeface="Microsoft Yahei"/>
                    <a:ea typeface="Microsoft Yahei"/>
                  </a:rPr>
                  <a:t>护理带教对于提高护理质量和患者满意度具有重要意义</a:t>
                </a:r>
                <a:endParaRPr/>
              </a:p>
            </p:txBody>
          </p:sp>
          <p:sp>
            <p:nvSpPr>
              <p:cNvPr id="200" name="AutoShape 33"/>
              <p:cNvSpPr/>
              <p:nvPr/>
            </p:nvSpPr>
            <p:spPr>
              <a:xfrm>
                <a:off x="1075314" y="1789318"/>
                <a:ext cx="1747957" cy="1747957"/>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1"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02" name="Group 691"/>
            <p:cNvGrpSpPr/>
            <p:nvPr/>
          </p:nvGrpSpPr>
          <p:grpSpPr>
            <a:xfrm>
              <a:off x="1075314" y="3881882"/>
              <a:ext cx="9868911" cy="2072418"/>
              <a:chOff x="1075314" y="3881882"/>
              <a:chExt cx="9868911" cy="2072418"/>
            </a:xfrm>
          </p:grpSpPr>
          <p:sp>
            <p:nvSpPr>
              <p:cNvPr id="203" name="TextBox 29" descr="{&quot;isTemplate&quot;:true,&quot;type&quot;:&quot;content&quot;,&quot;canOmit&quot;:false,&quot;range&quot;:0}"/>
              <p:cNvSpPr txBox="1"/>
              <p:nvPr/>
            </p:nvSpPr>
            <p:spPr>
              <a:xfrm>
                <a:off x="3561535" y="4422893"/>
                <a:ext cx="7382690" cy="1531407"/>
              </a:xfrm>
              <a:prstGeom prst="rect">
                <a:avLst/>
              </a:prstGeom>
            </p:spPr>
            <p:txBody>
              <a:bodyPr vert="horz" wrap="square" lIns="66008" tIns="33052" rIns="66008" bIns="33052" rtlCol="0" anchor="ctr" anchorCtr="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帮助实习护理人员树立</a:t>
                </a:r>
                <a:r>
                  <a:rPr lang="zh-CN" sz="1400" b="1">
                    <a:solidFill>
                      <a:schemeClr val="tx1">
                        <a:alpha val="100000"/>
                      </a:schemeClr>
                    </a:solidFill>
                    <a:latin typeface="Microsoft Yahei"/>
                    <a:ea typeface="Microsoft Yahei"/>
                  </a:rPr>
                  <a:t>正确的职业观念</a:t>
                </a:r>
                <a:r>
                  <a:rPr lang="zh-CN" sz="1400">
                    <a:solidFill>
                      <a:schemeClr val="tx1">
                        <a:alpha val="100000"/>
                      </a:schemeClr>
                    </a:solidFill>
                    <a:latin typeface="Microsoft Yahei"/>
                    <a:ea typeface="Microsoft Yahei"/>
                  </a:rPr>
                  <a:t>，培养</a:t>
                </a:r>
                <a:r>
                  <a:rPr lang="zh-CN" sz="1400" b="1">
                    <a:solidFill>
                      <a:schemeClr val="tx1">
                        <a:alpha val="100000"/>
                      </a:schemeClr>
                    </a:solidFill>
                    <a:latin typeface="Microsoft Yahei"/>
                    <a:ea typeface="Microsoft Yahei"/>
                  </a:rPr>
                  <a:t>良好的职业道德</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提高实习护理人员的</a:t>
                </a:r>
                <a:r>
                  <a:rPr lang="zh-CN" sz="1400" b="1">
                    <a:solidFill>
                      <a:schemeClr val="tx1">
                        <a:alpha val="100000"/>
                      </a:schemeClr>
                    </a:solidFill>
                    <a:latin typeface="Microsoft Yahei"/>
                    <a:ea typeface="Microsoft Yahei"/>
                  </a:rPr>
                  <a:t>团队协作能力</a:t>
                </a:r>
                <a:r>
                  <a:rPr lang="zh-CN" sz="1400">
                    <a:solidFill>
                      <a:schemeClr val="tx1">
                        <a:alpha val="100000"/>
                      </a:schemeClr>
                    </a:solidFill>
                    <a:latin typeface="Microsoft Yahei"/>
                    <a:ea typeface="Microsoft Yahei"/>
                  </a:rPr>
                  <a:t>和</a:t>
                </a:r>
                <a:r>
                  <a:rPr lang="zh-CN" sz="1400" b="1">
                    <a:solidFill>
                      <a:schemeClr val="tx1">
                        <a:alpha val="100000"/>
                      </a:schemeClr>
                    </a:solidFill>
                    <a:latin typeface="Microsoft Yahei"/>
                    <a:ea typeface="Microsoft Yahei"/>
                  </a:rPr>
                  <a:t>沟通能力</a:t>
                </a:r>
                <a:r>
                  <a:rPr lang="zh-CN" sz="1400">
                    <a:solidFill>
                      <a:schemeClr val="tx1">
                        <a:alpha val="100000"/>
                      </a:schemeClr>
                    </a:solidFill>
                    <a:latin typeface="Microsoft Yahei"/>
                    <a:ea typeface="Microsoft Yahei"/>
                  </a:rPr>
                  <a:t>，有利于职业发展</a:t>
                </a:r>
                <a:endParaRPr/>
              </a:p>
            </p:txBody>
          </p:sp>
          <p:sp>
            <p:nvSpPr>
              <p:cNvPr id="204" name="TextBox 31" descr="{&quot;isTemplate&quot;:true,&quot;type&quot;:&quot;title&quot;,&quot;canOmit&quot;:false,&quot;range&quot;:0}"/>
              <p:cNvSpPr txBox="1"/>
              <p:nvPr/>
            </p:nvSpPr>
            <p:spPr>
              <a:xfrm>
                <a:off x="3561535" y="3881882"/>
                <a:ext cx="7382690" cy="490334"/>
              </a:xfrm>
              <a:prstGeom prst="rect">
                <a:avLst/>
              </a:prstGeom>
            </p:spPr>
            <p:txBody>
              <a:bodyPr vert="horz" wrap="square" lIns="66008" tIns="33052" rIns="66008" bIns="33052" rtlCol="0" anchor="ctr" anchorCtr="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sz="2000" b="1">
                    <a:solidFill>
                      <a:schemeClr val="accent1">
                        <a:alpha val="100000"/>
                      </a:schemeClr>
                    </a:solidFill>
                    <a:latin typeface="Microsoft Yahei"/>
                    <a:ea typeface="Microsoft Yahei"/>
                  </a:rPr>
                  <a:t>护理带教对于护理人员个人发展具有重要影响</a:t>
                </a:r>
                <a:endParaRPr/>
              </a:p>
            </p:txBody>
          </p:sp>
          <p:sp>
            <p:nvSpPr>
              <p:cNvPr id="205" name="AutoShape 32"/>
              <p:cNvSpPr/>
              <p:nvPr/>
            </p:nvSpPr>
            <p:spPr>
              <a:xfrm>
                <a:off x="1075314" y="4179055"/>
                <a:ext cx="1747957" cy="1747957"/>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6"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sp>
        <p:nvSpPr>
          <p:cNvPr id="207"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护理带教的重要性及影响</a:t>
            </a:r>
            <a:endParaRPr lang="en-US" altLang="zh-CN" sz="2800" b="1">
              <a:latin typeface="+mj-ea"/>
              <a:ea typeface="+mj-ea"/>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08" name="" descr="{&quot;isTemplate&quot;:true,&quot;type&quot;:2}"/>
        <p:cNvGrpSpPr/>
        <p:nvPr/>
      </p:nvGrpSpPr>
      <p:grpSpPr>
        <a:xfrm>
          <a:off x="0" y="0"/>
          <a:ext cx="0" cy="0"/>
        </a:xfrm>
      </p:grpSpPr>
      <p:sp>
        <p:nvSpPr>
          <p:cNvPr id="209" name="标题 1" descr="{&quot;isTemplate&quot;:true,&quot;type&quot;:&quot;title&quot;,&quot;canOmit&quot;:false,&quot;range&quot;:0}"/>
          <p:cNvSpPr txBox="1"/>
          <p:nvPr/>
        </p:nvSpPr>
        <p:spPr>
          <a:xfrm>
            <a:off x="692852" y="3423749"/>
            <a:ext cx="10883900" cy="698500"/>
          </a:xfrm>
          <a:prstGeom prst="rect">
            <a:avLst/>
          </a:prstGeom>
        </p:spPr>
        <p:txBody>
          <a:bodyPr vert="horz" wrap="square" lIns="91440" tIns="45720" rIns="91440" bIns="45720" rtlCol="0" anchor="b">
            <a:spAutoFit/>
          </a:bodyPr>
          <a:lstStyle>
            <a:defPPr>
              <a:defRPr lang="zh-CN"/>
            </a:defPPr>
            <a:lvl1pPr marL="0" algn="r" defTabSz="914400" rtl="0" eaLnBrk="1" latinLnBrk="0" hangingPunct="1">
              <a:lnSpc>
                <a:spcPct val="90000"/>
              </a:lnSpc>
              <a:spcBef>
                <a:spcPct val="0"/>
              </a:spcBef>
              <a:buNone/>
              <a:defRPr sz="6600" b="0" i="0" kern="1200" spc="300">
                <a:solidFill>
                  <a:schemeClr val="bg1"/>
                </a:solidFill>
                <a:latin typeface="Microsoft YaHei Light" panose="020b0503020204020204" pitchFamily="34" charset="-122"/>
                <a:ea typeface="Microsoft YaHei Light"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sz="4400">
                <a:solidFill>
                  <a:schemeClr val="tx1">
                    <a:alpha val="100000"/>
                  </a:schemeClr>
                </a:solidFill>
              </a:rPr>
              <a:t>护理带教的基本原则与方法</a:t>
            </a:r>
            <a:endParaRPr/>
          </a:p>
        </p:txBody>
      </p:sp>
      <p:sp>
        <p:nvSpPr>
          <p:cNvPr id="210" name="文本占位符 3"/>
          <p:cNvSpPr txBox="1"/>
          <p:nvPr/>
        </p:nvSpPr>
        <p:spPr>
          <a:xfrm>
            <a:off x="5546726" y="2298681"/>
            <a:ext cx="1098550" cy="996950"/>
          </a:xfrm>
          <a:prstGeom prst="rect">
            <a:avLst/>
          </a:prstGeom>
        </p:spPr>
        <p:txBody>
          <a:bodyPr vert="horz" wrap="none" lIns="91440" tIns="45720" rIns="91440" bIns="45720" rtlCol="0" anchor="b">
            <a:spAutoFit/>
          </a:bodyPr>
          <a:lstStyle>
            <a:defPPr>
              <a:defRPr lang="zh-CN"/>
            </a:defPPr>
            <a:lvl1pPr marL="0" indent="0" algn="r" defTabSz="914400" rtl="0" eaLnBrk="1" latinLnBrk="0" hangingPunct="1">
              <a:lnSpc>
                <a:spcPct val="90000"/>
              </a:lnSpc>
              <a:spcBef>
                <a:spcPts val="1000"/>
              </a:spcBef>
              <a:buFont typeface="Arial" pitchFamily="34" charset="0"/>
              <a:buNone/>
              <a:defRPr sz="4400" b="0" i="0" kern="1200" spc="300">
                <a:solidFill>
                  <a:schemeClr val="bg1"/>
                </a:solidFill>
                <a:latin typeface="Microsoft YaHei Light" panose="020b0503020204020204" pitchFamily="34" charset="-122"/>
                <a:ea typeface="Microsoft YaHei Light"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algn="ctr"/>
            <a:r>
              <a:rPr lang="en-US" sz="6600">
                <a:solidFill>
                  <a:schemeClr val="tx1">
                    <a:alpha val="100000"/>
                  </a:schemeClr>
                </a:solidFill>
              </a:rPr>
              <a:t>02</a:t>
            </a:r>
            <a:endParaRPr lang="zh-CN" sz="6600"/>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11" name="" descr="{&quot;isTemplate&quot;:true,&quot;type&quot;:3}"/>
        <p:cNvGrpSpPr/>
        <p:nvPr/>
      </p:nvGrpSpPr>
      <p:grpSpPr>
        <a:xfrm>
          <a:off x="0" y="0"/>
          <a:ext cx="0" cy="0"/>
        </a:xfrm>
      </p:grpSpPr>
      <p:grpSp>
        <p:nvGrpSpPr>
          <p:cNvPr id="212" name="" descr="{&quot;isTemplate&quot;:true,&quot;type&quot;:&quot;list&quot;,&quot;alignment&quot;:&quot;left&quot;,&quot;alignmentVertical&quot;:&quot;top&quot;,&quot;canOmit&quot;:false,&quot;scalable&quot;:false,&quot;minItemsCount&quot;:-1}"/>
          <p:cNvGrpSpPr/>
          <p:nvPr/>
        </p:nvGrpSpPr>
        <p:grpSpPr>
          <a:xfrm>
            <a:off x="685800" y="3146904"/>
            <a:ext cx="10730436" cy="3225487"/>
            <a:chOff x="685800" y="3146904"/>
            <a:chExt cx="10730436" cy="3225487"/>
          </a:xfrm>
        </p:grpSpPr>
        <p:grpSp>
          <p:nvGrpSpPr>
            <p:cNvPr id="213" name=""/>
            <p:cNvGrpSpPr/>
            <p:nvPr/>
          </p:nvGrpSpPr>
          <p:grpSpPr>
            <a:xfrm>
              <a:off x="685800" y="3146904"/>
              <a:ext cx="5760000" cy="3225487"/>
              <a:chOff x="685800" y="3146904"/>
              <a:chExt cx="5760000" cy="3225487"/>
            </a:xfrm>
          </p:grpSpPr>
          <p:sp>
            <p:nvSpPr>
              <p:cNvPr id="214" name="Tencent" descr="{&quot;isTemplate&quot;:true,&quot;type&quot;:&quot;title&quot;,&quot;canOmit&quot;:false,&quot;range&quot;:0}"/>
              <p:cNvSpPr/>
              <p:nvPr/>
            </p:nvSpPr>
            <p:spPr>
              <a:xfrm>
                <a:off x="685800" y="3146904"/>
                <a:ext cx="5760000" cy="1296000"/>
              </a:xfrm>
              <a:prstGeom prst="homePlat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kumimoji="1" lang="zh-CN" altLang="en-US" sz="1800" b="1">
                    <a:solidFill>
                      <a:schemeClr val="bg1"/>
                    </a:solidFill>
                    <a:latin typeface="+mj-ea"/>
                    <a:ea typeface="+mj-ea"/>
                  </a:rPr>
                  <a:t>以学生为中心的原则，关注实习护理人员的学习需求和个体差异</a:t>
                </a:r>
                <a:endParaRPr kumimoji="1" lang="en-US" altLang="zh-CN" sz="1800" b="1">
                  <a:solidFill>
                    <a:schemeClr val="bg1"/>
                  </a:solidFill>
                  <a:latin typeface="+mj-ea"/>
                  <a:ea typeface="+mj-ea"/>
                </a:endParaRPr>
              </a:p>
            </p:txBody>
          </p:sp>
          <p:sp>
            <p:nvSpPr>
              <p:cNvPr id="215" name="Tencent" descr="{&quot;isTemplate&quot;:true,&quot;type&quot;:&quot;content&quot;,&quot;canOmit&quot;:true,&quot;range&quot;:0}"/>
              <p:cNvSpPr txBox="1"/>
              <p:nvPr/>
            </p:nvSpPr>
            <p:spPr>
              <a:xfrm>
                <a:off x="1696236" y="4667039"/>
                <a:ext cx="3240000" cy="17053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充分考虑实习护理人员的</a:t>
                </a:r>
                <a:r>
                  <a:rPr lang="zh-CN" sz="1400" b="1">
                    <a:solidFill>
                      <a:schemeClr val="tx1">
                        <a:lumMod val="50000"/>
                        <a:lumOff val="50000"/>
                        <a:alpha val="100000"/>
                      </a:schemeClr>
                    </a:solidFill>
                    <a:latin typeface="微软雅黑"/>
                    <a:ea typeface="微软雅黑"/>
                  </a:rPr>
                  <a:t>基础知识</a:t>
                </a:r>
                <a:r>
                  <a:rPr lang="zh-CN" sz="1400">
                    <a:solidFill>
                      <a:schemeClr val="tx1">
                        <a:lumMod val="50000"/>
                        <a:lumOff val="50000"/>
                        <a:alpha val="100000"/>
                      </a:schemeClr>
                    </a:solidFill>
                    <a:latin typeface="微软雅黑"/>
                    <a:ea typeface="微软雅黑"/>
                  </a:rPr>
                  <a:t>和</a:t>
                </a:r>
                <a:r>
                  <a:rPr lang="zh-CN" sz="1400" b="1">
                    <a:solidFill>
                      <a:schemeClr val="tx1">
                        <a:lumMod val="50000"/>
                        <a:lumOff val="50000"/>
                        <a:alpha val="100000"/>
                      </a:schemeClr>
                    </a:solidFill>
                    <a:latin typeface="微软雅黑"/>
                    <a:ea typeface="微软雅黑"/>
                  </a:rPr>
                  <a:t>技能水平</a:t>
                </a:r>
                <a:r>
                  <a:rPr lang="zh-CN" sz="1400">
                    <a:solidFill>
                      <a:schemeClr val="tx1">
                        <a:lumMod val="50000"/>
                        <a:lumOff val="50000"/>
                        <a:alpha val="100000"/>
                      </a:schemeClr>
                    </a:solidFill>
                    <a:latin typeface="微软雅黑"/>
                    <a:ea typeface="微软雅黑"/>
                  </a:rPr>
                  <a:t>，制定合适的</a:t>
                </a:r>
                <a:r>
                  <a:rPr lang="zh-CN" sz="1400" b="1">
                    <a:solidFill>
                      <a:schemeClr val="tx1">
                        <a:lumMod val="50000"/>
                        <a:lumOff val="50000"/>
                        <a:alpha val="100000"/>
                      </a:schemeClr>
                    </a:solidFill>
                    <a:latin typeface="微软雅黑"/>
                    <a:ea typeface="微软雅黑"/>
                  </a:rPr>
                  <a:t>教学计划</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关注实习护理人员的</a:t>
                </a:r>
                <a:r>
                  <a:rPr lang="zh-CN" sz="1400" b="1">
                    <a:solidFill>
                      <a:schemeClr val="tx1">
                        <a:lumMod val="50000"/>
                        <a:lumOff val="50000"/>
                        <a:alpha val="100000"/>
                      </a:schemeClr>
                    </a:solidFill>
                    <a:latin typeface="微软雅黑"/>
                    <a:ea typeface="微软雅黑"/>
                  </a:rPr>
                  <a:t>学习进度</a:t>
                </a:r>
                <a:r>
                  <a:rPr lang="zh-CN" sz="1400">
                    <a:solidFill>
                      <a:schemeClr val="tx1">
                        <a:lumMod val="50000"/>
                        <a:lumOff val="50000"/>
                        <a:alpha val="100000"/>
                      </a:schemeClr>
                    </a:solidFill>
                    <a:latin typeface="微软雅黑"/>
                    <a:ea typeface="微软雅黑"/>
                  </a:rPr>
                  <a:t>和</a:t>
                </a:r>
                <a:r>
                  <a:rPr lang="zh-CN" sz="1400" b="1">
                    <a:solidFill>
                      <a:schemeClr val="tx1">
                        <a:lumMod val="50000"/>
                        <a:lumOff val="50000"/>
                        <a:alpha val="100000"/>
                      </a:schemeClr>
                    </a:solidFill>
                    <a:latin typeface="微软雅黑"/>
                    <a:ea typeface="微软雅黑"/>
                  </a:rPr>
                  <a:t>心理状态</a:t>
                </a:r>
                <a:r>
                  <a:rPr lang="zh-CN" sz="1400">
                    <a:solidFill>
                      <a:schemeClr val="tx1">
                        <a:lumMod val="50000"/>
                        <a:lumOff val="50000"/>
                        <a:alpha val="100000"/>
                      </a:schemeClr>
                    </a:solidFill>
                    <a:latin typeface="微软雅黑"/>
                    <a:ea typeface="微软雅黑"/>
                  </a:rPr>
                  <a:t>，及时调整</a:t>
                </a:r>
                <a:r>
                  <a:rPr lang="zh-CN" sz="1400" b="1">
                    <a:solidFill>
                      <a:schemeClr val="tx1">
                        <a:lumMod val="50000"/>
                        <a:lumOff val="50000"/>
                        <a:alpha val="100000"/>
                      </a:schemeClr>
                    </a:solidFill>
                    <a:latin typeface="微软雅黑"/>
                    <a:ea typeface="微软雅黑"/>
                  </a:rPr>
                  <a:t>教学策略</a:t>
                </a:r>
                <a:endParaRPr/>
              </a:p>
            </p:txBody>
          </p:sp>
        </p:grpSp>
        <p:grpSp>
          <p:nvGrpSpPr>
            <p:cNvPr id="216" name=""/>
            <p:cNvGrpSpPr/>
            <p:nvPr/>
          </p:nvGrpSpPr>
          <p:grpSpPr>
            <a:xfrm>
              <a:off x="6016236" y="3146904"/>
              <a:ext cx="5400000" cy="3225487"/>
              <a:chOff x="6016236" y="3146904"/>
              <a:chExt cx="5400000" cy="3225487"/>
            </a:xfrm>
          </p:grpSpPr>
          <p:sp>
            <p:nvSpPr>
              <p:cNvPr id="217" name="Tencent" descr="{&quot;isTemplate&quot;:true,&quot;type&quot;:&quot;title&quot;,&quot;canOmit&quot;:false,&quot;range&quot;:0}"/>
              <p:cNvSpPr/>
              <p:nvPr/>
            </p:nvSpPr>
            <p:spPr>
              <a:xfrm>
                <a:off x="6016236" y="3146904"/>
                <a:ext cx="5400000" cy="1296000"/>
              </a:xfrm>
              <a:prstGeom prst="chevron">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kumimoji="1" lang="zh-CN" altLang="en-US" sz="1800" b="1">
                    <a:solidFill>
                      <a:schemeClr val="bg1"/>
                    </a:solidFill>
                    <a:latin typeface="+mj-ea"/>
                    <a:ea typeface="+mj-ea"/>
                  </a:rPr>
                  <a:t>以实践为基础的原则，注重实习护理人员的临床实践和能力培养</a:t>
                </a:r>
                <a:endParaRPr kumimoji="1" lang="en-US" altLang="zh-CN" sz="1800" b="1">
                  <a:solidFill>
                    <a:schemeClr val="bg1"/>
                  </a:solidFill>
                  <a:latin typeface="+mj-ea"/>
                  <a:ea typeface="+mj-ea"/>
                </a:endParaRPr>
              </a:p>
            </p:txBody>
          </p:sp>
          <p:sp>
            <p:nvSpPr>
              <p:cNvPr id="218" name="Tencent" descr="{&quot;isTemplate&quot;:true,&quot;type&quot;:&quot;content&quot;,&quot;canOmit&quot;:true,&quot;range&quot;:0}"/>
              <p:cNvSpPr txBox="1"/>
              <p:nvPr/>
            </p:nvSpPr>
            <p:spPr>
              <a:xfrm>
                <a:off x="7102636" y="4667039"/>
                <a:ext cx="3240000" cy="17053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提供</a:t>
                </a:r>
                <a:r>
                  <a:rPr lang="zh-CN" sz="1400" b="1">
                    <a:solidFill>
                      <a:schemeClr val="tx1">
                        <a:lumMod val="50000"/>
                        <a:lumOff val="50000"/>
                        <a:alpha val="100000"/>
                      </a:schemeClr>
                    </a:solidFill>
                    <a:latin typeface="微软雅黑"/>
                    <a:ea typeface="微软雅黑"/>
                  </a:rPr>
                  <a:t>丰富的临床实践机会</a:t>
                </a:r>
                <a:r>
                  <a:rPr lang="zh-CN" sz="1400">
                    <a:solidFill>
                      <a:schemeClr val="tx1">
                        <a:lumMod val="50000"/>
                        <a:lumOff val="50000"/>
                        <a:alpha val="100000"/>
                      </a:schemeClr>
                    </a:solidFill>
                    <a:latin typeface="微软雅黑"/>
                    <a:ea typeface="微软雅黑"/>
                  </a:rPr>
                  <a:t>，使实习护理人员熟练掌握</a:t>
                </a:r>
                <a:r>
                  <a:rPr lang="zh-CN" sz="1400" b="1">
                    <a:solidFill>
                      <a:schemeClr val="tx1">
                        <a:lumMod val="50000"/>
                        <a:lumOff val="50000"/>
                        <a:alpha val="100000"/>
                      </a:schemeClr>
                    </a:solidFill>
                    <a:latin typeface="微软雅黑"/>
                    <a:ea typeface="微软雅黑"/>
                  </a:rPr>
                  <a:t>临床护理技能</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通过</a:t>
                </a:r>
                <a:r>
                  <a:rPr lang="zh-CN" sz="1400" b="1">
                    <a:solidFill>
                      <a:schemeClr val="tx1">
                        <a:lumMod val="50000"/>
                        <a:lumOff val="50000"/>
                        <a:alpha val="100000"/>
                      </a:schemeClr>
                    </a:solidFill>
                    <a:latin typeface="微软雅黑"/>
                    <a:ea typeface="微软雅黑"/>
                  </a:rPr>
                  <a:t>案例分析</a:t>
                </a:r>
                <a:r>
                  <a:rPr lang="zh-CN" sz="1400">
                    <a:solidFill>
                      <a:schemeClr val="tx1">
                        <a:lumMod val="50000"/>
                        <a:lumOff val="50000"/>
                        <a:alpha val="100000"/>
                      </a:schemeClr>
                    </a:solidFill>
                    <a:latin typeface="微软雅黑"/>
                    <a:ea typeface="微软雅黑"/>
                  </a:rPr>
                  <a:t>和</a:t>
                </a:r>
                <a:r>
                  <a:rPr lang="zh-CN" sz="1400" b="1">
                    <a:solidFill>
                      <a:schemeClr val="tx1">
                        <a:lumMod val="50000"/>
                        <a:lumOff val="50000"/>
                        <a:alpha val="100000"/>
                      </a:schemeClr>
                    </a:solidFill>
                    <a:latin typeface="微软雅黑"/>
                    <a:ea typeface="微软雅黑"/>
                  </a:rPr>
                  <a:t>实际操作</a:t>
                </a:r>
                <a:r>
                  <a:rPr lang="zh-CN" sz="1400">
                    <a:solidFill>
                      <a:schemeClr val="tx1">
                        <a:lumMod val="50000"/>
                        <a:lumOff val="50000"/>
                        <a:alpha val="100000"/>
                      </a:schemeClr>
                    </a:solidFill>
                    <a:latin typeface="微软雅黑"/>
                    <a:ea typeface="微软雅黑"/>
                  </a:rPr>
                  <a:t>，培养实习护理人员的</a:t>
                </a:r>
                <a:r>
                  <a:rPr lang="zh-CN" sz="1400" b="1">
                    <a:solidFill>
                      <a:schemeClr val="tx1">
                        <a:lumMod val="50000"/>
                        <a:lumOff val="50000"/>
                        <a:alpha val="100000"/>
                      </a:schemeClr>
                    </a:solidFill>
                    <a:latin typeface="微软雅黑"/>
                    <a:ea typeface="微软雅黑"/>
                  </a:rPr>
                  <a:t>临床思维能力</a:t>
                </a:r>
                <a:r>
                  <a:rPr lang="zh-CN" sz="1400">
                    <a:solidFill>
                      <a:schemeClr val="tx1">
                        <a:lumMod val="50000"/>
                        <a:lumOff val="50000"/>
                        <a:alpha val="100000"/>
                      </a:schemeClr>
                    </a:solidFill>
                    <a:latin typeface="微软雅黑"/>
                    <a:ea typeface="微软雅黑"/>
                  </a:rPr>
                  <a:t>和</a:t>
                </a:r>
                <a:r>
                  <a:rPr lang="zh-CN" sz="1400" b="1">
                    <a:solidFill>
                      <a:schemeClr val="tx1">
                        <a:lumMod val="50000"/>
                        <a:lumOff val="50000"/>
                        <a:alpha val="100000"/>
                      </a:schemeClr>
                    </a:solidFill>
                    <a:latin typeface="微软雅黑"/>
                    <a:ea typeface="微软雅黑"/>
                  </a:rPr>
                  <a:t>解决问题的能力</a:t>
                </a:r>
                <a:endParaRPr/>
              </a:p>
            </p:txBody>
          </p:sp>
        </p:grpSp>
      </p:grpSp>
      <p:sp>
        <p:nvSpPr>
          <p:cNvPr id="219" name="Tencent" descr="{&quot;isTemplate&quot;:true,&quot;type&quot;:&quot;title&quot;,&quot;canOmit&quot;:false,&quot;range&quot;:0}"/>
          <p:cNvSpPr txBox="1"/>
          <p:nvPr/>
        </p:nvSpPr>
        <p:spPr>
          <a:xfrm>
            <a:off x="660396" y="419688"/>
            <a:ext cx="10915650" cy="52070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2800" b="1">
                <a:latin typeface="微软雅黑"/>
                <a:ea typeface="微软雅黑"/>
              </a:rPr>
              <a:t>护理带教的基本原则</a:t>
            </a:r>
            <a:endParaRPr lang="en-US" sz="2800" b="1">
              <a:latin typeface="微软雅黑"/>
              <a:ea typeface="微软雅黑"/>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20" name="" descr="{&quot;isTemplate&quot;:true,&quot;type&quot;:3}"/>
        <p:cNvGrpSpPr/>
        <p:nvPr/>
      </p:nvGrpSpPr>
      <p:grpSpPr>
        <a:xfrm>
          <a:off x="0" y="0"/>
          <a:ext cx="0" cy="0"/>
        </a:xfrm>
      </p:grpSpPr>
      <p:grpSp>
        <p:nvGrpSpPr>
          <p:cNvPr id="221" name="" descr="{&quot;isTemplate&quot;:true,&quot;type&quot;:&quot;list&quot;,&quot;alignment&quot;:&quot;left&quot;,&quot;alignmentVertical&quot;:&quot;top&quot;,&quot;canOmit&quot;:false,&quot;scalable&quot;:false,&quot;minItemsCount&quot;:-1}"/>
          <p:cNvGrpSpPr/>
          <p:nvPr/>
        </p:nvGrpSpPr>
        <p:grpSpPr>
          <a:xfrm>
            <a:off x="685800" y="3146904"/>
            <a:ext cx="10730436" cy="3225487"/>
            <a:chOff x="685800" y="3146904"/>
            <a:chExt cx="10730436" cy="3225487"/>
          </a:xfrm>
        </p:grpSpPr>
        <p:grpSp>
          <p:nvGrpSpPr>
            <p:cNvPr id="222" name=""/>
            <p:cNvGrpSpPr/>
            <p:nvPr/>
          </p:nvGrpSpPr>
          <p:grpSpPr>
            <a:xfrm>
              <a:off x="685800" y="3146904"/>
              <a:ext cx="5760000" cy="3225487"/>
              <a:chOff x="685800" y="3146904"/>
              <a:chExt cx="5760000" cy="3225487"/>
            </a:xfrm>
          </p:grpSpPr>
          <p:sp>
            <p:nvSpPr>
              <p:cNvPr id="223" name="Tencent" descr="{&quot;isTemplate&quot;:true,&quot;type&quot;:&quot;title&quot;,&quot;canOmit&quot;:false,&quot;range&quot;:0}"/>
              <p:cNvSpPr/>
              <p:nvPr/>
            </p:nvSpPr>
            <p:spPr>
              <a:xfrm>
                <a:off x="685800" y="3146904"/>
                <a:ext cx="5760000" cy="1296000"/>
              </a:xfrm>
              <a:prstGeom prst="homePlat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kumimoji="1" lang="zh-CN" altLang="en-US" sz="1800" b="1">
                    <a:solidFill>
                      <a:schemeClr val="bg1"/>
                    </a:solidFill>
                    <a:latin typeface="+mj-ea"/>
                    <a:ea typeface="+mj-ea"/>
                  </a:rPr>
                  <a:t>一对一带教方法，确保实习护理人员得到个性化和针对性的指导</a:t>
                </a:r>
                <a:endParaRPr kumimoji="1" lang="en-US" altLang="zh-CN" sz="1800" b="1">
                  <a:solidFill>
                    <a:schemeClr val="bg1"/>
                  </a:solidFill>
                  <a:latin typeface="+mj-ea"/>
                  <a:ea typeface="+mj-ea"/>
                </a:endParaRPr>
              </a:p>
            </p:txBody>
          </p:sp>
          <p:sp>
            <p:nvSpPr>
              <p:cNvPr id="224" name="Tencent" descr="{&quot;isTemplate&quot;:true,&quot;type&quot;:&quot;content&quot;,&quot;canOmit&quot;:true,&quot;range&quot;:0}"/>
              <p:cNvSpPr txBox="1"/>
              <p:nvPr/>
            </p:nvSpPr>
            <p:spPr>
              <a:xfrm>
                <a:off x="1696236" y="4667039"/>
                <a:ext cx="3240000" cy="17053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了解实习护理人员的</a:t>
                </a:r>
                <a:r>
                  <a:rPr lang="zh-CN" sz="1400" b="1">
                    <a:solidFill>
                      <a:schemeClr val="tx1">
                        <a:lumMod val="50000"/>
                        <a:lumOff val="50000"/>
                        <a:alpha val="100000"/>
                      </a:schemeClr>
                    </a:solidFill>
                    <a:latin typeface="微软雅黑"/>
                    <a:ea typeface="微软雅黑"/>
                  </a:rPr>
                  <a:t>学习需求</a:t>
                </a:r>
                <a:r>
                  <a:rPr lang="zh-CN" sz="1400">
                    <a:solidFill>
                      <a:schemeClr val="tx1">
                        <a:lumMod val="50000"/>
                        <a:lumOff val="50000"/>
                        <a:alpha val="100000"/>
                      </a:schemeClr>
                    </a:solidFill>
                    <a:latin typeface="微软雅黑"/>
                    <a:ea typeface="微软雅黑"/>
                  </a:rPr>
                  <a:t>和</a:t>
                </a:r>
                <a:r>
                  <a:rPr lang="zh-CN" sz="1400" b="1">
                    <a:solidFill>
                      <a:schemeClr val="tx1">
                        <a:lumMod val="50000"/>
                        <a:lumOff val="50000"/>
                        <a:alpha val="100000"/>
                      </a:schemeClr>
                    </a:solidFill>
                    <a:latin typeface="微软雅黑"/>
                    <a:ea typeface="微软雅黑"/>
                  </a:rPr>
                  <a:t>个体差异</a:t>
                </a:r>
                <a:r>
                  <a:rPr lang="zh-CN" sz="1400">
                    <a:solidFill>
                      <a:schemeClr val="tx1">
                        <a:lumMod val="50000"/>
                        <a:lumOff val="50000"/>
                        <a:alpha val="100000"/>
                      </a:schemeClr>
                    </a:solidFill>
                    <a:latin typeface="微软雅黑"/>
                    <a:ea typeface="微软雅黑"/>
                  </a:rPr>
                  <a:t>，制定合适的</a:t>
                </a:r>
                <a:r>
                  <a:rPr lang="zh-CN" sz="1400" b="1">
                    <a:solidFill>
                      <a:schemeClr val="tx1">
                        <a:lumMod val="50000"/>
                        <a:lumOff val="50000"/>
                        <a:alpha val="100000"/>
                      </a:schemeClr>
                    </a:solidFill>
                    <a:latin typeface="微软雅黑"/>
                    <a:ea typeface="微软雅黑"/>
                  </a:rPr>
                  <a:t>教学计划</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关注实习护理人员的</a:t>
                </a:r>
                <a:r>
                  <a:rPr lang="zh-CN" sz="1400" b="1">
                    <a:solidFill>
                      <a:schemeClr val="tx1">
                        <a:lumMod val="50000"/>
                        <a:lumOff val="50000"/>
                        <a:alpha val="100000"/>
                      </a:schemeClr>
                    </a:solidFill>
                    <a:latin typeface="微软雅黑"/>
                    <a:ea typeface="微软雅黑"/>
                  </a:rPr>
                  <a:t>学习进度</a:t>
                </a:r>
                <a:r>
                  <a:rPr lang="zh-CN" sz="1400">
                    <a:solidFill>
                      <a:schemeClr val="tx1">
                        <a:lumMod val="50000"/>
                        <a:lumOff val="50000"/>
                        <a:alpha val="100000"/>
                      </a:schemeClr>
                    </a:solidFill>
                    <a:latin typeface="微软雅黑"/>
                    <a:ea typeface="微软雅黑"/>
                  </a:rPr>
                  <a:t>和</a:t>
                </a:r>
                <a:r>
                  <a:rPr lang="zh-CN" sz="1400" b="1">
                    <a:solidFill>
                      <a:schemeClr val="tx1">
                        <a:lumMod val="50000"/>
                        <a:lumOff val="50000"/>
                        <a:alpha val="100000"/>
                      </a:schemeClr>
                    </a:solidFill>
                    <a:latin typeface="微软雅黑"/>
                    <a:ea typeface="微软雅黑"/>
                  </a:rPr>
                  <a:t>心理状态</a:t>
                </a:r>
                <a:r>
                  <a:rPr lang="zh-CN" sz="1400">
                    <a:solidFill>
                      <a:schemeClr val="tx1">
                        <a:lumMod val="50000"/>
                        <a:lumOff val="50000"/>
                        <a:alpha val="100000"/>
                      </a:schemeClr>
                    </a:solidFill>
                    <a:latin typeface="微软雅黑"/>
                    <a:ea typeface="微软雅黑"/>
                  </a:rPr>
                  <a:t>，及时调整</a:t>
                </a:r>
                <a:r>
                  <a:rPr lang="zh-CN" sz="1400" b="1">
                    <a:solidFill>
                      <a:schemeClr val="tx1">
                        <a:lumMod val="50000"/>
                        <a:lumOff val="50000"/>
                        <a:alpha val="100000"/>
                      </a:schemeClr>
                    </a:solidFill>
                    <a:latin typeface="微软雅黑"/>
                    <a:ea typeface="微软雅黑"/>
                  </a:rPr>
                  <a:t>教学策略</a:t>
                </a:r>
                <a:endParaRPr/>
              </a:p>
            </p:txBody>
          </p:sp>
        </p:grpSp>
        <p:grpSp>
          <p:nvGrpSpPr>
            <p:cNvPr id="225" name=""/>
            <p:cNvGrpSpPr/>
            <p:nvPr/>
          </p:nvGrpSpPr>
          <p:grpSpPr>
            <a:xfrm>
              <a:off x="6016236" y="3146904"/>
              <a:ext cx="5400000" cy="3225487"/>
              <a:chOff x="6016236" y="3146904"/>
              <a:chExt cx="5400000" cy="3225487"/>
            </a:xfrm>
          </p:grpSpPr>
          <p:sp>
            <p:nvSpPr>
              <p:cNvPr id="226" name="Tencent" descr="{&quot;isTemplate&quot;:true,&quot;type&quot;:&quot;title&quot;,&quot;canOmit&quot;:false,&quot;range&quot;:0}"/>
              <p:cNvSpPr/>
              <p:nvPr/>
            </p:nvSpPr>
            <p:spPr>
              <a:xfrm>
                <a:off x="6016236" y="3146904"/>
                <a:ext cx="5400000" cy="1296000"/>
              </a:xfrm>
              <a:prstGeom prst="chevron">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kumimoji="1" lang="zh-CN" altLang="en-US" sz="1800" b="1">
                    <a:solidFill>
                      <a:schemeClr val="bg1"/>
                    </a:solidFill>
                    <a:latin typeface="+mj-ea"/>
                    <a:ea typeface="+mj-ea"/>
                  </a:rPr>
                  <a:t>小组讨论方法，培养实习护理人员的团队协作能力和沟通能力</a:t>
                </a:r>
                <a:endParaRPr kumimoji="1" lang="en-US" altLang="zh-CN" sz="1800" b="1">
                  <a:solidFill>
                    <a:schemeClr val="bg1"/>
                  </a:solidFill>
                  <a:latin typeface="+mj-ea"/>
                  <a:ea typeface="+mj-ea"/>
                </a:endParaRPr>
              </a:p>
            </p:txBody>
          </p:sp>
          <p:sp>
            <p:nvSpPr>
              <p:cNvPr id="227" name="Tencent" descr="{&quot;isTemplate&quot;:true,&quot;type&quot;:&quot;content&quot;,&quot;canOmit&quot;:true,&quot;range&quot;:0}"/>
              <p:cNvSpPr txBox="1"/>
              <p:nvPr/>
            </p:nvSpPr>
            <p:spPr>
              <a:xfrm>
                <a:off x="7102636" y="4667039"/>
                <a:ext cx="3240000" cy="17053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组织</a:t>
                </a:r>
                <a:r>
                  <a:rPr lang="zh-CN" sz="1400" b="1">
                    <a:solidFill>
                      <a:schemeClr val="tx1">
                        <a:lumMod val="50000"/>
                        <a:lumOff val="50000"/>
                        <a:alpha val="100000"/>
                      </a:schemeClr>
                    </a:solidFill>
                    <a:latin typeface="微软雅黑"/>
                    <a:ea typeface="微软雅黑"/>
                  </a:rPr>
                  <a:t>小组讨论</a:t>
                </a:r>
                <a:r>
                  <a:rPr lang="zh-CN" sz="1400">
                    <a:solidFill>
                      <a:schemeClr val="tx1">
                        <a:lumMod val="50000"/>
                        <a:lumOff val="50000"/>
                        <a:alpha val="100000"/>
                      </a:schemeClr>
                    </a:solidFill>
                    <a:latin typeface="微软雅黑"/>
                    <a:ea typeface="微软雅黑"/>
                  </a:rPr>
                  <a:t>，鼓励实习护理人员分享</a:t>
                </a:r>
                <a:r>
                  <a:rPr lang="zh-CN" sz="1400" b="1">
                    <a:solidFill>
                      <a:schemeClr val="tx1">
                        <a:lumMod val="50000"/>
                        <a:lumOff val="50000"/>
                        <a:alpha val="100000"/>
                      </a:schemeClr>
                    </a:solidFill>
                    <a:latin typeface="微软雅黑"/>
                    <a:ea typeface="微软雅黑"/>
                  </a:rPr>
                  <a:t>临床经验和教训</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通过</a:t>
                </a:r>
                <a:r>
                  <a:rPr lang="zh-CN" sz="1400" b="1">
                    <a:solidFill>
                      <a:schemeClr val="tx1">
                        <a:lumMod val="50000"/>
                        <a:lumOff val="50000"/>
                        <a:alpha val="100000"/>
                      </a:schemeClr>
                    </a:solidFill>
                    <a:latin typeface="微软雅黑"/>
                    <a:ea typeface="微软雅黑"/>
                  </a:rPr>
                  <a:t>互相学习和交流</a:t>
                </a:r>
                <a:r>
                  <a:rPr lang="zh-CN" sz="1400">
                    <a:solidFill>
                      <a:schemeClr val="tx1">
                        <a:lumMod val="50000"/>
                        <a:lumOff val="50000"/>
                        <a:alpha val="100000"/>
                      </a:schemeClr>
                    </a:solidFill>
                    <a:latin typeface="微软雅黑"/>
                    <a:ea typeface="微软雅黑"/>
                  </a:rPr>
                  <a:t>，提高实习护理人员的</a:t>
                </a:r>
                <a:r>
                  <a:rPr lang="zh-CN" sz="1400" b="1">
                    <a:solidFill>
                      <a:schemeClr val="tx1">
                        <a:lumMod val="50000"/>
                        <a:lumOff val="50000"/>
                        <a:alpha val="100000"/>
                      </a:schemeClr>
                    </a:solidFill>
                    <a:latin typeface="微软雅黑"/>
                    <a:ea typeface="微软雅黑"/>
                  </a:rPr>
                  <a:t>临床思维能力</a:t>
                </a:r>
                <a:r>
                  <a:rPr lang="zh-CN" sz="1400">
                    <a:solidFill>
                      <a:schemeClr val="tx1">
                        <a:lumMod val="50000"/>
                        <a:lumOff val="50000"/>
                        <a:alpha val="100000"/>
                      </a:schemeClr>
                    </a:solidFill>
                    <a:latin typeface="微软雅黑"/>
                    <a:ea typeface="微软雅黑"/>
                  </a:rPr>
                  <a:t>和</a:t>
                </a:r>
                <a:r>
                  <a:rPr lang="zh-CN" sz="1400" b="1">
                    <a:solidFill>
                      <a:schemeClr val="tx1">
                        <a:lumMod val="50000"/>
                        <a:lumOff val="50000"/>
                        <a:alpha val="100000"/>
                      </a:schemeClr>
                    </a:solidFill>
                    <a:latin typeface="微软雅黑"/>
                    <a:ea typeface="微软雅黑"/>
                  </a:rPr>
                  <a:t>解决问题的能力</a:t>
                </a:r>
                <a:endParaRPr/>
              </a:p>
            </p:txBody>
          </p:sp>
        </p:grpSp>
      </p:grpSp>
      <p:sp>
        <p:nvSpPr>
          <p:cNvPr id="228" name="Tencent" descr="{&quot;isTemplate&quot;:true,&quot;type&quot;:&quot;title&quot;,&quot;canOmit&quot;:false,&quot;range&quot;:0}"/>
          <p:cNvSpPr txBox="1"/>
          <p:nvPr/>
        </p:nvSpPr>
        <p:spPr>
          <a:xfrm>
            <a:off x="660396" y="419688"/>
            <a:ext cx="10915650" cy="52070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2800" b="1">
                <a:latin typeface="微软雅黑"/>
                <a:ea typeface="微软雅黑"/>
              </a:rPr>
              <a:t>护理带教的方法与技巧</a:t>
            </a:r>
            <a:endParaRPr lang="en-US" sz="2800" b="1">
              <a:latin typeface="微软雅黑"/>
              <a:ea typeface="微软雅黑"/>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29" name="" descr="{&quot;isTemplate&quot;:true,&quot;type&quot;:3}"/>
        <p:cNvGrpSpPr/>
        <p:nvPr/>
      </p:nvGrpSpPr>
      <p:grpSpPr>
        <a:xfrm>
          <a:off x="0" y="0"/>
          <a:ext cx="0" cy="0"/>
        </a:xfrm>
      </p:grpSpPr>
      <p:grpSp>
        <p:nvGrpSpPr>
          <p:cNvPr id="230" name="Group 627" descr="{&quot;isTemplate&quot;:true,&quot;type&quot;:&quot;list&quot;,&quot;alignment&quot;:&quot;left&quot;,&quot;alignmentVertical&quot;:&quot;top&quot;,&quot;canOmit&quot;:false,&quot;scalable&quot;:false,&quot;minItemsCount&quot;:-1}"/>
          <p:cNvGrpSpPr/>
          <p:nvPr/>
        </p:nvGrpSpPr>
        <p:grpSpPr>
          <a:xfrm>
            <a:off x="1197254" y="1423099"/>
            <a:ext cx="13310622" cy="4655015"/>
            <a:chOff x="1197254" y="1423099"/>
            <a:chExt cx="13310622" cy="4655015"/>
          </a:xfrm>
        </p:grpSpPr>
        <p:grpSp>
          <p:nvGrpSpPr>
            <p:cNvPr id="231" name="Group 628"/>
            <p:cNvGrpSpPr/>
            <p:nvPr/>
          </p:nvGrpSpPr>
          <p:grpSpPr>
            <a:xfrm>
              <a:off x="1197254" y="3971227"/>
              <a:ext cx="11008530" cy="2106887"/>
              <a:chOff x="1197254" y="3971227"/>
              <a:chExt cx="11008530" cy="2106887"/>
            </a:xfrm>
          </p:grpSpPr>
          <p:sp>
            <p:nvSpPr>
              <p:cNvPr id="232" name="AutoShape 3"/>
              <p:cNvSpPr/>
              <p:nvPr/>
            </p:nvSpPr>
            <p:spPr>
              <a:xfrm>
                <a:off x="125016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3" name="AutoShape 4"/>
              <p:cNvSpPr/>
              <p:nvPr/>
            </p:nvSpPr>
            <p:spPr>
              <a:xfrm>
                <a:off x="119725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4" name="AutoShape 5"/>
              <p:cNvSpPr/>
              <p:nvPr/>
            </p:nvSpPr>
            <p:spPr>
              <a:xfrm>
                <a:off x="188000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35"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236" name="TextBox 8" descr="{&quot;isTemplate&quot;:true,&quot;type&quot;:&quot;title&quot;,&quot;canOmit&quot;:false,&quot;range&quot;:0}"/>
              <p:cNvSpPr txBox="1"/>
              <p:nvPr/>
            </p:nvSpPr>
            <p:spPr>
              <a:xfrm>
                <a:off x="1197254" y="3971227"/>
                <a:ext cx="8032750" cy="6731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zh-CN" sz="2000" b="1">
                    <a:solidFill>
                      <a:schemeClr val="accent1">
                        <a:alpha val="100000"/>
                      </a:schemeClr>
                    </a:solidFill>
                    <a:latin typeface="Microsoft Yahei"/>
                    <a:ea typeface="Microsoft Yahei"/>
                  </a:rPr>
                  <a:t>形成性评价，关注实习护理人员的学习过程和能力发展</a:t>
                </a:r>
                <a:endParaRPr/>
              </a:p>
            </p:txBody>
          </p:sp>
          <p:sp>
            <p:nvSpPr>
              <p:cNvPr id="237" name="TextBox 9" descr="{&quot;isTemplate&quot;:true,&quot;type&quot;:&quot;content&quot;,&quot;canOmit&quot;:false,&quot;range&quot;:0}"/>
              <p:cNvSpPr txBox="1"/>
              <p:nvPr/>
            </p:nvSpPr>
            <p:spPr>
              <a:xfrm>
                <a:off x="1197254" y="4461419"/>
                <a:ext cx="7810500" cy="1282700"/>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定期进行</a:t>
                </a:r>
                <a:r>
                  <a:rPr lang="zh-CN" sz="1400" b="1">
                    <a:solidFill>
                      <a:schemeClr val="tx1">
                        <a:alpha val="100000"/>
                      </a:schemeClr>
                    </a:solidFill>
                    <a:latin typeface="Microsoft Yahei"/>
                    <a:ea typeface="Microsoft Yahei"/>
                  </a:rPr>
                  <a:t>临床技能考核</a:t>
                </a:r>
                <a:r>
                  <a:rPr lang="zh-CN" sz="1400">
                    <a:solidFill>
                      <a:schemeClr val="tx1">
                        <a:alpha val="100000"/>
                      </a:schemeClr>
                    </a:solidFill>
                    <a:latin typeface="Microsoft Yahei"/>
                    <a:ea typeface="Microsoft Yahei"/>
                  </a:rPr>
                  <a:t>，评估实习护理人员的</a:t>
                </a:r>
                <a:r>
                  <a:rPr lang="zh-CN" sz="1400" b="1">
                    <a:solidFill>
                      <a:schemeClr val="tx1">
                        <a:alpha val="100000"/>
                      </a:schemeClr>
                    </a:solidFill>
                    <a:latin typeface="Microsoft Yahei"/>
                    <a:ea typeface="Microsoft Yahei"/>
                  </a:rPr>
                  <a:t>临床护理技能</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通过</a:t>
                </a:r>
                <a:r>
                  <a:rPr lang="zh-CN" sz="1400" b="1">
                    <a:solidFill>
                      <a:schemeClr val="tx1">
                        <a:alpha val="100000"/>
                      </a:schemeClr>
                    </a:solidFill>
                    <a:latin typeface="Microsoft Yahei"/>
                    <a:ea typeface="Microsoft Yahei"/>
                  </a:rPr>
                  <a:t>观察</a:t>
                </a:r>
                <a:r>
                  <a:rPr lang="zh-CN" sz="1400">
                    <a:solidFill>
                      <a:schemeClr val="tx1">
                        <a:alpha val="100000"/>
                      </a:schemeClr>
                    </a:solidFill>
                    <a:latin typeface="Microsoft Yahei"/>
                    <a:ea typeface="Microsoft Yahei"/>
                  </a:rPr>
                  <a:t>和</a:t>
                </a:r>
                <a:r>
                  <a:rPr lang="zh-CN" sz="1400" b="1">
                    <a:solidFill>
                      <a:schemeClr val="tx1">
                        <a:alpha val="100000"/>
                      </a:schemeClr>
                    </a:solidFill>
                    <a:latin typeface="Microsoft Yahei"/>
                    <a:ea typeface="Microsoft Yahei"/>
                  </a:rPr>
                  <a:t>沟通</a:t>
                </a:r>
                <a:r>
                  <a:rPr lang="zh-CN" sz="1400">
                    <a:solidFill>
                      <a:schemeClr val="tx1">
                        <a:alpha val="100000"/>
                      </a:schemeClr>
                    </a:solidFill>
                    <a:latin typeface="Microsoft Yahei"/>
                    <a:ea typeface="Microsoft Yahei"/>
                  </a:rPr>
                  <a:t>，了解实习护理人员的</a:t>
                </a:r>
                <a:r>
                  <a:rPr lang="zh-CN" sz="1400" b="1">
                    <a:solidFill>
                      <a:schemeClr val="tx1">
                        <a:alpha val="100000"/>
                      </a:schemeClr>
                    </a:solidFill>
                    <a:latin typeface="Microsoft Yahei"/>
                    <a:ea typeface="Microsoft Yahei"/>
                  </a:rPr>
                  <a:t>职业道德</a:t>
                </a:r>
                <a:r>
                  <a:rPr lang="zh-CN" sz="1400">
                    <a:solidFill>
                      <a:schemeClr val="tx1">
                        <a:alpha val="100000"/>
                      </a:schemeClr>
                    </a:solidFill>
                    <a:latin typeface="Microsoft Yahei"/>
                    <a:ea typeface="Microsoft Yahei"/>
                  </a:rPr>
                  <a:t>和</a:t>
                </a:r>
                <a:r>
                  <a:rPr lang="zh-CN" sz="1400" b="1">
                    <a:solidFill>
                      <a:schemeClr val="tx1">
                        <a:alpha val="100000"/>
                      </a:schemeClr>
                    </a:solidFill>
                    <a:latin typeface="Microsoft Yahei"/>
                    <a:ea typeface="Microsoft Yahei"/>
                  </a:rPr>
                  <a:t>团队协作能力</a:t>
                </a:r>
                <a:endParaRPr/>
              </a:p>
            </p:txBody>
          </p:sp>
        </p:grpSp>
        <p:grpSp>
          <p:nvGrpSpPr>
            <p:cNvPr id="238" name="Group 635"/>
            <p:cNvGrpSpPr/>
            <p:nvPr/>
          </p:nvGrpSpPr>
          <p:grpSpPr>
            <a:xfrm>
              <a:off x="3499345" y="1423099"/>
              <a:ext cx="11008530" cy="2005901"/>
              <a:chOff x="3499345" y="1423099"/>
              <a:chExt cx="11008530" cy="2005901"/>
            </a:xfrm>
          </p:grpSpPr>
          <p:sp>
            <p:nvSpPr>
              <p:cNvPr id="239" name="TextBox 2" descr="{&quot;isTemplate&quot;:true,&quot;type&quot;:&quot;title&quot;,&quot;canOmit&quot;:false,&quot;range&quot;:0}"/>
              <p:cNvSpPr txBox="1"/>
              <p:nvPr/>
            </p:nvSpPr>
            <p:spPr>
              <a:xfrm>
                <a:off x="3574694" y="1423099"/>
                <a:ext cx="8032750" cy="6731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zh-CN" sz="2000" b="1">
                    <a:solidFill>
                      <a:schemeClr val="accent1">
                        <a:alpha val="100000"/>
                      </a:schemeClr>
                    </a:solidFill>
                    <a:latin typeface="Microsoft Yahei"/>
                    <a:ea typeface="Microsoft Yahei"/>
                  </a:rPr>
                  <a:t>反馈与改进，促进护理带教的持续改进和质量提升</a:t>
                </a:r>
                <a:endParaRPr/>
              </a:p>
            </p:txBody>
          </p:sp>
          <p:sp>
            <p:nvSpPr>
              <p:cNvPr id="240" name="TextBox 7" descr="{&quot;isTemplate&quot;:true,&quot;type&quot;:&quot;content&quot;,&quot;canOmit&quot;:false,&quot;range&quot;:0}"/>
              <p:cNvSpPr txBox="1"/>
              <p:nvPr/>
            </p:nvSpPr>
            <p:spPr>
              <a:xfrm>
                <a:off x="3574694" y="1913291"/>
                <a:ext cx="7778750" cy="1282700"/>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及时给予实习护理人员</a:t>
                </a:r>
                <a:r>
                  <a:rPr lang="zh-CN" sz="1400" b="1">
                    <a:solidFill>
                      <a:schemeClr val="tx1">
                        <a:alpha val="100000"/>
                      </a:schemeClr>
                    </a:solidFill>
                    <a:latin typeface="Microsoft Yahei"/>
                    <a:ea typeface="Microsoft Yahei"/>
                  </a:rPr>
                  <a:t>正面反馈</a:t>
                </a:r>
                <a:r>
                  <a:rPr lang="zh-CN" sz="1400">
                    <a:solidFill>
                      <a:schemeClr val="tx1">
                        <a:alpha val="100000"/>
                      </a:schemeClr>
                    </a:solidFill>
                    <a:latin typeface="Microsoft Yahei"/>
                    <a:ea typeface="Microsoft Yahei"/>
                  </a:rPr>
                  <a:t>，鼓励其</a:t>
                </a:r>
                <a:r>
                  <a:rPr lang="zh-CN" sz="1400" b="1">
                    <a:solidFill>
                      <a:schemeClr val="tx1">
                        <a:alpha val="100000"/>
                      </a:schemeClr>
                    </a:solidFill>
                    <a:latin typeface="Microsoft Yahei"/>
                    <a:ea typeface="Microsoft Yahei"/>
                  </a:rPr>
                  <a:t>继续保持</a:t>
                </a:r>
                <a:r>
                  <a:rPr lang="zh-CN" sz="1400">
                    <a:solidFill>
                      <a:schemeClr val="tx1">
                        <a:alpha val="100000"/>
                      </a:schemeClr>
                    </a:solidFill>
                    <a:latin typeface="Microsoft Yahei"/>
                    <a:ea typeface="Microsoft Yahei"/>
                  </a:rPr>
                  <a:t>和</a:t>
                </a:r>
                <a:r>
                  <a:rPr lang="zh-CN" sz="1400" b="1">
                    <a:solidFill>
                      <a:schemeClr val="tx1">
                        <a:alpha val="100000"/>
                      </a:schemeClr>
                    </a:solidFill>
                    <a:latin typeface="Microsoft Yahei"/>
                    <a:ea typeface="Microsoft Yahei"/>
                  </a:rPr>
                  <a:t>提高</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针对实习护理人员的</a:t>
                </a:r>
                <a:r>
                  <a:rPr lang="zh-CN" sz="1400" b="1">
                    <a:solidFill>
                      <a:schemeClr val="tx1">
                        <a:alpha val="100000"/>
                      </a:schemeClr>
                    </a:solidFill>
                    <a:latin typeface="Microsoft Yahei"/>
                    <a:ea typeface="Microsoft Yahei"/>
                  </a:rPr>
                  <a:t>不足之处</a:t>
                </a:r>
                <a:r>
                  <a:rPr lang="zh-CN" sz="1400">
                    <a:solidFill>
                      <a:schemeClr val="tx1">
                        <a:alpha val="100000"/>
                      </a:schemeClr>
                    </a:solidFill>
                    <a:latin typeface="Microsoft Yahei"/>
                    <a:ea typeface="Microsoft Yahei"/>
                  </a:rPr>
                  <a:t>，提出</a:t>
                </a:r>
                <a:r>
                  <a:rPr lang="zh-CN" sz="1400" b="1">
                    <a:solidFill>
                      <a:schemeClr val="tx1">
                        <a:alpha val="100000"/>
                      </a:schemeClr>
                    </a:solidFill>
                    <a:latin typeface="Microsoft Yahei"/>
                    <a:ea typeface="Microsoft Yahei"/>
                  </a:rPr>
                  <a:t>改进意见</a:t>
                </a:r>
                <a:r>
                  <a:rPr lang="zh-CN" sz="1400">
                    <a:solidFill>
                      <a:schemeClr val="tx1">
                        <a:alpha val="100000"/>
                      </a:schemeClr>
                    </a:solidFill>
                    <a:latin typeface="Microsoft Yahei"/>
                    <a:ea typeface="Microsoft Yahei"/>
                  </a:rPr>
                  <a:t>和</a:t>
                </a:r>
                <a:r>
                  <a:rPr lang="zh-CN" sz="1400" b="1">
                    <a:solidFill>
                      <a:schemeClr val="tx1">
                        <a:alpha val="100000"/>
                      </a:schemeClr>
                    </a:solidFill>
                    <a:latin typeface="Microsoft Yahei"/>
                    <a:ea typeface="Microsoft Yahei"/>
                  </a:rPr>
                  <a:t>建议</a:t>
                </a:r>
                <a:endParaRPr/>
              </a:p>
            </p:txBody>
          </p:sp>
          <p:sp>
            <p:nvSpPr>
              <p:cNvPr id="241" name="AutoShape 10"/>
              <p:cNvSpPr/>
              <p:nvPr/>
            </p:nvSpPr>
            <p:spPr>
              <a:xfrm>
                <a:off x="3552256" y="3306002"/>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42" name="AutoShape 11"/>
              <p:cNvSpPr/>
              <p:nvPr/>
            </p:nvSpPr>
            <p:spPr>
              <a:xfrm>
                <a:off x="3499345" y="3306002"/>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43" name="AutoShape 12"/>
              <p:cNvSpPr/>
              <p:nvPr/>
            </p:nvSpPr>
            <p:spPr>
              <a:xfrm>
                <a:off x="4182096" y="3306002"/>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44"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245"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护理带教的评价与反馈</a:t>
            </a:r>
            <a:endParaRPr lang="en-US" altLang="zh-CN" sz="2800" b="1">
              <a:latin typeface="+mj-ea"/>
              <a:ea typeface="+mj-ea"/>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6" name="" descr="{&quot;isTemplate&quot;:true,&quot;type&quot;:2}"/>
        <p:cNvGrpSpPr/>
        <p:nvPr/>
      </p:nvGrpSpPr>
      <p:grpSpPr>
        <a:xfrm>
          <a:off x="0" y="0"/>
          <a:ext cx="0" cy="0"/>
        </a:xfrm>
      </p:grpSpPr>
      <p:sp>
        <p:nvSpPr>
          <p:cNvPr id="7" name="标题 1" descr="{&quot;isTemplate&quot;:true,&quot;type&quot;:&quot;title&quot;,&quot;canOmit&quot;:false,&quot;range&quot;:0}"/>
          <p:cNvSpPr txBox="1"/>
          <p:nvPr/>
        </p:nvSpPr>
        <p:spPr>
          <a:xfrm>
            <a:off x="692852" y="3423749"/>
            <a:ext cx="10883900" cy="698500"/>
          </a:xfrm>
          <a:prstGeom prst="rect">
            <a:avLst/>
          </a:prstGeom>
        </p:spPr>
        <p:txBody>
          <a:bodyPr vert="horz" wrap="square" lIns="91440" tIns="45720" rIns="91440" bIns="45720" rtlCol="0" anchor="b">
            <a:spAutoFit/>
          </a:bodyPr>
          <a:lstStyle>
            <a:defPPr>
              <a:defRPr lang="zh-CN"/>
            </a:defPPr>
            <a:lvl1pPr marL="0" algn="r" defTabSz="914400" rtl="0" eaLnBrk="1" latinLnBrk="0" hangingPunct="1">
              <a:lnSpc>
                <a:spcPct val="90000"/>
              </a:lnSpc>
              <a:spcBef>
                <a:spcPct val="0"/>
              </a:spcBef>
              <a:buNone/>
              <a:defRPr sz="6600" b="0" i="0" kern="1200" spc="300">
                <a:solidFill>
                  <a:schemeClr val="bg1"/>
                </a:solidFill>
                <a:latin typeface="Microsoft YaHei Light" panose="020b0503020204020204" pitchFamily="34" charset="-122"/>
                <a:ea typeface="Microsoft YaHei Light"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sz="4400">
                <a:solidFill>
                  <a:schemeClr val="tx1">
                    <a:alpha val="100000"/>
                  </a:schemeClr>
                </a:solidFill>
              </a:rPr>
              <a:t>护理带教的实践案例分析</a:t>
            </a:r>
            <a:endParaRPr/>
          </a:p>
        </p:txBody>
      </p:sp>
      <p:sp>
        <p:nvSpPr>
          <p:cNvPr id="8" name="文本占位符 3"/>
          <p:cNvSpPr txBox="1"/>
          <p:nvPr/>
        </p:nvSpPr>
        <p:spPr>
          <a:xfrm>
            <a:off x="5546726" y="2298681"/>
            <a:ext cx="1098550" cy="996950"/>
          </a:xfrm>
          <a:prstGeom prst="rect">
            <a:avLst/>
          </a:prstGeom>
        </p:spPr>
        <p:txBody>
          <a:bodyPr vert="horz" wrap="none" lIns="91440" tIns="45720" rIns="91440" bIns="45720" rtlCol="0" anchor="b">
            <a:spAutoFit/>
          </a:bodyPr>
          <a:lstStyle>
            <a:defPPr>
              <a:defRPr lang="zh-CN"/>
            </a:defPPr>
            <a:lvl1pPr marL="0" indent="0" algn="r" defTabSz="914400" rtl="0" eaLnBrk="1" latinLnBrk="0" hangingPunct="1">
              <a:lnSpc>
                <a:spcPct val="90000"/>
              </a:lnSpc>
              <a:spcBef>
                <a:spcPts val="1000"/>
              </a:spcBef>
              <a:buFont typeface="Arial" pitchFamily="34" charset="0"/>
              <a:buNone/>
              <a:defRPr sz="4400" b="0" i="0" kern="1200" spc="300">
                <a:solidFill>
                  <a:schemeClr val="bg1"/>
                </a:solidFill>
                <a:latin typeface="Microsoft YaHei Light" panose="020b0503020204020204" pitchFamily="34" charset="-122"/>
                <a:ea typeface="Microsoft YaHei Light"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algn="ctr"/>
            <a:r>
              <a:rPr lang="en-US" sz="6600">
                <a:solidFill>
                  <a:schemeClr val="tx1">
                    <a:alpha val="100000"/>
                  </a:schemeClr>
                </a:solidFill>
              </a:rPr>
              <a:t>03</a:t>
            </a:r>
            <a:endParaRPr lang="zh-CN" sz="6600"/>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9" name="" descr="{&quot;isTemplate&quot;:true,&quot;type&quot;:3}"/>
        <p:cNvGrpSpPr/>
        <p:nvPr/>
      </p:nvGrpSpPr>
      <p:grpSpPr>
        <a:xfrm>
          <a:off x="0" y="0"/>
          <a:ext cx="0" cy="0"/>
        </a:xfrm>
      </p:grpSpPr>
      <p:sp>
        <p:nvSpPr>
          <p:cNvPr id="10" name="Tencent" descr="{&quot;isTemplate&quot;:true,&quot;type&quot;:&quot;title&quot;,&quot;canOmit&quot;:false,&quot;range&quot;:0}"/>
          <p:cNvSpPr txBox="1"/>
          <p:nvPr/>
        </p:nvSpPr>
        <p:spPr>
          <a:xfrm>
            <a:off x="571500" y="961186"/>
            <a:ext cx="4368800" cy="64135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3600" b="1">
                <a:latin typeface="微软雅黑"/>
                <a:ea typeface="微软雅黑"/>
              </a:rPr>
              <a:t>成功的护理带教案例分析</a:t>
            </a:r>
            <a:endParaRPr lang="en-US" sz="3600" b="1">
              <a:latin typeface="微软雅黑"/>
              <a:ea typeface="微软雅黑"/>
            </a:endParaRPr>
          </a:p>
        </p:txBody>
      </p:sp>
      <p:sp>
        <p:nvSpPr>
          <p:cNvPr id="11" name="Tencent" descr="{&quot;isTemplate&quot;:true,&quot;type&quot;:&quot;content&quot;,&quot;canOmit&quot;:true,&quot;range&quot;:0}"/>
          <p:cNvSpPr txBox="1"/>
          <p:nvPr/>
        </p:nvSpPr>
        <p:spPr>
          <a:xfrm>
            <a:off x="4936236" y="954024"/>
            <a:ext cx="6480000" cy="2142684"/>
          </a:xfrm>
          <a:prstGeom prst="rect">
            <a:avLst/>
          </a:prstGeom>
          <a:noFill/>
        </p:spPr>
        <p:txBody>
          <a:bodyPr wrap="square">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分析成功案例，提炼</a:t>
            </a:r>
            <a:r>
              <a:rPr lang="zh-CN" sz="1400" b="1" spc="300">
                <a:solidFill>
                  <a:schemeClr val="tx1">
                    <a:lumMod val="50000"/>
                    <a:lumOff val="50000"/>
                    <a:alpha val="100000"/>
                  </a:schemeClr>
                </a:solidFill>
                <a:latin typeface="微软雅黑"/>
                <a:ea typeface="微软雅黑"/>
              </a:rPr>
              <a:t>护理带教</a:t>
            </a:r>
            <a:r>
              <a:rPr lang="zh-CN" sz="1400" spc="300">
                <a:solidFill>
                  <a:schemeClr val="tx1">
                    <a:lumMod val="50000"/>
                    <a:lumOff val="50000"/>
                    <a:alpha val="100000"/>
                  </a:schemeClr>
                </a:solidFill>
                <a:latin typeface="微软雅黑"/>
                <a:ea typeface="微软雅黑"/>
              </a:rPr>
              <a:t>的</a:t>
            </a:r>
            <a:r>
              <a:rPr lang="zh-CN" sz="1400" b="1" spc="300">
                <a:solidFill>
                  <a:schemeClr val="tx1">
                    <a:lumMod val="50000"/>
                    <a:lumOff val="50000"/>
                    <a:alpha val="100000"/>
                  </a:schemeClr>
                </a:solidFill>
                <a:latin typeface="微软雅黑"/>
                <a:ea typeface="微软雅黑"/>
              </a:rPr>
              <a:t>优点</a:t>
            </a:r>
            <a:r>
              <a:rPr lang="zh-CN" sz="1400" spc="300">
                <a:solidFill>
                  <a:schemeClr val="tx1">
                    <a:lumMod val="50000"/>
                    <a:lumOff val="50000"/>
                    <a:alpha val="100000"/>
                  </a:schemeClr>
                </a:solidFill>
                <a:latin typeface="微软雅黑"/>
                <a:ea typeface="微软雅黑"/>
              </a:rPr>
              <a:t>和</a:t>
            </a:r>
            <a:r>
              <a:rPr lang="zh-CN" sz="1400" b="1" spc="300">
                <a:solidFill>
                  <a:schemeClr val="tx1">
                    <a:lumMod val="50000"/>
                    <a:lumOff val="50000"/>
                    <a:alpha val="100000"/>
                  </a:schemeClr>
                </a:solidFill>
                <a:latin typeface="微软雅黑"/>
                <a:ea typeface="微软雅黑"/>
              </a:rPr>
              <a:t>经验</a:t>
            </a:r>
            <a:endParaRPr/>
          </a:p>
          <a:p>
            <a:pPr marL="406400" lvl="1" indent="-203200">
              <a:lnSpc>
                <a:spcPct val="130000"/>
              </a:lnSpc>
              <a:buFont typeface="Arial" pitchFamily="34" charset="0"/>
              <a:buChar char="•"/>
            </a:pPr>
            <a:r>
              <a:rPr lang="zh-CN" sz="1400" b="1" spc="300">
                <a:solidFill>
                  <a:schemeClr val="tx1">
                    <a:lumMod val="50000"/>
                    <a:lumOff val="50000"/>
                    <a:alpha val="100000"/>
                  </a:schemeClr>
                </a:solidFill>
                <a:latin typeface="微软雅黑"/>
                <a:ea typeface="微软雅黑"/>
              </a:rPr>
              <a:t>教师素质</a:t>
            </a:r>
            <a:r>
              <a:rPr lang="zh-CN" sz="1400" spc="300">
                <a:solidFill>
                  <a:schemeClr val="tx1">
                    <a:lumMod val="50000"/>
                    <a:lumOff val="50000"/>
                    <a:alpha val="100000"/>
                  </a:schemeClr>
                </a:solidFill>
                <a:latin typeface="微软雅黑"/>
                <a:ea typeface="微软雅黑"/>
              </a:rPr>
              <a:t>：带教老师具备</a:t>
            </a:r>
            <a:r>
              <a:rPr lang="zh-CN" sz="1400" b="1" spc="300">
                <a:solidFill>
                  <a:schemeClr val="tx1">
                    <a:lumMod val="50000"/>
                    <a:lumOff val="50000"/>
                    <a:alpha val="100000"/>
                  </a:schemeClr>
                </a:solidFill>
                <a:latin typeface="微软雅黑"/>
                <a:ea typeface="微软雅黑"/>
              </a:rPr>
              <a:t>丰富的临床经验和良好的职业道德</a:t>
            </a:r>
            <a:endParaRPr/>
          </a:p>
          <a:p>
            <a:pPr marL="406400" lvl="1" indent="-203200">
              <a:lnSpc>
                <a:spcPct val="130000"/>
              </a:lnSpc>
              <a:buFont typeface="Arial" pitchFamily="34" charset="0"/>
              <a:buChar char="•"/>
            </a:pPr>
            <a:r>
              <a:rPr lang="zh-CN" sz="1400" b="1" spc="300">
                <a:solidFill>
                  <a:schemeClr val="tx1">
                    <a:lumMod val="50000"/>
                    <a:lumOff val="50000"/>
                    <a:alpha val="100000"/>
                  </a:schemeClr>
                </a:solidFill>
                <a:latin typeface="微软雅黑"/>
                <a:ea typeface="微软雅黑"/>
              </a:rPr>
              <a:t>教学策略</a:t>
            </a:r>
            <a:r>
              <a:rPr lang="zh-CN" sz="1400" spc="300">
                <a:solidFill>
                  <a:schemeClr val="tx1">
                    <a:lumMod val="50000"/>
                    <a:lumOff val="50000"/>
                    <a:alpha val="100000"/>
                  </a:schemeClr>
                </a:solidFill>
                <a:latin typeface="微软雅黑"/>
                <a:ea typeface="微软雅黑"/>
              </a:rPr>
              <a:t>：采用</a:t>
            </a:r>
            <a:r>
              <a:rPr lang="zh-CN" sz="1400" b="1" spc="300">
                <a:solidFill>
                  <a:schemeClr val="tx1">
                    <a:lumMod val="50000"/>
                    <a:lumOff val="50000"/>
                    <a:alpha val="100000"/>
                  </a:schemeClr>
                </a:solidFill>
                <a:latin typeface="微软雅黑"/>
                <a:ea typeface="微软雅黑"/>
              </a:rPr>
              <a:t>个性化</a:t>
            </a:r>
            <a:r>
              <a:rPr lang="zh-CN" sz="1400" spc="300">
                <a:solidFill>
                  <a:schemeClr val="tx1">
                    <a:lumMod val="50000"/>
                    <a:lumOff val="50000"/>
                    <a:alpha val="100000"/>
                  </a:schemeClr>
                </a:solidFill>
                <a:latin typeface="微软雅黑"/>
                <a:ea typeface="微软雅黑"/>
              </a:rPr>
              <a:t>和</a:t>
            </a:r>
            <a:r>
              <a:rPr lang="zh-CN" sz="1400" b="1" spc="300">
                <a:solidFill>
                  <a:schemeClr val="tx1">
                    <a:lumMod val="50000"/>
                    <a:lumOff val="50000"/>
                    <a:alpha val="100000"/>
                  </a:schemeClr>
                </a:solidFill>
                <a:latin typeface="微软雅黑"/>
                <a:ea typeface="微软雅黑"/>
              </a:rPr>
              <a:t>针对性</a:t>
            </a:r>
            <a:r>
              <a:rPr lang="zh-CN" sz="1400" spc="300">
                <a:solidFill>
                  <a:schemeClr val="tx1">
                    <a:lumMod val="50000"/>
                    <a:lumOff val="50000"/>
                    <a:alpha val="100000"/>
                  </a:schemeClr>
                </a:solidFill>
                <a:latin typeface="微软雅黑"/>
                <a:ea typeface="微软雅黑"/>
              </a:rPr>
              <a:t>的教学方法，关注实习护理人员的</a:t>
            </a:r>
            <a:r>
              <a:rPr lang="zh-CN" sz="1400" b="1" spc="300">
                <a:solidFill>
                  <a:schemeClr val="tx1">
                    <a:lumMod val="50000"/>
                    <a:lumOff val="50000"/>
                    <a:alpha val="100000"/>
                  </a:schemeClr>
                </a:solidFill>
                <a:latin typeface="微软雅黑"/>
                <a:ea typeface="微软雅黑"/>
              </a:rPr>
              <a:t>学习需求</a:t>
            </a:r>
            <a:r>
              <a:rPr lang="zh-CN" sz="1400" spc="300">
                <a:solidFill>
                  <a:schemeClr val="tx1">
                    <a:lumMod val="50000"/>
                    <a:lumOff val="50000"/>
                    <a:alpha val="100000"/>
                  </a:schemeClr>
                </a:solidFill>
                <a:latin typeface="微软雅黑"/>
                <a:ea typeface="微软雅黑"/>
              </a:rPr>
              <a:t>和</a:t>
            </a:r>
            <a:r>
              <a:rPr lang="zh-CN" sz="1400" b="1" spc="300">
                <a:solidFill>
                  <a:schemeClr val="tx1">
                    <a:lumMod val="50000"/>
                    <a:lumOff val="50000"/>
                    <a:alpha val="100000"/>
                  </a:schemeClr>
                </a:solidFill>
                <a:latin typeface="微软雅黑"/>
                <a:ea typeface="微软雅黑"/>
              </a:rPr>
              <a:t>个体差异</a:t>
            </a:r>
            <a:endParaRPr/>
          </a:p>
          <a:p>
            <a:pPr marL="406400" lvl="1" indent="-203200">
              <a:lnSpc>
                <a:spcPct val="130000"/>
              </a:lnSpc>
              <a:buFont typeface="Arial" pitchFamily="34" charset="0"/>
              <a:buChar char="•"/>
            </a:pPr>
            <a:r>
              <a:rPr lang="zh-CN" sz="1400" b="1" spc="300">
                <a:solidFill>
                  <a:schemeClr val="tx1">
                    <a:lumMod val="50000"/>
                    <a:lumOff val="50000"/>
                    <a:alpha val="100000"/>
                  </a:schemeClr>
                </a:solidFill>
                <a:latin typeface="微软雅黑"/>
                <a:ea typeface="微软雅黑"/>
              </a:rPr>
              <a:t>教学成果</a:t>
            </a:r>
            <a:r>
              <a:rPr lang="zh-CN" sz="1400" spc="300">
                <a:solidFill>
                  <a:schemeClr val="tx1">
                    <a:lumMod val="50000"/>
                    <a:lumOff val="50000"/>
                    <a:alpha val="100000"/>
                  </a:schemeClr>
                </a:solidFill>
                <a:latin typeface="微软雅黑"/>
                <a:ea typeface="微软雅黑"/>
              </a:rPr>
              <a:t>：实习护理人员</a:t>
            </a:r>
            <a:r>
              <a:rPr lang="zh-CN" sz="1400" b="1" spc="300">
                <a:solidFill>
                  <a:schemeClr val="tx1">
                    <a:lumMod val="50000"/>
                    <a:lumOff val="50000"/>
                    <a:alpha val="100000"/>
                  </a:schemeClr>
                </a:solidFill>
                <a:latin typeface="微软雅黑"/>
                <a:ea typeface="微软雅黑"/>
              </a:rPr>
              <a:t>临床护理技能</a:t>
            </a:r>
            <a:r>
              <a:rPr lang="zh-CN" sz="1400" spc="300">
                <a:solidFill>
                  <a:schemeClr val="tx1">
                    <a:lumMod val="50000"/>
                    <a:lumOff val="50000"/>
                    <a:alpha val="100000"/>
                  </a:schemeClr>
                </a:solidFill>
                <a:latin typeface="微软雅黑"/>
                <a:ea typeface="微软雅黑"/>
              </a:rPr>
              <a:t>和</a:t>
            </a:r>
            <a:r>
              <a:rPr lang="zh-CN" sz="1400" b="1" spc="300">
                <a:solidFill>
                  <a:schemeClr val="tx1">
                    <a:lumMod val="50000"/>
                    <a:lumOff val="50000"/>
                    <a:alpha val="100000"/>
                  </a:schemeClr>
                </a:solidFill>
                <a:latin typeface="微软雅黑"/>
                <a:ea typeface="微软雅黑"/>
              </a:rPr>
              <a:t>职业道德</a:t>
            </a:r>
            <a:r>
              <a:rPr lang="zh-CN" sz="1400" spc="300">
                <a:solidFill>
                  <a:schemeClr val="tx1">
                    <a:lumMod val="50000"/>
                    <a:lumOff val="50000"/>
                    <a:alpha val="100000"/>
                  </a:schemeClr>
                </a:solidFill>
                <a:latin typeface="微软雅黑"/>
                <a:ea typeface="微软雅黑"/>
              </a:rPr>
              <a:t>得到提升，患者满意度提高</a:t>
            </a:r>
            <a:endParaRPr/>
          </a:p>
        </p:txBody>
      </p:sp>
      <p:cxnSp>
        <p:nvCxnSpPr>
          <p:cNvPr id="12" name="直线连接符 1"/>
          <p:cNvCxnSpPr/>
          <p:nvPr/>
        </p:nvCxnSpPr>
        <p:spPr>
          <a:xfrm>
            <a:off x="660400" y="635000"/>
            <a:ext cx="540000" cy="0"/>
          </a:xfrm>
          <a:prstGeom prst="line">
            <a:avLst/>
          </a:prstGeom>
          <a:ln w="38100">
            <a:solidFill>
              <a:schemeClr val="accent1"/>
            </a:solidFill>
          </a:ln>
        </p:spPr>
        <p:style>
          <a:lnRef idx="1">
            <a:schemeClr val="accent1"/>
          </a:lnRef>
          <a:fillRef idx="0">
            <a:schemeClr val="accent1"/>
          </a:fillRef>
          <a:effectRef idx="0">
            <a:schemeClr val="accent1"/>
          </a:effectRef>
          <a:fontRef idx="minor">
            <a:schemeClr val="tx1"/>
          </a:fontRef>
        </p:style>
      </p:cxnSp>
      <p:pic>
        <p:nvPicPr>
          <p:cNvPr id="13" name="图片 6" descr="{&quot;isTemplate&quot;:true,&quot;type&quot;:&quot;image&quot;,&quot;canOmit&quot;:false,&quot;range&quot;:0}"/>
          <p:cNvPicPr>
            <a:picLocks noChangeAspect="1"/>
          </p:cNvPicPr>
          <p:nvPr/>
        </p:nvPicPr>
        <p:blipFill>
          <a:blip r:embed="rId2"/>
          <a:srcRect t="25000" b="25000"/>
          <a:stretch>
            <a:fillRect/>
          </a:stretch>
        </p:blipFill>
        <p:spPr>
          <a:xfrm>
            <a:off x="0" y="3429000"/>
            <a:ext cx="12192000" cy="3429000"/>
          </a:xfrm>
          <a:prstGeom prst="rect">
            <a:avLst/>
          </a:prstGeom>
        </p:spPr>
      </p:pic>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4" name="" descr="{&quot;isTemplate&quot;:true,&quot;type&quot;:3}"/>
        <p:cNvGrpSpPr/>
        <p:nvPr/>
      </p:nvGrpSpPr>
      <p:grpSpPr>
        <a:xfrm>
          <a:off x="0" y="0"/>
          <a:ext cx="0" cy="0"/>
        </a:xfrm>
      </p:grpSpPr>
      <p:grpSp>
        <p:nvGrpSpPr>
          <p:cNvPr id="15" name="Group 627" descr="{&quot;isTemplate&quot;:true,&quot;type&quot;:&quot;list&quot;,&quot;alignment&quot;:&quot;left&quot;,&quot;alignmentVertical&quot;:&quot;top&quot;,&quot;canOmit&quot;:false,&quot;scalable&quot;:false,&quot;minItemsCount&quot;:-1}"/>
          <p:cNvGrpSpPr/>
          <p:nvPr/>
        </p:nvGrpSpPr>
        <p:grpSpPr>
          <a:xfrm>
            <a:off x="1197254" y="1423099"/>
            <a:ext cx="13310622" cy="4655015"/>
            <a:chOff x="1197254" y="1423099"/>
            <a:chExt cx="13310622" cy="4655015"/>
          </a:xfrm>
        </p:grpSpPr>
        <p:grpSp>
          <p:nvGrpSpPr>
            <p:cNvPr id="16" name="Group 628"/>
            <p:cNvGrpSpPr/>
            <p:nvPr/>
          </p:nvGrpSpPr>
          <p:grpSpPr>
            <a:xfrm>
              <a:off x="1197254" y="3971227"/>
              <a:ext cx="11008530" cy="2106887"/>
              <a:chOff x="1197254" y="3971227"/>
              <a:chExt cx="11008530" cy="2106887"/>
            </a:xfrm>
          </p:grpSpPr>
          <p:sp>
            <p:nvSpPr>
              <p:cNvPr id="17" name="AutoShape 3"/>
              <p:cNvSpPr/>
              <p:nvPr/>
            </p:nvSpPr>
            <p:spPr>
              <a:xfrm>
                <a:off x="125016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AutoShape 4"/>
              <p:cNvSpPr/>
              <p:nvPr/>
            </p:nvSpPr>
            <p:spPr>
              <a:xfrm>
                <a:off x="119725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 name="AutoShape 5"/>
              <p:cNvSpPr/>
              <p:nvPr/>
            </p:nvSpPr>
            <p:spPr>
              <a:xfrm>
                <a:off x="188000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0"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21" name="TextBox 8" descr="{&quot;isTemplate&quot;:true,&quot;type&quot;:&quot;title&quot;,&quot;canOmit&quot;:false,&quot;range&quot;:0}"/>
              <p:cNvSpPr txBox="1"/>
              <p:nvPr/>
            </p:nvSpPr>
            <p:spPr>
              <a:xfrm>
                <a:off x="1197254" y="3971227"/>
                <a:ext cx="8032750" cy="6731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zh-CN" sz="2000" b="1">
                    <a:solidFill>
                      <a:schemeClr val="accent1">
                        <a:alpha val="100000"/>
                      </a:schemeClr>
                    </a:solidFill>
                    <a:latin typeface="Microsoft Yahei"/>
                    <a:ea typeface="Microsoft Yahei"/>
                  </a:rPr>
                  <a:t>分析问题，找出护理带教的不足之处和改进方向</a:t>
                </a:r>
                <a:endParaRPr/>
              </a:p>
            </p:txBody>
          </p:sp>
          <p:sp>
            <p:nvSpPr>
              <p:cNvPr id="22" name="TextBox 9" descr="{&quot;isTemplate&quot;:true,&quot;type&quot;:&quot;content&quot;,&quot;canOmit&quot;:false,&quot;range&quot;:0}"/>
              <p:cNvSpPr txBox="1"/>
              <p:nvPr/>
            </p:nvSpPr>
            <p:spPr>
              <a:xfrm>
                <a:off x="1197254" y="4461419"/>
                <a:ext cx="7810500" cy="1282700"/>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b="1">
                    <a:solidFill>
                      <a:schemeClr val="tx1">
                        <a:alpha val="100000"/>
                      </a:schemeClr>
                    </a:solidFill>
                    <a:latin typeface="Microsoft Yahei"/>
                    <a:ea typeface="Microsoft Yahei"/>
                  </a:rPr>
                  <a:t>教师素质</a:t>
                </a:r>
                <a:r>
                  <a:rPr lang="zh-CN" sz="1400">
                    <a:solidFill>
                      <a:schemeClr val="tx1">
                        <a:alpha val="100000"/>
                      </a:schemeClr>
                    </a:solidFill>
                    <a:latin typeface="Microsoft Yahei"/>
                    <a:ea typeface="Microsoft Yahei"/>
                  </a:rPr>
                  <a:t>：部分带教老师</a:t>
                </a:r>
                <a:r>
                  <a:rPr lang="zh-CN" sz="1400" b="1">
                    <a:solidFill>
                      <a:schemeClr val="tx1">
                        <a:alpha val="100000"/>
                      </a:schemeClr>
                    </a:solidFill>
                    <a:latin typeface="Microsoft Yahei"/>
                    <a:ea typeface="Microsoft Yahei"/>
                  </a:rPr>
                  <a:t>临床经验不足</a:t>
                </a:r>
                <a:r>
                  <a:rPr lang="zh-CN" sz="1400">
                    <a:solidFill>
                      <a:schemeClr val="tx1">
                        <a:alpha val="100000"/>
                      </a:schemeClr>
                    </a:solidFill>
                    <a:latin typeface="Microsoft Yahei"/>
                    <a:ea typeface="Microsoft Yahei"/>
                  </a:rPr>
                  <a:t>或</a:t>
                </a:r>
                <a:r>
                  <a:rPr lang="zh-CN" sz="1400" b="1">
                    <a:solidFill>
                      <a:schemeClr val="tx1">
                        <a:alpha val="100000"/>
                      </a:schemeClr>
                    </a:solidFill>
                    <a:latin typeface="Microsoft Yahei"/>
                    <a:ea typeface="Microsoft Yahei"/>
                  </a:rPr>
                  <a:t>职业道德不高</a:t>
                </a:r>
                <a:endParaRPr/>
              </a:p>
              <a:p>
                <a:pPr marL="0" lvl="0" indent="-203200">
                  <a:lnSpc>
                    <a:spcPct val="130000"/>
                  </a:lnSpc>
                  <a:buFont typeface="Arial" pitchFamily="34" charset="0"/>
                  <a:buChar char="•"/>
                </a:pPr>
                <a:r>
                  <a:rPr lang="zh-CN" sz="1400" b="1">
                    <a:solidFill>
                      <a:schemeClr val="tx1">
                        <a:alpha val="100000"/>
                      </a:schemeClr>
                    </a:solidFill>
                    <a:latin typeface="Microsoft Yahei"/>
                    <a:ea typeface="Microsoft Yahei"/>
                  </a:rPr>
                  <a:t>教学策略</a:t>
                </a:r>
                <a:r>
                  <a:rPr lang="zh-CN" sz="1400">
                    <a:solidFill>
                      <a:schemeClr val="tx1">
                        <a:alpha val="100000"/>
                      </a:schemeClr>
                    </a:solidFill>
                    <a:latin typeface="Microsoft Yahei"/>
                    <a:ea typeface="Microsoft Yahei"/>
                  </a:rPr>
                  <a:t>：教学方法</a:t>
                </a:r>
                <a:r>
                  <a:rPr lang="zh-CN" sz="1400" b="1">
                    <a:solidFill>
                      <a:schemeClr val="tx1">
                        <a:alpha val="100000"/>
                      </a:schemeClr>
                    </a:solidFill>
                    <a:latin typeface="Microsoft Yahei"/>
                    <a:ea typeface="Microsoft Yahei"/>
                  </a:rPr>
                  <a:t>单一</a:t>
                </a:r>
                <a:r>
                  <a:rPr lang="zh-CN" sz="1400">
                    <a:solidFill>
                      <a:schemeClr val="tx1">
                        <a:alpha val="100000"/>
                      </a:schemeClr>
                    </a:solidFill>
                    <a:latin typeface="Microsoft Yahei"/>
                    <a:ea typeface="Microsoft Yahei"/>
                  </a:rPr>
                  <a:t>，缺乏</a:t>
                </a:r>
                <a:r>
                  <a:rPr lang="zh-CN" sz="1400" b="1">
                    <a:solidFill>
                      <a:schemeClr val="tx1">
                        <a:alpha val="100000"/>
                      </a:schemeClr>
                    </a:solidFill>
                    <a:latin typeface="Microsoft Yahei"/>
                    <a:ea typeface="Microsoft Yahei"/>
                  </a:rPr>
                  <a:t>针对性</a:t>
                </a:r>
                <a:r>
                  <a:rPr lang="zh-CN" sz="1400">
                    <a:solidFill>
                      <a:schemeClr val="tx1">
                        <a:alpha val="100000"/>
                      </a:schemeClr>
                    </a:solidFill>
                    <a:latin typeface="Microsoft Yahei"/>
                    <a:ea typeface="Microsoft Yahei"/>
                  </a:rPr>
                  <a:t>和</a:t>
                </a:r>
                <a:r>
                  <a:rPr lang="zh-CN" sz="1400" b="1">
                    <a:solidFill>
                      <a:schemeClr val="tx1">
                        <a:alpha val="100000"/>
                      </a:schemeClr>
                    </a:solidFill>
                    <a:latin typeface="Microsoft Yahei"/>
                    <a:ea typeface="Microsoft Yahei"/>
                  </a:rPr>
                  <a:t>创新性</a:t>
                </a:r>
                <a:endParaRPr/>
              </a:p>
              <a:p>
                <a:pPr marL="0" lvl="0" indent="-203200">
                  <a:lnSpc>
                    <a:spcPct val="130000"/>
                  </a:lnSpc>
                  <a:buFont typeface="Arial" pitchFamily="34" charset="0"/>
                  <a:buChar char="•"/>
                </a:pPr>
                <a:r>
                  <a:rPr lang="zh-CN" sz="1400" b="1">
                    <a:solidFill>
                      <a:schemeClr val="tx1">
                        <a:alpha val="100000"/>
                      </a:schemeClr>
                    </a:solidFill>
                    <a:latin typeface="Microsoft Yahei"/>
                    <a:ea typeface="Microsoft Yahei"/>
                  </a:rPr>
                  <a:t>教学成果</a:t>
                </a:r>
                <a:r>
                  <a:rPr lang="zh-CN" sz="1400">
                    <a:solidFill>
                      <a:schemeClr val="tx1">
                        <a:alpha val="100000"/>
                      </a:schemeClr>
                    </a:solidFill>
                    <a:latin typeface="Microsoft Yahei"/>
                    <a:ea typeface="Microsoft Yahei"/>
                  </a:rPr>
                  <a:t>：实习护理人员</a:t>
                </a:r>
                <a:r>
                  <a:rPr lang="zh-CN" sz="1400" b="1">
                    <a:solidFill>
                      <a:schemeClr val="tx1">
                        <a:alpha val="100000"/>
                      </a:schemeClr>
                    </a:solidFill>
                    <a:latin typeface="Microsoft Yahei"/>
                    <a:ea typeface="Microsoft Yahei"/>
                  </a:rPr>
                  <a:t>临床护理技能</a:t>
                </a:r>
                <a:r>
                  <a:rPr lang="zh-CN" sz="1400">
                    <a:solidFill>
                      <a:schemeClr val="tx1">
                        <a:alpha val="100000"/>
                      </a:schemeClr>
                    </a:solidFill>
                    <a:latin typeface="Microsoft Yahei"/>
                    <a:ea typeface="Microsoft Yahei"/>
                  </a:rPr>
                  <a:t>和</a:t>
                </a:r>
                <a:r>
                  <a:rPr lang="zh-CN" sz="1400" b="1">
                    <a:solidFill>
                      <a:schemeClr val="tx1">
                        <a:alpha val="100000"/>
                      </a:schemeClr>
                    </a:solidFill>
                    <a:latin typeface="Microsoft Yahei"/>
                    <a:ea typeface="Microsoft Yahei"/>
                  </a:rPr>
                  <a:t>职业道德</a:t>
                </a:r>
                <a:r>
                  <a:rPr lang="zh-CN" sz="1400">
                    <a:solidFill>
                      <a:schemeClr val="tx1">
                        <a:alpha val="100000"/>
                      </a:schemeClr>
                    </a:solidFill>
                    <a:latin typeface="Microsoft Yahei"/>
                    <a:ea typeface="Microsoft Yahei"/>
                  </a:rPr>
                  <a:t>提升不明显，患者满意度不高</a:t>
                </a:r>
                <a:endParaRPr/>
              </a:p>
            </p:txBody>
          </p:sp>
        </p:grpSp>
        <p:grpSp>
          <p:nvGrpSpPr>
            <p:cNvPr id="23" name="Group 635"/>
            <p:cNvGrpSpPr/>
            <p:nvPr/>
          </p:nvGrpSpPr>
          <p:grpSpPr>
            <a:xfrm>
              <a:off x="3499345" y="1423099"/>
              <a:ext cx="11008530" cy="2005901"/>
              <a:chOff x="3499345" y="1423099"/>
              <a:chExt cx="11008530" cy="2005901"/>
            </a:xfrm>
          </p:grpSpPr>
          <p:sp>
            <p:nvSpPr>
              <p:cNvPr id="24" name="TextBox 2" descr="{&quot;isTemplate&quot;:true,&quot;type&quot;:&quot;title&quot;,&quot;canOmit&quot;:false,&quot;range&quot;:0}"/>
              <p:cNvSpPr txBox="1"/>
              <p:nvPr/>
            </p:nvSpPr>
            <p:spPr>
              <a:xfrm>
                <a:off x="3574694" y="1423099"/>
                <a:ext cx="8032750" cy="6731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zh-CN" sz="2000" b="1">
                    <a:solidFill>
                      <a:schemeClr val="accent1">
                        <a:alpha val="100000"/>
                      </a:schemeClr>
                    </a:solidFill>
                    <a:latin typeface="Microsoft Yahei"/>
                    <a:ea typeface="Microsoft Yahei"/>
                  </a:rPr>
                  <a:t>提出解决策略，推动护理带教的持续改进和质量提升</a:t>
                </a:r>
                <a:endParaRPr/>
              </a:p>
            </p:txBody>
          </p:sp>
          <p:sp>
            <p:nvSpPr>
              <p:cNvPr id="25" name="TextBox 7" descr="{&quot;isTemplate&quot;:true,&quot;type&quot;:&quot;content&quot;,&quot;canOmit&quot;:false,&quot;range&quot;:0}"/>
              <p:cNvSpPr txBox="1"/>
              <p:nvPr/>
            </p:nvSpPr>
            <p:spPr>
              <a:xfrm>
                <a:off x="3574694" y="1913291"/>
                <a:ext cx="7778750" cy="1282700"/>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b="1">
                    <a:solidFill>
                      <a:schemeClr val="tx1">
                        <a:alpha val="100000"/>
                      </a:schemeClr>
                    </a:solidFill>
                    <a:latin typeface="Microsoft Yahei"/>
                    <a:ea typeface="Microsoft Yahei"/>
                  </a:rPr>
                  <a:t>教师培训</a:t>
                </a:r>
                <a:r>
                  <a:rPr lang="zh-CN" sz="1400">
                    <a:solidFill>
                      <a:schemeClr val="tx1">
                        <a:alpha val="100000"/>
                      </a:schemeClr>
                    </a:solidFill>
                    <a:latin typeface="Microsoft Yahei"/>
                    <a:ea typeface="Microsoft Yahei"/>
                  </a:rPr>
                  <a:t>：加强带教老师的</a:t>
                </a:r>
                <a:r>
                  <a:rPr lang="zh-CN" sz="1400" b="1">
                    <a:solidFill>
                      <a:schemeClr val="tx1">
                        <a:alpha val="100000"/>
                      </a:schemeClr>
                    </a:solidFill>
                    <a:latin typeface="Microsoft Yahei"/>
                    <a:ea typeface="Microsoft Yahei"/>
                  </a:rPr>
                  <a:t>临床培训和职业道德教育</a:t>
                </a:r>
                <a:endParaRPr/>
              </a:p>
              <a:p>
                <a:pPr marL="0" lvl="0" indent="-203200">
                  <a:lnSpc>
                    <a:spcPct val="130000"/>
                  </a:lnSpc>
                  <a:buFont typeface="Arial" pitchFamily="34" charset="0"/>
                  <a:buChar char="•"/>
                </a:pPr>
                <a:r>
                  <a:rPr lang="zh-CN" sz="1400" b="1">
                    <a:solidFill>
                      <a:schemeClr val="tx1">
                        <a:alpha val="100000"/>
                      </a:schemeClr>
                    </a:solidFill>
                    <a:latin typeface="Microsoft Yahei"/>
                    <a:ea typeface="Microsoft Yahei"/>
                  </a:rPr>
                  <a:t>教学策略</a:t>
                </a:r>
                <a:r>
                  <a:rPr lang="zh-CN" sz="1400">
                    <a:solidFill>
                      <a:schemeClr val="tx1">
                        <a:alpha val="100000"/>
                      </a:schemeClr>
                    </a:solidFill>
                    <a:latin typeface="Microsoft Yahei"/>
                    <a:ea typeface="Microsoft Yahei"/>
                  </a:rPr>
                  <a:t>：采用</a:t>
                </a:r>
                <a:r>
                  <a:rPr lang="zh-CN" sz="1400" b="1">
                    <a:solidFill>
                      <a:schemeClr val="tx1">
                        <a:alpha val="100000"/>
                      </a:schemeClr>
                    </a:solidFill>
                    <a:latin typeface="Microsoft Yahei"/>
                    <a:ea typeface="Microsoft Yahei"/>
                  </a:rPr>
                  <a:t>多元化</a:t>
                </a:r>
                <a:r>
                  <a:rPr lang="zh-CN" sz="1400">
                    <a:solidFill>
                      <a:schemeClr val="tx1">
                        <a:alpha val="100000"/>
                      </a:schemeClr>
                    </a:solidFill>
                    <a:latin typeface="Microsoft Yahei"/>
                    <a:ea typeface="Microsoft Yahei"/>
                  </a:rPr>
                  <a:t>的教学方法，关注实习护理人员的</a:t>
                </a:r>
                <a:r>
                  <a:rPr lang="zh-CN" sz="1400" b="1">
                    <a:solidFill>
                      <a:schemeClr val="tx1">
                        <a:alpha val="100000"/>
                      </a:schemeClr>
                    </a:solidFill>
                    <a:latin typeface="Microsoft Yahei"/>
                    <a:ea typeface="Microsoft Yahei"/>
                  </a:rPr>
                  <a:t>学习需求</a:t>
                </a:r>
                <a:r>
                  <a:rPr lang="zh-CN" sz="1400">
                    <a:solidFill>
                      <a:schemeClr val="tx1">
                        <a:alpha val="100000"/>
                      </a:schemeClr>
                    </a:solidFill>
                    <a:latin typeface="Microsoft Yahei"/>
                    <a:ea typeface="Microsoft Yahei"/>
                  </a:rPr>
                  <a:t>和</a:t>
                </a:r>
                <a:r>
                  <a:rPr lang="zh-CN" sz="1400" b="1">
                    <a:solidFill>
                      <a:schemeClr val="tx1">
                        <a:alpha val="100000"/>
                      </a:schemeClr>
                    </a:solidFill>
                    <a:latin typeface="Microsoft Yahei"/>
                    <a:ea typeface="Microsoft Yahei"/>
                  </a:rPr>
                  <a:t>个体差异</a:t>
                </a:r>
                <a:endParaRPr/>
              </a:p>
              <a:p>
                <a:pPr marL="0" lvl="0" indent="-203200">
                  <a:lnSpc>
                    <a:spcPct val="130000"/>
                  </a:lnSpc>
                  <a:buFont typeface="Arial" pitchFamily="34" charset="0"/>
                  <a:buChar char="•"/>
                </a:pPr>
                <a:r>
                  <a:rPr lang="zh-CN" sz="1400" b="1">
                    <a:solidFill>
                      <a:schemeClr val="tx1">
                        <a:alpha val="100000"/>
                      </a:schemeClr>
                    </a:solidFill>
                    <a:latin typeface="Microsoft Yahei"/>
                    <a:ea typeface="Microsoft Yahei"/>
                  </a:rPr>
                  <a:t>教学成果监控</a:t>
                </a:r>
                <a:r>
                  <a:rPr lang="zh-CN" sz="1400">
                    <a:solidFill>
                      <a:schemeClr val="tx1">
                        <a:alpha val="100000"/>
                      </a:schemeClr>
                    </a:solidFill>
                    <a:latin typeface="Microsoft Yahei"/>
                    <a:ea typeface="Microsoft Yahei"/>
                  </a:rPr>
                  <a:t>：建立</a:t>
                </a:r>
                <a:r>
                  <a:rPr lang="zh-CN" sz="1400" b="1">
                    <a:solidFill>
                      <a:schemeClr val="tx1">
                        <a:alpha val="100000"/>
                      </a:schemeClr>
                    </a:solidFill>
                    <a:latin typeface="Microsoft Yahei"/>
                    <a:ea typeface="Microsoft Yahei"/>
                  </a:rPr>
                  <a:t>完善的教学成果监控机制</a:t>
                </a:r>
                <a:r>
                  <a:rPr lang="zh-CN" sz="1400">
                    <a:solidFill>
                      <a:schemeClr val="tx1">
                        <a:alpha val="100000"/>
                      </a:schemeClr>
                    </a:solidFill>
                    <a:latin typeface="Microsoft Yahei"/>
                    <a:ea typeface="Microsoft Yahei"/>
                  </a:rPr>
                  <a:t>，确保</a:t>
                </a:r>
                <a:r>
                  <a:rPr lang="zh-CN" sz="1400" b="1">
                    <a:solidFill>
                      <a:schemeClr val="tx1">
                        <a:alpha val="100000"/>
                      </a:schemeClr>
                    </a:solidFill>
                    <a:latin typeface="Microsoft Yahei"/>
                    <a:ea typeface="Microsoft Yahei"/>
                  </a:rPr>
                  <a:t>教学质量</a:t>
                </a:r>
                <a:endParaRPr/>
              </a:p>
            </p:txBody>
          </p:sp>
          <p:sp>
            <p:nvSpPr>
              <p:cNvPr id="26" name="AutoShape 10"/>
              <p:cNvSpPr/>
              <p:nvPr/>
            </p:nvSpPr>
            <p:spPr>
              <a:xfrm>
                <a:off x="3552256" y="3306002"/>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7" name="AutoShape 11"/>
              <p:cNvSpPr/>
              <p:nvPr/>
            </p:nvSpPr>
            <p:spPr>
              <a:xfrm>
                <a:off x="3499345" y="3306002"/>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AutoShape 12"/>
              <p:cNvSpPr/>
              <p:nvPr/>
            </p:nvSpPr>
            <p:spPr>
              <a:xfrm>
                <a:off x="4182096" y="3306002"/>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9"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30"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护理带教中的问题与解决策略</a:t>
            </a:r>
            <a:endParaRPr lang="en-US" altLang="zh-CN" sz="2800" b="1">
              <a:latin typeface="+mj-ea"/>
              <a:ea typeface="+mj-ea"/>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31" name="" descr="{&quot;isTemplate&quot;:true,&quot;type&quot;:3}"/>
        <p:cNvGrpSpPr/>
        <p:nvPr/>
      </p:nvGrpSpPr>
      <p:grpSpPr>
        <a:xfrm>
          <a:off x="0" y="0"/>
          <a:ext cx="0" cy="0"/>
        </a:xfrm>
      </p:grpSpPr>
      <p:grpSp>
        <p:nvGrpSpPr>
          <p:cNvPr id="32" name="" descr="{&quot;isTemplate&quot;:true,&quot;type&quot;:&quot;list&quot;,&quot;alignment&quot;:&quot;left&quot;,&quot;alignmentVertical&quot;:&quot;top&quot;,&quot;canOmit&quot;:false,&quot;scalable&quot;:false,&quot;minItemsCount&quot;:-1}"/>
          <p:cNvGrpSpPr/>
          <p:nvPr/>
        </p:nvGrpSpPr>
        <p:grpSpPr>
          <a:xfrm>
            <a:off x="996217" y="2144759"/>
            <a:ext cx="10199566" cy="4458640"/>
            <a:chOff x="996217" y="2144759"/>
            <a:chExt cx="10199566" cy="4458640"/>
          </a:xfrm>
        </p:grpSpPr>
        <p:grpSp>
          <p:nvGrpSpPr>
            <p:cNvPr id="33" name=""/>
            <p:cNvGrpSpPr/>
            <p:nvPr/>
          </p:nvGrpSpPr>
          <p:grpSpPr>
            <a:xfrm>
              <a:off x="996217" y="2144759"/>
              <a:ext cx="2880000" cy="4458640"/>
              <a:chOff x="996217" y="2144759"/>
              <a:chExt cx="2880000" cy="4458640"/>
            </a:xfrm>
          </p:grpSpPr>
          <p:sp>
            <p:nvSpPr>
              <p:cNvPr id="34" name="椭圆 10" descr="{&quot;isTemplate&quot;:true,&quot;type&quot;:&quot;title&quot;,&quot;canOmit&quot;:false,&quot;range&quot;:0}"/>
              <p:cNvSpPr>
                <a:spLocks noChangeAspect="1"/>
              </p:cNvSpPr>
              <p:nvPr/>
            </p:nvSpPr>
            <p:spPr>
              <a:xfrm>
                <a:off x="996217" y="2144759"/>
                <a:ext cx="2880000" cy="2880000"/>
              </a:xfrm>
              <a:prstGeom prst="ellipse">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kumimoji="1" lang="zh-CN" altLang="en-US" sz="2200" b="1">
                    <a:solidFill>
                      <a:schemeClr val="bg1"/>
                    </a:solidFill>
                    <a:latin typeface="+mj-ea"/>
                    <a:ea typeface="+mj-ea"/>
                  </a:rPr>
                  <a:t>个性化教学：关注实习护理人员的学习需求和个体差异，制定合适的教学计划</a:t>
                </a:r>
                <a:endParaRPr kumimoji="1" lang="en-US" altLang="zh-CN" sz="2200" b="1">
                  <a:solidFill>
                    <a:schemeClr val="bg1"/>
                  </a:solidFill>
                  <a:latin typeface="+mj-ea"/>
                  <a:ea typeface="+mj-ea"/>
                </a:endParaRPr>
              </a:p>
            </p:txBody>
          </p:sp>
          <p:sp>
            <p:nvSpPr>
              <p:cNvPr id="35" name="Tencent"/>
              <p:cNvSpPr/>
              <p:nvPr/>
            </p:nvSpPr>
            <p:spPr>
              <a:xfrm>
                <a:off x="2185187" y="5145078"/>
                <a:ext cx="502061" cy="40011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none" lIns="91440" tIns="45720" rIns="91440" bIns="45720" rtlCol="0" anchor="b" anchorCtr="0">
                <a:spAutoFit/>
              </a:bodyP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kumimoji="1" lang="en-US" altLang="zh-CN" sz="2000" b="1">
                    <a:solidFill>
                      <a:schemeClr val="accent1"/>
                    </a:solidFill>
                    <a:latin typeface="+mj-ea"/>
                    <a:ea typeface="+mj-ea"/>
                  </a:rPr>
                  <a:t>01</a:t>
                </a:r>
                <a:endParaRPr/>
              </a:p>
            </p:txBody>
          </p:sp>
        </p:grpSp>
        <p:grpSp>
          <p:nvGrpSpPr>
            <p:cNvPr id="36" name=""/>
            <p:cNvGrpSpPr/>
            <p:nvPr/>
          </p:nvGrpSpPr>
          <p:grpSpPr>
            <a:xfrm>
              <a:off x="4656000" y="2144759"/>
              <a:ext cx="2880000" cy="4458640"/>
              <a:chOff x="4656000" y="2144759"/>
              <a:chExt cx="2880000" cy="4458640"/>
            </a:xfrm>
          </p:grpSpPr>
          <p:sp>
            <p:nvSpPr>
              <p:cNvPr id="37" name="椭圆 11" descr="{&quot;isTemplate&quot;:true,&quot;type&quot;:&quot;title&quot;,&quot;canOmit&quot;:false,&quot;range&quot;:0}"/>
              <p:cNvSpPr>
                <a:spLocks noChangeAspect="1"/>
              </p:cNvSpPr>
              <p:nvPr/>
            </p:nvSpPr>
            <p:spPr>
              <a:xfrm>
                <a:off x="4656000" y="2144759"/>
                <a:ext cx="2880000" cy="2880000"/>
              </a:xfrm>
              <a:prstGeom prst="ellipse">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kumimoji="1" lang="zh-CN" altLang="en-US" sz="2200" b="1">
                    <a:solidFill>
                      <a:schemeClr val="bg1"/>
                    </a:solidFill>
                    <a:latin typeface="+mj-ea"/>
                    <a:ea typeface="+mj-ea"/>
                  </a:rPr>
                  <a:t>信息化教学：利用信息技术，提高教学效果和学习体验</a:t>
                </a:r>
                <a:endParaRPr kumimoji="1" lang="en-US" altLang="zh-CN" sz="2200" b="1">
                  <a:solidFill>
                    <a:schemeClr val="bg1"/>
                  </a:solidFill>
                  <a:latin typeface="+mj-ea"/>
                  <a:ea typeface="+mj-ea"/>
                </a:endParaRPr>
              </a:p>
            </p:txBody>
          </p:sp>
          <p:sp>
            <p:nvSpPr>
              <p:cNvPr id="38" name="Tencent"/>
              <p:cNvSpPr/>
              <p:nvPr/>
            </p:nvSpPr>
            <p:spPr>
              <a:xfrm>
                <a:off x="5844970" y="5145078"/>
                <a:ext cx="502061" cy="40011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none" lIns="91440" tIns="45720" rIns="91440" bIns="45720" rtlCol="0" anchor="b" anchorCtr="0">
                <a:spAutoFit/>
              </a:bodyP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kumimoji="1" lang="en-US" altLang="zh-CN" sz="2000" b="1">
                    <a:solidFill>
                      <a:schemeClr val="accent2"/>
                    </a:solidFill>
                    <a:latin typeface="+mj-ea"/>
                    <a:ea typeface="+mj-ea"/>
                  </a:rPr>
                  <a:t>02</a:t>
                </a:r>
                <a:endParaRPr/>
              </a:p>
            </p:txBody>
          </p:sp>
        </p:grpSp>
        <p:grpSp>
          <p:nvGrpSpPr>
            <p:cNvPr id="39" name=""/>
            <p:cNvGrpSpPr/>
            <p:nvPr/>
          </p:nvGrpSpPr>
          <p:grpSpPr>
            <a:xfrm>
              <a:off x="8315783" y="2144759"/>
              <a:ext cx="2880000" cy="4458640"/>
              <a:chOff x="8315783" y="2144759"/>
              <a:chExt cx="2880000" cy="4458640"/>
            </a:xfrm>
          </p:grpSpPr>
          <p:sp>
            <p:nvSpPr>
              <p:cNvPr id="40" name="椭圆 12" descr="{&quot;isTemplate&quot;:true,&quot;type&quot;:&quot;title&quot;,&quot;canOmit&quot;:false,&quot;range&quot;:0}"/>
              <p:cNvSpPr>
                <a:spLocks noChangeAspect="1"/>
              </p:cNvSpPr>
              <p:nvPr/>
            </p:nvSpPr>
            <p:spPr>
              <a:xfrm>
                <a:off x="8315783" y="2144759"/>
                <a:ext cx="2880000" cy="2880000"/>
              </a:xfrm>
              <a:prstGeom prst="ellipse">
                <a:avLst/>
              </a:pr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kumimoji="1" lang="zh-CN" altLang="en-US" sz="2200" b="1">
                    <a:solidFill>
                      <a:schemeClr val="bg1"/>
                    </a:solidFill>
                    <a:latin typeface="+mj-ea"/>
                    <a:ea typeface="+mj-ea"/>
                  </a:rPr>
                  <a:t>跨学科合作：与其他医学专业和非医学专业进行跨学科合作，培养全面发展的护理人才</a:t>
                </a:r>
                <a:endParaRPr kumimoji="1" lang="en-US" altLang="zh-CN" sz="2200" b="1">
                  <a:solidFill>
                    <a:schemeClr val="bg1"/>
                  </a:solidFill>
                  <a:latin typeface="+mj-ea"/>
                  <a:ea typeface="+mj-ea"/>
                </a:endParaRPr>
              </a:p>
            </p:txBody>
          </p:sp>
          <p:sp>
            <p:nvSpPr>
              <p:cNvPr id="41" name="Tencent"/>
              <p:cNvSpPr/>
              <p:nvPr/>
            </p:nvSpPr>
            <p:spPr>
              <a:xfrm>
                <a:off x="9504753" y="5145078"/>
                <a:ext cx="502061" cy="40011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none" lIns="91440" tIns="45720" rIns="91440" bIns="45720" rtlCol="0" anchor="b" anchorCtr="0">
                <a:spAutoFit/>
              </a:bodyP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kumimoji="1" lang="en-US" altLang="zh-CN" sz="2000" b="1">
                    <a:solidFill>
                      <a:schemeClr val="accent3"/>
                    </a:solidFill>
                    <a:latin typeface="+mj-ea"/>
                    <a:ea typeface="+mj-ea"/>
                  </a:rPr>
                  <a:t>03</a:t>
                </a:r>
                <a:endParaRPr/>
              </a:p>
            </p:txBody>
          </p:sp>
        </p:grpSp>
      </p:grpSp>
      <p:sp>
        <p:nvSpPr>
          <p:cNvPr id="42" name="Tencent" descr="{&quot;isTemplate&quot;:true,&quot;type&quot;:&quot;title&quot;,&quot;canOmit&quot;:false,&quot;range&quot;:0}"/>
          <p:cNvSpPr txBox="1"/>
          <p:nvPr/>
        </p:nvSpPr>
        <p:spPr>
          <a:xfrm>
            <a:off x="753805" y="643889"/>
            <a:ext cx="10699750" cy="64135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sz="3600" b="1">
                <a:latin typeface="微软雅黑"/>
                <a:ea typeface="微软雅黑"/>
              </a:rPr>
              <a:t>护理带教的未来发展趋势</a:t>
            </a:r>
            <a:endParaRPr lang="en-US" sz="3600" b="1">
              <a:latin typeface="微软雅黑"/>
              <a:ea typeface="微软雅黑"/>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https://d.book118.com/557201124046006043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template_ppt_simple_minimalist_dark">
      <a:dk1>
        <a:srgbClr val="FFFFFF"/>
      </a:dk1>
      <a:lt1>
        <a:srgbClr val="000000"/>
      </a:lt1>
      <a:dk2>
        <a:srgbClr val="F5F4F5"/>
      </a:dk2>
      <a:lt2>
        <a:srgbClr val="24282D"/>
      </a:lt2>
      <a:accent1>
        <a:srgbClr val="C1C5CB"/>
      </a:accent1>
      <a:accent2>
        <a:srgbClr val="A1A5AA"/>
      </a:accent2>
      <a:accent3>
        <a:srgbClr val="828589"/>
      </a:accent3>
      <a:accent4>
        <a:srgbClr val="C4BEBC"/>
      </a:accent4>
      <a:accent5>
        <a:srgbClr val="7A7B79"/>
      </a:accent5>
      <a:accent6>
        <a:srgbClr val="5C5553"/>
      </a:accent6>
      <a:hlink>
        <a:srgbClr val="175CEB"/>
      </a:hlink>
      <a:folHlink>
        <a:srgbClr val="81868F"/>
      </a:folHlink>
    </a:clrScheme>
    <a:fontScheme name="Arial Black-Arial">
      <a:majorFont>
        <a:latin typeface="Arial Black" panose="020b0a04020102020204"/>
        <a:ea typeface="微软雅黑"/>
        <a:cs typeface="Arial"/>
        <a:font script="Jpan" typeface="ＭＳ ゴシック"/>
        <a:font script="Hang" typeface="굴림"/>
        <a:font script="Hans" typeface="微软雅黑"/>
        <a:font script="Hant" typeface="微軟正黑體"/>
        <a:font script="Arab" typeface="Tahoma"/>
        <a:font script="Hebr" typeface="Tahoma"/>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74</Paragraphs>
  <Slides>14</Slides>
  <Notes>0</Notes>
  <TotalTime>1</TotalTime>
  <HiddenSlides>0</HiddenSlides>
  <MMClips>0</MMClips>
  <ScaleCrop>0</ScaleCrop>
  <HeadingPairs>
    <vt:vector baseType="variant" size="6">
      <vt:variant>
        <vt:lpstr>Fonts used</vt:lpstr>
      </vt:variant>
      <vt:variant>
        <vt:i4>8</vt:i4>
      </vt:variant>
      <vt:variant>
        <vt:lpstr>Theme</vt:lpstr>
      </vt:variant>
      <vt:variant>
        <vt:i4>1</vt:i4>
      </vt:variant>
      <vt:variant>
        <vt:lpstr>Slide Titles</vt:lpstr>
      </vt:variant>
      <vt:variant>
        <vt:i4>14</vt:i4>
      </vt:variant>
    </vt:vector>
  </HeadingPairs>
  <TitlesOfParts>
    <vt:vector baseType="lpstr" size="23">
      <vt:lpstr>Arial</vt:lpstr>
      <vt:lpstr>Calibri</vt:lpstr>
      <vt:lpstr>Arial Black</vt:lpstr>
      <vt:lpstr>微软雅黑</vt:lpstr>
      <vt:lpstr>黑体</vt:lpstr>
      <vt:lpstr>Microsoft YaHei</vt:lpstr>
      <vt:lpstr>Microsoft YaHei Light</vt:lpstr>
      <vt:lpstr>Microsoft Yahei</vt:lpstr>
      <vt:lpstr>Office Theme</vt:lpstr>
      <vt:lpstr>护理带教PPT演讲</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2024-09-17T01:19:48.054</cp:lastPrinted>
  <dcterms:created xsi:type="dcterms:W3CDTF">2024-09-16T17:19:48Z</dcterms:created>
  <dcterms:modified xsi:type="dcterms:W3CDTF">2024-09-16T17:19:49Z</dcterms:modified>
</cp:coreProperties>
</file>