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50066-C581-4F14-B943-2754EC75C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92CF0-D6CA-4D40-9FE4-5CDC78C4A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A85A8-BF1B-4B84-84E5-B5C289115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7F7A9-D8FA-49CD-9713-104A9E354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9A2FA-D34B-4E4D-9EC0-E09902574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17EC3-9024-4F05-8C3F-27EC6056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FCA48-A342-4CA4-8E39-C16AFB99A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05C10-53DF-4C8A-BAF3-C537EA9D4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C2C25-9438-4F83-B63F-D317152B2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5A04D-7E6D-466F-8B9B-80E8F7FB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FB23C-8A9A-439D-A5E4-B791650A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44" r:id="rId2"/>
    <p:sldLayoutId id="2147486245" r:id="rId3"/>
    <p:sldLayoutId id="2147486246" r:id="rId4"/>
    <p:sldLayoutId id="2147486247" r:id="rId5"/>
    <p:sldLayoutId id="2147486248" r:id="rId6"/>
    <p:sldLayoutId id="2147486249" r:id="rId7"/>
    <p:sldLayoutId id="2147486250" r:id="rId8"/>
    <p:sldLayoutId id="2147486251" r:id="rId9"/>
    <p:sldLayoutId id="2147486252" r:id="rId10"/>
    <p:sldLayoutId id="214748625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2001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市场营销理论知识总结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市场营销概述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市场细分与定位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消费者行为研究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产品策略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价格策略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渠道策略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市场营销概述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市场营销定义</a:t>
            </a:r>
            <a:endParaRPr lang="zh-CN" altLang="en-US"/>
          </a:p>
        </p:txBody>
      </p:sp>
      <p:sp>
        <p:nvSpPr>
          <p:cNvPr id="104889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市场营销是一种通过创造和交换价值来满足顾客需求和愿望的过程。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市场营销的核心是顾客需求，目标是建立和维持与顾客的良好关系。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市场营销涉及产品、价格、促销和分销策略的制定和执行。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市场营销的成功需要创新、协作和持续改进。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市场营销的核心概念</a:t>
            </a:r>
            <a:endParaRPr lang="zh-CN" altLang="en-US"/>
          </a:p>
        </p:txBody>
      </p:sp>
      <p:sp>
        <p:nvSpPr>
          <p:cNvPr id="10489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市场营销：以满足客户需求为导向，通过市场调研、产品开发、定价、促销等手段实现企业销售目标的过程。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市场细分：将一个整体市场划分为若干个具有共同特征的小市场，以便对每个小市场采取相应的营销策略。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竞争分析：对竞争对手的产品、价格、促销手段等进行分析，以制定适合企业自身的营销策略。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目标市场：企业所针对的消费者群体，是企业营销活动的主要对象。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市场营销组合</a:t>
            </a:r>
            <a:endParaRPr lang="zh-CN" altLang="en-US"/>
          </a:p>
        </p:txBody>
      </p:sp>
      <p:sp>
        <p:nvSpPr>
          <p:cNvPr id="104902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产品策略：关注产品的品质、功能和特点，以满足市场需求。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价格策略：根据市场需求和竞争情况，制定合理的价格策略。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渠道策略：选择合适的销售渠道，如线上、线下等，以扩大销售范围。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促销策略：通过各种促销手段，如折扣、赠品等，吸引消费者购买。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市场细分与定位</a:t>
            </a:r>
            <a:endParaRPr lang="zh-CN" altLang="en-US"/>
          </a:p>
        </p:txBody>
      </p:sp>
      <p:sp>
        <p:nvSpPr>
          <p:cNvPr id="104906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市场细分</a:t>
            </a:r>
            <a:endParaRPr lang="zh-CN" altLang="en-US"/>
          </a:p>
        </p:txBody>
      </p:sp>
      <p:sp>
        <p:nvSpPr>
          <p:cNvPr id="1049104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定义：市场细分是将整体市场划分为若干个具有共同特征的子市场的过程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目的：帮助企业更好地了解目标客户的需求和行为，从而制定更有效的营销策略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方法：基于不同的变量（如地理、人口统计、心理、行为等）对市场进行细分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步骤：确定细分变量、描述细分市场、评估细分市场的吸引力和选择目标市场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目标市场选择</a:t>
            </a:r>
            <a:endParaRPr lang="zh-CN" altLang="en-US"/>
          </a:p>
        </p:txBody>
      </p:sp>
      <p:sp>
        <p:nvSpPr>
          <p:cNvPr id="1049162" name="对角圆角矩形 15"/>
          <p:cNvSpPr/>
          <p:nvPr>
            <p:custDataLst>
              <p:tags r:id="rId2"/>
            </p:custDataLst>
          </p:nvPr>
        </p:nvSpPr>
        <p:spPr>
          <a:xfrm>
            <a:off x="608330" y="4955661"/>
            <a:ext cx="10968722" cy="92450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6"/>
          <p:cNvSpPr/>
          <p:nvPr>
            <p:custDataLst>
              <p:tags r:id="rId3"/>
            </p:custDataLst>
          </p:nvPr>
        </p:nvSpPr>
        <p:spPr>
          <a:xfrm>
            <a:off x="608330" y="4788113"/>
            <a:ext cx="667575" cy="6370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7"/>
          <p:cNvSpPr/>
          <p:nvPr>
            <p:custDataLst>
              <p:tags r:id="rId4"/>
            </p:custDataLst>
          </p:nvPr>
        </p:nvSpPr>
        <p:spPr>
          <a:xfrm>
            <a:off x="1275974" y="4788113"/>
            <a:ext cx="100581" cy="16763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27"/>
          <p:cNvSpPr txBox="1"/>
          <p:nvPr>
            <p:custDataLst>
              <p:tags r:id="rId5"/>
            </p:custDataLst>
          </p:nvPr>
        </p:nvSpPr>
        <p:spPr>
          <a:xfrm>
            <a:off x="1319295" y="5009174"/>
            <a:ext cx="9910556" cy="82598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定位：企业根据自身特点和优势，在目标市场中确定一个独特的位置，使自己的产品与竞争对手的产品有所区别</a:t>
            </a:r>
            <a:endParaRPr lang="en-US" altLang="zh-CN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52"/>
          <p:cNvSpPr/>
          <p:nvPr>
            <p:custDataLst>
              <p:tags r:id="rId6"/>
            </p:custDataLst>
          </p:nvPr>
        </p:nvSpPr>
        <p:spPr>
          <a:xfrm>
            <a:off x="608330" y="1970373"/>
            <a:ext cx="10968722" cy="92450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53"/>
          <p:cNvSpPr/>
          <p:nvPr>
            <p:custDataLst>
              <p:tags r:id="rId7"/>
            </p:custDataLst>
          </p:nvPr>
        </p:nvSpPr>
        <p:spPr>
          <a:xfrm>
            <a:off x="608330" y="1802825"/>
            <a:ext cx="667575" cy="6370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54"/>
          <p:cNvSpPr/>
          <p:nvPr>
            <p:custDataLst>
              <p:tags r:id="rId8"/>
            </p:custDataLst>
          </p:nvPr>
        </p:nvSpPr>
        <p:spPr>
          <a:xfrm>
            <a:off x="1275974" y="1802825"/>
            <a:ext cx="100581" cy="16763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56"/>
          <p:cNvSpPr txBox="1"/>
          <p:nvPr>
            <p:custDataLst>
              <p:tags r:id="rId9"/>
            </p:custDataLst>
          </p:nvPr>
        </p:nvSpPr>
        <p:spPr>
          <a:xfrm>
            <a:off x="1319295" y="2016242"/>
            <a:ext cx="9910556" cy="82598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市场细分：根据消费者需求、购买行为等因素将市场划分为若干个具有共同特征的子市场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5"/>
          <p:cNvSpPr/>
          <p:nvPr>
            <p:custDataLst>
              <p:tags r:id="rId10"/>
            </p:custDataLst>
          </p:nvPr>
        </p:nvSpPr>
        <p:spPr>
          <a:xfrm>
            <a:off x="608330" y="3468750"/>
            <a:ext cx="10968722" cy="92450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6"/>
          <p:cNvSpPr/>
          <p:nvPr>
            <p:custDataLst>
              <p:tags r:id="rId11"/>
            </p:custDataLst>
          </p:nvPr>
        </p:nvSpPr>
        <p:spPr>
          <a:xfrm>
            <a:off x="608330" y="3301202"/>
            <a:ext cx="667575" cy="6370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7"/>
          <p:cNvSpPr/>
          <p:nvPr>
            <p:custDataLst>
              <p:tags r:id="rId12"/>
            </p:custDataLst>
          </p:nvPr>
        </p:nvSpPr>
        <p:spPr>
          <a:xfrm>
            <a:off x="1275974" y="3301202"/>
            <a:ext cx="100581" cy="16763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13"/>
            </p:custDataLst>
          </p:nvPr>
        </p:nvSpPr>
        <p:spPr>
          <a:xfrm>
            <a:off x="1319295" y="3522901"/>
            <a:ext cx="9910556" cy="82598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目标市场：企业选择其中一个或多个子市场作为自己的目标市场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市场定位</a:t>
            </a:r>
            <a:endParaRPr lang="zh-CN" altLang="en-US"/>
          </a:p>
        </p:txBody>
      </p:sp>
      <p:sp>
        <p:nvSpPr>
          <p:cNvPr id="10492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市场定位的概念：根据消费者需求和竞争状况，确定企业产品在市场中的位置。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市场定位的步骤：识别潜在竞争优势、选择竞争优势、构建支撑优势的营销组合。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市场定位的策略：差异化定位、目标市场定位、首席定位、比附定位。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市场定位的意义：有利于企业更好地满足消费者需求、提高竞争力、实现可持续发展。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消费者行为研究</a:t>
            </a:r>
            <a:endParaRPr lang="zh-CN" altLang="en-US"/>
          </a:p>
        </p:txBody>
      </p:sp>
      <p:sp>
        <p:nvSpPr>
          <p:cNvPr id="104927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消费者需求与动机</a:t>
            </a:r>
            <a:endParaRPr lang="zh-CN" altLang="en-US"/>
          </a:p>
        </p:txBody>
      </p:sp>
      <p:sp>
        <p:nvSpPr>
          <p:cNvPr id="104931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消费者需求的层次性：根据马斯洛的需求层次理论，消费者需求可以分为生理需求、安全需求、社交需求、尊重需求和自我实现需求等层次。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消费者动机的多样性：消费者可能同时存在多种动机，其中一种动机可能占主导地位，对消费行为产生决定性影响。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消费者需求的定义：消费者在某一时期内，在一定条件下，对能够并愿意购买的产品或服务的欲望。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消费者动机的形成：受到个人内在需求、价值观、生活方式等因素的影响，以及外部环境、社会文化、市场竞争等外部因素的刺激。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消费者购买决策过程</a:t>
            </a:r>
            <a:endParaRPr lang="zh-CN" altLang="en-US"/>
          </a:p>
        </p:txBody>
      </p:sp>
      <p:sp>
        <p:nvSpPr>
          <p:cNvPr id="1049372" name="圆角矩形 26"/>
          <p:cNvSpPr/>
          <p:nvPr>
            <p:custDataLst>
              <p:tags r:id="rId2"/>
            </p:custDataLst>
          </p:nvPr>
        </p:nvSpPr>
        <p:spPr>
          <a:xfrm>
            <a:off x="608330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28"/>
          <p:cNvSpPr/>
          <p:nvPr>
            <p:custDataLst>
              <p:tags r:id="rId3"/>
            </p:custDataLst>
          </p:nvPr>
        </p:nvSpPr>
        <p:spPr>
          <a:xfrm>
            <a:off x="610874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6" name="文本框 31"/>
          <p:cNvSpPr txBox="1"/>
          <p:nvPr>
            <p:custDataLst>
              <p:tags r:id="rId4"/>
            </p:custDataLst>
          </p:nvPr>
        </p:nvSpPr>
        <p:spPr>
          <a:xfrm>
            <a:off x="692922" y="2256762"/>
            <a:ext cx="1825865" cy="345491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需求认知：消费者意识到需求并产生购买动机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29"/>
          <p:cNvSpPr/>
          <p:nvPr>
            <p:custDataLst>
              <p:tags r:id="rId5"/>
            </p:custDataLst>
          </p:nvPr>
        </p:nvSpPr>
        <p:spPr>
          <a:xfrm>
            <a:off x="2852247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32"/>
          <p:cNvSpPr/>
          <p:nvPr>
            <p:custDataLst>
              <p:tags r:id="rId6"/>
            </p:custDataLst>
          </p:nvPr>
        </p:nvSpPr>
        <p:spPr>
          <a:xfrm>
            <a:off x="2854791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34"/>
          <p:cNvSpPr txBox="1"/>
          <p:nvPr>
            <p:custDataLst>
              <p:tags r:id="rId7"/>
            </p:custDataLst>
          </p:nvPr>
        </p:nvSpPr>
        <p:spPr>
          <a:xfrm>
            <a:off x="2936839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信息收集：消费者通过各种渠道收集产品信息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3"/>
          <p:cNvSpPr/>
          <p:nvPr>
            <p:custDataLst>
              <p:tags r:id="rId8"/>
            </p:custDataLst>
          </p:nvPr>
        </p:nvSpPr>
        <p:spPr>
          <a:xfrm>
            <a:off x="5096165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4"/>
          <p:cNvSpPr/>
          <p:nvPr>
            <p:custDataLst>
              <p:tags r:id="rId9"/>
            </p:custDataLst>
          </p:nvPr>
        </p:nvSpPr>
        <p:spPr>
          <a:xfrm>
            <a:off x="5098073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5"/>
          <p:cNvSpPr txBox="1"/>
          <p:nvPr>
            <p:custDataLst>
              <p:tags r:id="rId10"/>
            </p:custDataLst>
          </p:nvPr>
        </p:nvSpPr>
        <p:spPr>
          <a:xfrm>
            <a:off x="5180121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评价与比较：消费者对收集到的信息进行评价和比较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8"/>
          <p:cNvSpPr/>
          <p:nvPr>
            <p:custDataLst>
              <p:tags r:id="rId11"/>
            </p:custDataLst>
          </p:nvPr>
        </p:nvSpPr>
        <p:spPr>
          <a:xfrm>
            <a:off x="7340082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9"/>
          <p:cNvSpPr/>
          <p:nvPr>
            <p:custDataLst>
              <p:tags r:id="rId12"/>
            </p:custDataLst>
          </p:nvPr>
        </p:nvSpPr>
        <p:spPr>
          <a:xfrm>
            <a:off x="7341990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10"/>
          <p:cNvSpPr txBox="1"/>
          <p:nvPr>
            <p:custDataLst>
              <p:tags r:id="rId13"/>
            </p:custDataLst>
          </p:nvPr>
        </p:nvSpPr>
        <p:spPr>
          <a:xfrm>
            <a:off x="7424038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购买决策：消费者做出购买决定并采取行动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6"/>
          <p:cNvSpPr/>
          <p:nvPr>
            <p:custDataLst>
              <p:tags r:id="rId14"/>
            </p:custDataLst>
          </p:nvPr>
        </p:nvSpPr>
        <p:spPr>
          <a:xfrm>
            <a:off x="9583999" y="1836345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7"/>
          <p:cNvSpPr/>
          <p:nvPr>
            <p:custDataLst>
              <p:tags r:id="rId15"/>
            </p:custDataLst>
          </p:nvPr>
        </p:nvSpPr>
        <p:spPr>
          <a:xfrm>
            <a:off x="9585907" y="1836345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0" name="文本框 11"/>
          <p:cNvSpPr txBox="1"/>
          <p:nvPr>
            <p:custDataLst>
              <p:tags r:id="rId16"/>
            </p:custDataLst>
          </p:nvPr>
        </p:nvSpPr>
        <p:spPr>
          <a:xfrm>
            <a:off x="9667955" y="2258670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购后行为：消费者使用产品并对其做出评价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消费者行为的影响因素</a:t>
            </a:r>
            <a:endParaRPr lang="zh-CN" altLang="en-US"/>
          </a:p>
        </p:txBody>
      </p:sp>
      <p:sp>
        <p:nvSpPr>
          <p:cNvPr id="10494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个人因素：年龄、性别、收入、教育程度等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社会因素：家庭、文化、社会阶层、群体等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心理因素：动机、认知、态度、个性等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文化因素：价值观、生活方式、消费观念等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产品策略</a:t>
            </a:r>
            <a:endParaRPr lang="zh-CN" altLang="en-US"/>
          </a:p>
        </p:txBody>
      </p:sp>
      <p:sp>
        <p:nvSpPr>
          <p:cNvPr id="10494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产品概念</a:t>
            </a:r>
            <a:endParaRPr lang="zh-CN" altLang="en-US"/>
          </a:p>
        </p:txBody>
      </p:sp>
      <p:sp>
        <p:nvSpPr>
          <p:cNvPr id="104953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产品组合：产品线、产品项目、产品层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产品定义：满足市场需求、提供给消费者的有形或无形物品或服务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产品分类：消费品、工业品、服务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产品定位：根据市场需求和竞争状况，确定产品的独特卖点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产品生命周期</a:t>
            </a:r>
            <a:endParaRPr lang="zh-CN" altLang="en-US"/>
          </a:p>
        </p:txBody>
      </p:sp>
      <p:sp>
        <p:nvSpPr>
          <p:cNvPr id="104959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导入期：产品刚进入市场，销售增长缓慢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成长期：产品逐渐被接受，销售快速增长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成熟期：产品达到销售顶峰，竞争加剧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衰退期：产品销售下降，企业需要寻找新的增长点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https://d.book118.com/558002001064006037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市场营销理论知识总结</vt:lpstr>
      <vt:lpstr>目录</vt:lpstr>
      <vt:lpstr>市场营销概述</vt:lpstr>
      <vt:lpstr>市场营销定义</vt:lpstr>
      <vt:lpstr>市场营销的核心概念</vt:lpstr>
      <vt:lpstr>市场营销组合</vt:lpstr>
      <vt:lpstr>市场细分与定位</vt:lpstr>
      <vt:lpstr>市场细分</vt:lpstr>
      <vt:lpstr>目标市场选择</vt:lpstr>
      <vt:lpstr>市场定位</vt:lpstr>
      <vt:lpstr>消费者行为研究</vt:lpstr>
      <vt:lpstr>消费者需求与动机</vt:lpstr>
      <vt:lpstr>消费者购买决策过程</vt:lpstr>
      <vt:lpstr>消费者行为的影响因素</vt:lpstr>
      <vt:lpstr>产品策略</vt:lpstr>
      <vt:lpstr>产品概念</vt:lpstr>
      <vt:lpstr>产品生命周期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2024-09-17T07:57:18.199</cp:lastPrinted>
  <dcterms:created xsi:type="dcterms:W3CDTF">2024-09-16T23:57:18Z</dcterms:created>
  <dcterms:modified xsi:type="dcterms:W3CDTF">2024-09-16T23:57:20Z</dcterms:modified>
</cp:coreProperties>
</file>