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7.wmf" /><Relationship Id="rId2" Type="http://schemas.openxmlformats.org/officeDocument/2006/relationships/image" Target="../media/image8.wmf" /><Relationship Id="rId3" Type="http://schemas.openxmlformats.org/officeDocument/2006/relationships/image" Target="../media/image9.wmf" /><Relationship Id="rId4" Type="http://schemas.openxmlformats.org/officeDocument/2006/relationships/image" Target="../media/image10.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BE1053-0216-4B4F-B3B1-FAD1B2592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204CE-F558-4339-9FA1-317785F0E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284534-8C31-4CF2-BDF8-9B37E818D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A56865-BF49-4019-8AE8-DE12386B87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DF336E-5AF5-41B2-BA97-7550FD700C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9FEF31-F73F-4A0D-988A-C6EF6D8192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B5B83C-FCAE-4388-B673-5A2B34207B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D359E6-5AE6-4252-894B-103323558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448658-6C94-408A-B45E-FBB4539BFA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704E0-B947-41CA-91F5-EB39BE759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CA79D-1165-437A-90EA-E34BF02FF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blipFill>
          <a:blip r:embed="rId1"/>
          <a:stretch>
            <a:fillRect/>
          </a:stretch>
        </a:blipFill>
        <a:effectLst/>
      </p:bgPr>
    </p:bg>
    <p:spTree>
      <p:nvGrpSpPr>
        <p:cNvPr id="1" name=""/>
        <p:cNvGrpSpPr/>
        <p:nvPr/>
      </p:nvGrpSpPr>
      <p:grpSpPr>
        <a:xfrm>
          <a:off x="0" y="0"/>
          <a:ext cx="0" cy="0"/>
        </a:xfrm>
      </p:grpSpPr>
      <p:sp>
        <p:nvSpPr>
          <p:cNvPr id="46" name="Text Box 20"/>
          <p:cNvSpPr txBox="1">
            <a:spLocks noChangeArrowheads="1"/>
          </p:cNvSpPr>
          <p:nvPr/>
        </p:nvSpPr>
        <p:spPr bwMode="auto">
          <a:xfrm>
            <a:off x="3779838" y="5516563"/>
            <a:ext cx="2952750" cy="457200"/>
          </a:xfrm>
          <a:prstGeom prst="rect">
            <a:avLst/>
          </a:prstGeom>
          <a:noFill/>
          <a:ln>
            <a:noFill/>
          </a:ln>
          <a:effectLst/>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5pPr>
            <a:lvl6pPr marL="2514600" lvl="5"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6pPr>
            <a:lvl7pPr marL="2971800" lvl="6"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7pPr>
            <a:lvl8pPr marL="3429000" lvl="7"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8pPr>
            <a:lvl9pPr marL="3886200" lvl="8" indent="-22860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50000"/>
              </a:spcBef>
              <a:spcAft>
                <a:spcPct val="0"/>
              </a:spcAft>
              <a:buClrTx/>
              <a:buSzTx/>
              <a:buFontTx/>
              <a:buNone/>
              <a:defRPr/>
            </a:pPr>
            <a:endParaRPr kumimoji="1" lang="zh-CN" altLang="zh-CN" sz="2400" b="0" i="0" u="none" strike="noStrike" kern="1200" cap="none" spc="0" normalizeH="0" baseline="0" noProof="0">
              <a:ln>
                <a:noFill/>
              </a:ln>
              <a:solidFill>
                <a:schemeClr val="bg1"/>
              </a:solidFill>
              <a:effectLst/>
              <a:uLnTx/>
              <a:uFillTx/>
              <a:latin typeface="Times New Roman" panose="02020603050405020304" pitchFamily="18" charset="0"/>
              <a:ea typeface="宋体" panose="02010600030101010101" pitchFamily="2" charset="-122"/>
              <a:cs typeface="+mn-cs"/>
            </a:endParaRPr>
          </a:p>
        </p:txBody>
      </p:sp>
      <p:sp>
        <p:nvSpPr>
          <p:cNvPr id="7170" name="Rectangle 2"/>
          <p:cNvSpPr>
            <a:spLocks noGrp="1" noChangeArrowheads="1"/>
          </p:cNvSpPr>
          <p:nvPr>
            <p:ph type="ctrTitle" sz="quarter"/>
          </p:nvPr>
        </p:nvSpPr>
        <p:spPr>
          <a:xfrm>
            <a:off x="1066800" y="1997075"/>
            <a:ext cx="7086600" cy="1431925"/>
          </a:xfrm>
        </p:spPr>
        <p:txBody>
          <a:bodyPr anchor="b"/>
          <a:lstStyle>
            <a:lvl1pPr>
              <a:defRPr/>
            </a:lvl1pPr>
          </a:lstStyle>
          <a:p>
            <a:pPr lvl="0" fontAlgn="base"/>
            <a:r>
              <a:rPr lang="zh-CN" altLang="en-US" strike="noStrike" noProof="0"/>
              <a:t>单击此处编辑母版标题样式</a:t>
            </a:r>
          </a:p>
        </p:txBody>
      </p:sp>
      <p:sp>
        <p:nvSpPr>
          <p:cNvPr id="7171" name="Rectangle 3"/>
          <p:cNvSpPr>
            <a:spLocks noGrp="1" noChangeArrowheads="1"/>
          </p:cNvSpPr>
          <p:nvPr>
            <p:ph type="subTitle" sz="quarter" idx="1"/>
          </p:nvPr>
        </p:nvSpPr>
        <p:spPr>
          <a:xfrm>
            <a:off x="1476375" y="3573463"/>
            <a:ext cx="6400800" cy="1752600"/>
          </a:xfrm>
        </p:spPr>
        <p:txBody>
          <a:bodyPr/>
          <a:lstStyle>
            <a:lvl1pPr marL="0" indent="0">
              <a:buFont typeface="Wingdings" panose="05000000000000000000" pitchFamily="2" charset="2"/>
              <a:buNone/>
              <a:defRPr/>
            </a:lvl1pPr>
          </a:lstStyle>
          <a:p>
            <a:pPr lvl="0" fontAlgn="base"/>
            <a:r>
              <a:rPr lang="zh-CN" altLang="en-US" strike="noStrike" noProof="0"/>
              <a:t>单击此处编辑母版副标题样式</a:t>
            </a:r>
          </a:p>
        </p:txBody>
      </p:sp>
    </p:spTree>
  </p:cSld>
  <p:clrMapOvr>
    <a:masterClrMapping/>
  </p:clrMapOvr>
  <p:transition spd="med">
    <p:split orient="vert"/>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idx="1"/>
          </p:nvPr>
        </p:nvSpPr>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p>
        </p:txBody>
      </p:sp>
      <p:sp>
        <p:nvSpPr>
          <p:cNvPr id="4" name="日期占位符 3"/>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内容占位符 2"/>
          <p:cNvSpPr>
            <a:spLocks noGrp="1"/>
          </p:cNvSpPr>
          <p:nvPr>
            <p:ph sz="half" idx="1"/>
          </p:nvPr>
        </p:nvSpPr>
        <p:spPr>
          <a:xfrm>
            <a:off x="1066800" y="1981200"/>
            <a:ext cx="36957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914900" y="1981200"/>
            <a:ext cx="36957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日期占位符 4"/>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pPr fontAlgn="base"/>
            <a:r>
              <a:rPr lang="zh-CN" altLang="en-US" strike="noStrike" noProof="1"/>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7" name="日期占位符 6"/>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8" name="页脚占位符 7"/>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日期占位符 2"/>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4" name="页脚占位符 3"/>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a:blip r:embed="rId1"/>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3" name="页脚占位符 2"/>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pPr fontAlgn="base"/>
            <a:r>
              <a:rPr lang="zh-CN" altLang="en-US" strike="noStrike" noProof="1"/>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日期占位符 4"/>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pPr fontAlgn="base"/>
            <a:r>
              <a:rPr lang="zh-CN" altLang="en-US" strike="noStrike" noProof="1"/>
              <a:t>单击此处编辑母版标题样式</a:t>
            </a:r>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70000"/>
              <a:buFont typeface="Wingdings" panose="05000000000000000000" pitchFamily="2" charset="2"/>
              <a:buNone/>
              <a:defRPr/>
            </a:pPr>
            <a:endParaRPr kumimoji="0" lang="zh-CN" altLang="en-US" sz="3200" b="0"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p>
        </p:txBody>
      </p:sp>
      <p:sp>
        <p:nvSpPr>
          <p:cNvPr id="5" name="日期占位符 4"/>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bg>
      <p:bgPr>
        <a:blipFill>
          <a:blip r:embed="rId1"/>
          <a:stretch>
            <a:fillRect/>
          </a:stretch>
        </a:blipFill>
        <a:effectLst/>
      </p:bgPr>
    </p:bg>
    <p:spTree>
      <p:nvGrpSpPr>
        <p:cNvPr id="1" name=""/>
        <p:cNvGrpSpPr/>
        <p:nvPr/>
      </p:nvGrpSpPr>
      <p:grpSpPr>
        <a:xfrm>
          <a:off x="0" y="0"/>
          <a:ext cx="0" cy="0"/>
        </a:xfrm>
      </p:grpSpPr>
      <p:sp>
        <p:nvSpPr>
          <p:cNvPr id="2" name="竖排标题 1"/>
          <p:cNvSpPr>
            <a:spLocks noGrp="1"/>
          </p:cNvSpPr>
          <p:nvPr>
            <p:ph type="title" orient="vert"/>
          </p:nvPr>
        </p:nvSpPr>
        <p:spPr>
          <a:xfrm>
            <a:off x="6724650" y="701675"/>
            <a:ext cx="1885950" cy="5394325"/>
          </a:xfrm>
        </p:spPr>
        <p:txBody>
          <a:bodyPr vert="eaVert"/>
          <a:lstStyle/>
          <a:p>
            <a:pPr fontAlgn="base"/>
            <a:r>
              <a:rPr lang="zh-CN" altLang="en-US" strike="noStrike" noProof="1"/>
              <a:t>单击此处编辑母版标题样式</a:t>
            </a:r>
          </a:p>
        </p:txBody>
      </p:sp>
      <p:sp>
        <p:nvSpPr>
          <p:cNvPr id="3" name="竖排文字占位符 2"/>
          <p:cNvSpPr>
            <a:spLocks noGrp="1"/>
          </p:cNvSpPr>
          <p:nvPr>
            <p:ph type="body" orient="vert" idx="1"/>
          </p:nvPr>
        </p:nvSpPr>
        <p:spPr>
          <a:xfrm>
            <a:off x="1066800" y="701675"/>
            <a:ext cx="5505450" cy="5394325"/>
          </a:xfrm>
        </p:spPr>
        <p:txBody>
          <a:bodyPr vert="eaVert"/>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日期占位符 3"/>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bg>
      <p:bgPr>
        <a:blipFill>
          <a:blip r:embed="rId1"/>
          <a:stretch>
            <a:fillRect/>
          </a:stretch>
        </a:blipFill>
        <a:effectLst/>
      </p:bgPr>
    </p:bg>
    <p:spTree>
      <p:nvGrpSpPr>
        <p:cNvPr id="1" name=""/>
        <p:cNvGrpSpPr/>
        <p:nvPr/>
      </p:nvGrpSpPr>
      <p:grpSpPr>
        <a:xfrm>
          <a:off x="0" y="0"/>
          <a:ext cx="0" cy="0"/>
        </a:xfrm>
      </p:grpSpPr>
      <p:sp>
        <p:nvSpPr>
          <p:cNvPr id="2" name="内容占位符 1"/>
          <p:cNvSpPr>
            <a:spLocks noGrp="1"/>
          </p:cNvSpPr>
          <p:nvPr>
            <p:ph/>
          </p:nvPr>
        </p:nvSpPr>
        <p:spPr>
          <a:xfrm>
            <a:off x="1066800" y="701675"/>
            <a:ext cx="7543800" cy="5394325"/>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3" name="日期占位符 2"/>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4" name="页脚占位符 3"/>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066800" y="701675"/>
            <a:ext cx="7543800" cy="1431925"/>
          </a:xfrm>
        </p:spPr>
        <p:txBody>
          <a:bodyPr/>
          <a:lstStyle/>
          <a:p>
            <a:pPr fontAlgn="base"/>
            <a:r>
              <a:rPr lang="zh-CN" altLang="en-US" strike="noStrike" noProof="1"/>
              <a:t>单击此处编辑母版标题样式</a:t>
            </a:r>
          </a:p>
        </p:txBody>
      </p:sp>
      <p:sp>
        <p:nvSpPr>
          <p:cNvPr id="3" name="文本占位符 2"/>
          <p:cNvSpPr>
            <a:spLocks noGrp="1"/>
          </p:cNvSpPr>
          <p:nvPr>
            <p:ph type="body" sz="half" idx="1"/>
          </p:nvPr>
        </p:nvSpPr>
        <p:spPr>
          <a:xfrm>
            <a:off x="1066800" y="1981200"/>
            <a:ext cx="3695700" cy="411480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4" name="内容占位符 3"/>
          <p:cNvSpPr>
            <a:spLocks noGrp="1"/>
          </p:cNvSpPr>
          <p:nvPr>
            <p:ph sz="half" idx="2"/>
          </p:nvPr>
        </p:nvSpPr>
        <p:spPr>
          <a:xfrm>
            <a:off x="4914900" y="1981200"/>
            <a:ext cx="3695700" cy="4114800"/>
          </a:xfrm>
        </p:spPr>
        <p:txBody>
          <a:bodyPr/>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sp>
        <p:nvSpPr>
          <p:cNvPr id="5" name="日期占位符 4"/>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页脚占位符 5"/>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bg>
      <p:bgPr>
        <a:blipFill>
          <a:blip r:embed="rId1"/>
          <a:stretch>
            <a:fillRect/>
          </a:stretch>
        </a:blipFill>
        <a:effectLst/>
      </p:bgPr>
    </p:bg>
    <p:spTree>
      <p:nvGrpSpPr>
        <p:cNvPr id="1" name=""/>
        <p:cNvGrpSpPr/>
        <p:nvPr/>
      </p:nvGrpSpPr>
      <p:grpSpPr>
        <a:xfrm>
          <a:off x="0" y="0"/>
          <a:ext cx="0" cy="0"/>
        </a:xfrm>
      </p:grpSpPr>
      <p:sp>
        <p:nvSpPr>
          <p:cNvPr id="2" name="标题 1"/>
          <p:cNvSpPr>
            <a:spLocks noGrp="1"/>
          </p:cNvSpPr>
          <p:nvPr>
            <p:ph type="title"/>
          </p:nvPr>
        </p:nvSpPr>
        <p:spPr>
          <a:xfrm>
            <a:off x="1066800" y="701675"/>
            <a:ext cx="7543800" cy="1431925"/>
          </a:xfrm>
        </p:spPr>
        <p:txBody>
          <a:bodyPr/>
          <a:lstStyle/>
          <a:p>
            <a:pPr fontAlgn="base"/>
            <a:r>
              <a:rPr lang="zh-CN" altLang="en-US" strike="noStrike" noProof="1"/>
              <a:t>单击此处编辑母版标题样式</a:t>
            </a:r>
          </a:p>
        </p:txBody>
      </p:sp>
      <p:sp>
        <p:nvSpPr>
          <p:cNvPr id="3" name="表格占位符 2"/>
          <p:cNvSpPr>
            <a:spLocks noGrp="1"/>
          </p:cNvSpPr>
          <p:nvPr>
            <p:ph type="tbl" idx="1"/>
          </p:nvPr>
        </p:nvSpPr>
        <p:spPr>
          <a:xfrm>
            <a:off x="1066800" y="1981200"/>
            <a:ext cx="75438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hlink"/>
              </a:buClr>
              <a:buSzPct val="70000"/>
              <a:buFont typeface="Wingdings" panose="05000000000000000000" pitchFamily="2" charset="2"/>
              <a:buChar char="n"/>
              <a:defRPr/>
            </a:pPr>
            <a:endParaRPr kumimoji="0" lang="zh-CN" altLang="en-US" sz="3200" b="0"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endParaRPr>
          </a:p>
        </p:txBody>
      </p:sp>
      <p:sp>
        <p:nvSpPr>
          <p:cNvPr id="4" name="日期占位符 3"/>
          <p:cNvSpPr>
            <a:spLocks noGrp="1"/>
          </p:cNvSpPr>
          <p:nvPr>
            <p:ph type="dt" sz="half" idx="10"/>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7317E83C-4410-4C6F-AF2B-C18E0D8E15CF}" type="datetime1">
              <a:rPr kumimoji="0" lang="zh-CN" altLang="en-US"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rPr>
              <a:t>2023/12/19</a:t>
            </a:fld>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5" name="页脚占位符 4"/>
          <p:cNvSpPr>
            <a:spLocks noGrp="1"/>
          </p:cNvSpPr>
          <p:nvPr>
            <p:ph type="ftr" sz="quarter" idx="11"/>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000" b="0"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eaLnBrk="1" fontAlgn="base" hangingPunct="1">
              <a:buNone/>
            </a:pPr>
            <a:fld id="{9A0DB2DC-4C9A-4742-B13C-FB6460FD3503}" type="slidenum">
              <a:rPr lang="en-US" altLang="zh-CN" strike="noStrike" noProof="1">
                <a:effectLst>
                  <a:outerShdw blurRad="38100" dist="38100" dir="2700000">
                    <a:srgbClr val="C0C0C0"/>
                  </a:outerShdw>
                </a:effectLst>
                <a:latin typeface="Tahoma" panose="020b0604030504040204" pitchFamily="34" charset="0"/>
                <a:ea typeface="宋体" panose="02010600030101010101" pitchFamily="2" charset="-122"/>
                <a:cs typeface="+mn-cs"/>
              </a:rPr>
              <a:t>‹#›</a:t>
            </a:fld>
            <a:endParaRPr lang="en-US" altLang="zh-CN" strike="noStrike" noProof="1">
              <a:effectLst>
                <a:outerShdw blurRad="38100" dist="38100" dir="2700000">
                  <a:srgbClr val="C0C0C0"/>
                </a:outerShdw>
              </a:effectLst>
              <a:latin typeface="Times New Roman" panose="02020603050405020304" pitchFamily="18" charset="0"/>
            </a:endParaRPr>
          </a:p>
        </p:txBody>
      </p:sp>
    </p:spTree>
  </p:cSld>
  <p:clrMapOvr>
    <a:masterClrMapping/>
  </p:clrMapOvr>
  <p:transition spd="med">
    <p:split orient="vert"/>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2.png" /><Relationship Id="rId16" Type="http://schemas.openxmlformats.org/officeDocument/2006/relationships/image" Target="../media/image1.pn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a:blip r:embed="rId16"/>
          <a:stretch>
            <a:fillRect/>
          </a:stretch>
        </a:blipFill>
        <a:effectLst/>
      </p:bgPr>
    </p:bg>
    <p:spTree>
      <p:nvGrpSpPr>
        <p:cNvPr id="1" name=""/>
        <p:cNvGrpSpPr/>
        <p:nvPr/>
      </p:nvGrpSpPr>
      <p:grpSpPr>
        <a:xfrm>
          <a:off x="0" y="0"/>
          <a:ext cx="0" cy="0"/>
        </a:xfrm>
      </p:grpSpPr>
      <p:sp>
        <p:nvSpPr>
          <p:cNvPr id="6165" name="Freeform 21"/>
          <p:cNvSpPr/>
          <p:nvPr/>
        </p:nvSpPr>
        <p:spPr bwMode="ltGray">
          <a:xfrm>
            <a:off x="876300" y="1509713"/>
            <a:ext cx="19050" cy="666750"/>
          </a:xfrm>
          <a:custGeom>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046" name="Freeform 22"/>
          <p:cNvSpPr/>
          <p:nvPr/>
        </p:nvSpPr>
        <p:spPr>
          <a:xfrm>
            <a:off x="1217613" y="922338"/>
            <a:ext cx="400050" cy="19050"/>
          </a:xfrm>
          <a:custGeom>
            <a:cxnLst>
              <a:cxn ang="0">
                <a:pos x="2147483647" y="0"/>
              </a:cxn>
              <a:cxn ang="0">
                <a:pos x="0" y="0"/>
              </a:cxn>
              <a:cxn ang="0">
                <a:pos x="0" y="2147483647"/>
              </a:cxn>
              <a:cxn ang="0">
                <a:pos x="2147483647" y="2147483647"/>
              </a:cxn>
              <a:cxn ang="0">
                <a:pos x="2147483647" y="0"/>
              </a:cxn>
              <a:cxn ang="0">
                <a:pos x="2147483647" y="0"/>
              </a:cxn>
            </a:cxnLst>
            <a:rect l="l" t="t"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174" name="Rectangle 30"/>
          <p:cNvSpPr>
            <a:spLocks noGrp="1" noChangeArrowheads="1"/>
          </p:cNvSpPr>
          <p:nvPr>
            <p:ph type="title"/>
          </p:nvPr>
        </p:nvSpPr>
        <p:spPr bwMode="auto">
          <a:xfrm>
            <a:off x="1066800" y="701675"/>
            <a:ext cx="7543800" cy="1431925"/>
          </a:xfrm>
          <a:prstGeom prst="rect">
            <a:avLst/>
          </a:prstGeom>
          <a:noFill/>
          <a:ln>
            <a:noFill/>
          </a:ln>
          <a:effectLst/>
        </p:spPr>
        <p:txBody>
          <a:bodyPr vert="horz" wrap="square" lIns="91440" tIns="45720" rIns="91440" bIns="45720" numCol="1" anchor="ctr" anchorCtr="0" compatLnSpc="1"/>
          <a:lstStyle/>
          <a:p>
            <a:pPr lvl="0" fontAlgn="base"/>
            <a:r>
              <a:rPr lang="zh-CN" altLang="en-US" strike="noStrike" noProof="1"/>
              <a:t>单击此处编辑母版标题样式</a:t>
            </a:r>
          </a:p>
        </p:txBody>
      </p:sp>
      <p:sp>
        <p:nvSpPr>
          <p:cNvPr id="6175" name="Rectangle 31"/>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lstStyle/>
          <a:p>
            <a:pPr lvl="0" fontAlgn="base"/>
            <a:r>
              <a:rPr lang="zh-CN" altLang="en-US" strike="noStrike" noProof="1"/>
              <a:t>单击此处编辑母版文本样式</a:t>
            </a:r>
          </a:p>
          <a:p>
            <a:pPr lvl="1" fontAlgn="base"/>
            <a:r>
              <a:rPr lang="zh-CN" altLang="en-US" strike="noStrike" noProof="1"/>
              <a:t>第二级</a:t>
            </a:r>
          </a:p>
          <a:p>
            <a:pPr lvl="2" fontAlgn="base"/>
            <a:r>
              <a:rPr lang="zh-CN" altLang="en-US" strike="noStrike" noProof="1"/>
              <a:t>第三级</a:t>
            </a:r>
          </a:p>
          <a:p>
            <a:pPr lvl="3" fontAlgn="base"/>
            <a:r>
              <a:rPr lang="zh-CN" altLang="en-US" strike="noStrike" noProof="1"/>
              <a:t>第四级</a:t>
            </a:r>
          </a:p>
          <a:p>
            <a:pPr lvl="4" fontAlgn="base"/>
            <a:r>
              <a:rPr lang="zh-CN" altLang="en-US" strike="noStrike" noProof="1"/>
              <a:t>第五级</a:t>
            </a:r>
          </a:p>
        </p:txBody>
      </p:sp>
      <p:pic>
        <p:nvPicPr>
          <p:cNvPr id="1059" name="Picture 39" descr="未标题-1"/>
          <p:cNvPicPr>
            <a:picLocks noChangeAspect="1"/>
          </p:cNvPicPr>
          <p:nvPr userDrawn="1"/>
        </p:nvPicPr>
        <p:blipFill>
          <a:blip r:embed="rId15"/>
          <a:stretch>
            <a:fillRect/>
          </a:stretch>
        </p:blipFill>
        <p:spPr>
          <a:xfrm>
            <a:off x="8113713" y="0"/>
            <a:ext cx="922337" cy="1476375"/>
          </a:xfrm>
          <a:prstGeom prst="rect">
            <a:avLst/>
          </a:prstGeom>
          <a:noFill/>
          <a:ln w="9525">
            <a:noFill/>
          </a:ln>
        </p:spPr>
      </p:pic>
    </p:spTree>
  </p:cSld>
  <p:clrMap bg1="dk2" tx1="lt1" bg2="dk1"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transition spd="med">
    <p:split orient="vert"/>
  </p:transition>
  <p:timing/>
  <p:txStyles>
    <p:titleStyle>
      <a:lvl1pPr algn="l" rtl="0" eaLnBrk="0" fontAlgn="base" hangingPunct="0">
        <a:spcBef>
          <a:spcPct val="0"/>
        </a:spcBef>
        <a:spcAft>
          <a:spcPct val="0"/>
        </a:spcAft>
        <a:defRPr sz="4400" b="1">
          <a:solidFill>
            <a:schemeClr val="bg1"/>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5pPr>
      <a:lvl6pPr marL="457200" algn="l" rtl="0" fontAlgn="base">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6pPr>
      <a:lvl7pPr marL="914400" algn="l" rtl="0" fontAlgn="base">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7pPr>
      <a:lvl8pPr marL="1371600" algn="l" rtl="0" fontAlgn="base">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8pPr>
      <a:lvl9pPr marL="1828800" algn="l" rtl="0" fontAlgn="base">
        <a:spcBef>
          <a:spcPct val="0"/>
        </a:spcBef>
        <a:spcAft>
          <a:spcPct val="0"/>
        </a:spcAft>
        <a:defRPr sz="4400" b="1">
          <a:solidFill>
            <a:schemeClr val="bg1"/>
          </a:solidFill>
          <a:effectLst>
            <a:outerShdw blurRad="38100" dist="38100" dir="2700000" algn="tl">
              <a:srgbClr val="C0C0C0"/>
            </a:outerShdw>
          </a:effectLst>
          <a:latin typeface="Tahoma" panose="020b060403050404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n"/>
        <a:defRPr sz="3200">
          <a:solidFill>
            <a:schemeClr val="bg1"/>
          </a:solidFill>
          <a:effectLst>
            <a:outerShdw blurRad="38100" dist="38100" dir="2700000" algn="tl">
              <a:srgbClr val="C0C0C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bg1"/>
          </a:solidFill>
          <a:effectLst>
            <a:outerShdw blurRad="38100" dist="38100" dir="2700000" algn="tl">
              <a:srgbClr val="C0C0C0"/>
            </a:outerShdw>
          </a:effectLst>
          <a:latin typeface="+mn-lt"/>
          <a:ea typeface="+mn-ea"/>
        </a:defRPr>
      </a:lvl2pPr>
      <a:lvl3pPr marL="1143000" indent="-228600" algn="l" rtl="0" eaLnBrk="0" fontAlgn="base" hangingPunct="0">
        <a:spcBef>
          <a:spcPct val="20000"/>
        </a:spcBef>
        <a:spcAft>
          <a:spcPct val="0"/>
        </a:spcAft>
        <a:buClr>
          <a:schemeClr val="hlink"/>
        </a:buClr>
        <a:buSzPct val="70000"/>
        <a:buFont typeface="Wingdings" panose="05000000000000000000" pitchFamily="2" charset="2"/>
        <a:buChar char="n"/>
        <a:defRPr sz="2400">
          <a:solidFill>
            <a:schemeClr val="bg1"/>
          </a:solidFill>
          <a:effectLst>
            <a:outerShdw blurRad="38100" dist="38100" dir="2700000" algn="tl">
              <a:srgbClr val="C0C0C0"/>
            </a:outerShdw>
          </a:effectLst>
          <a:latin typeface="+mn-lt"/>
          <a:ea typeface="+mn-ea"/>
        </a:defRPr>
      </a:lvl3pPr>
      <a:lvl4pPr marL="1600200" indent="-228600" algn="l" rtl="0" eaLnBrk="0" fontAlgn="base" hangingPunct="0">
        <a:spcBef>
          <a:spcPct val="20000"/>
        </a:spcBef>
        <a:spcAft>
          <a:spcPct val="0"/>
        </a:spcAft>
        <a:buClr>
          <a:schemeClr val="tx1"/>
        </a:buClr>
        <a:buChar char="–"/>
        <a:defRPr sz="2000">
          <a:solidFill>
            <a:schemeClr val="bg1"/>
          </a:solidFill>
          <a:effectLst>
            <a:outerShdw blurRad="38100" dist="38100" dir="2700000" algn="tl">
              <a:srgbClr val="C0C0C0"/>
            </a:outerShdw>
          </a:effectLst>
          <a:latin typeface="+mn-lt"/>
          <a:ea typeface="+mn-ea"/>
        </a:defRPr>
      </a:lvl4pPr>
      <a:lvl5pPr marL="2057400" indent="-228600" algn="l" rtl="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bg1"/>
          </a:solidFill>
          <a:effectLst>
            <a:outerShdw blurRad="38100" dist="38100" dir="2700000" algn="tl">
              <a:srgbClr val="C0C0C0"/>
            </a:outerShdw>
          </a:effectLst>
          <a:latin typeface="+mn-lt"/>
          <a:ea typeface="+mn-ea"/>
        </a:defRPr>
      </a:lvl5pPr>
      <a:lvl6pPr marL="2514600" indent="-228600" algn="l" rtl="0" fontAlgn="base">
        <a:spcBef>
          <a:spcPct val="20000"/>
        </a:spcBef>
        <a:spcAft>
          <a:spcPct val="0"/>
        </a:spcAft>
        <a:buClr>
          <a:schemeClr val="hlink"/>
        </a:buClr>
        <a:buSzPct val="70000"/>
        <a:buFont typeface="Wingdings" panose="05000000000000000000" pitchFamily="2" charset="2"/>
        <a:buChar char="n"/>
        <a:defRPr sz="2000">
          <a:solidFill>
            <a:schemeClr val="bg1"/>
          </a:solidFill>
          <a:effectLst>
            <a:outerShdw blurRad="38100" dist="38100" dir="2700000" algn="tl">
              <a:srgbClr val="C0C0C0"/>
            </a:outerShdw>
          </a:effectLst>
          <a:latin typeface="+mn-lt"/>
          <a:ea typeface="+mn-ea"/>
        </a:defRPr>
      </a:lvl6pPr>
      <a:lvl7pPr marL="2971800" indent="-228600" algn="l" rtl="0" fontAlgn="base">
        <a:spcBef>
          <a:spcPct val="20000"/>
        </a:spcBef>
        <a:spcAft>
          <a:spcPct val="0"/>
        </a:spcAft>
        <a:buClr>
          <a:schemeClr val="hlink"/>
        </a:buClr>
        <a:buSzPct val="70000"/>
        <a:buFont typeface="Wingdings" panose="05000000000000000000" pitchFamily="2" charset="2"/>
        <a:buChar char="n"/>
        <a:defRPr sz="2000">
          <a:solidFill>
            <a:schemeClr val="bg1"/>
          </a:solidFill>
          <a:effectLst>
            <a:outerShdw blurRad="38100" dist="38100" dir="2700000" algn="tl">
              <a:srgbClr val="C0C0C0"/>
            </a:outerShdw>
          </a:effectLst>
          <a:latin typeface="+mn-lt"/>
          <a:ea typeface="+mn-ea"/>
        </a:defRPr>
      </a:lvl7pPr>
      <a:lvl8pPr marL="3429000" indent="-228600" algn="l" rtl="0" fontAlgn="base">
        <a:spcBef>
          <a:spcPct val="20000"/>
        </a:spcBef>
        <a:spcAft>
          <a:spcPct val="0"/>
        </a:spcAft>
        <a:buClr>
          <a:schemeClr val="hlink"/>
        </a:buClr>
        <a:buSzPct val="70000"/>
        <a:buFont typeface="Wingdings" panose="05000000000000000000" pitchFamily="2" charset="2"/>
        <a:buChar char="n"/>
        <a:defRPr sz="2000">
          <a:solidFill>
            <a:schemeClr val="bg1"/>
          </a:solidFill>
          <a:effectLst>
            <a:outerShdw blurRad="38100" dist="38100" dir="2700000" algn="tl">
              <a:srgbClr val="C0C0C0"/>
            </a:outerShdw>
          </a:effectLst>
          <a:latin typeface="+mn-lt"/>
          <a:ea typeface="+mn-ea"/>
        </a:defRPr>
      </a:lvl8pPr>
      <a:lvl9pPr marL="3886200" indent="-228600" algn="l" rtl="0" fontAlgn="base">
        <a:spcBef>
          <a:spcPct val="20000"/>
        </a:spcBef>
        <a:spcAft>
          <a:spcPct val="0"/>
        </a:spcAft>
        <a:buClr>
          <a:schemeClr val="hlink"/>
        </a:buClr>
        <a:buSzPct val="70000"/>
        <a:buFont typeface="Wingdings" panose="05000000000000000000" pitchFamily="2" charset="2"/>
        <a:buChar char="n"/>
        <a:defRPr sz="2000">
          <a:solidFill>
            <a:schemeClr val="bg1"/>
          </a:solidFill>
          <a:effectLst>
            <a:outerShdw blurRad="38100" dist="38100" dir="2700000" algn="tl">
              <a:srgbClr val="C0C0C0"/>
            </a:outerShdw>
          </a:effectLst>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png" /><Relationship Id="rId11" Type="http://schemas.openxmlformats.org/officeDocument/2006/relationships/vmlDrawing" Target="../drawings/vmlDrawing1.vml" /><Relationship Id="rId2" Type="http://schemas.openxmlformats.org/officeDocument/2006/relationships/oleObject" Target="../embeddings/oleObject1.bin" TargetMode="Internal" /><Relationship Id="rId3" Type="http://schemas.openxmlformats.org/officeDocument/2006/relationships/image" Target="../media/image7.wmf" /><Relationship Id="rId4" Type="http://schemas.openxmlformats.org/officeDocument/2006/relationships/oleObject" Target="../embeddings/oleObject2.bin" TargetMode="Internal" /><Relationship Id="rId5" Type="http://schemas.openxmlformats.org/officeDocument/2006/relationships/image" Target="../media/image8.wmf" /><Relationship Id="rId6" Type="http://schemas.openxmlformats.org/officeDocument/2006/relationships/oleObject" Target="../embeddings/oleObject3.bin" TargetMode="Internal" /><Relationship Id="rId7" Type="http://schemas.openxmlformats.org/officeDocument/2006/relationships/image" Target="../media/image9.wmf" /><Relationship Id="rId8" Type="http://schemas.openxmlformats.org/officeDocument/2006/relationships/oleObject" Target="../embeddings/oleObject4.bin" TargetMode="Internal" /><Relationship Id="rId9" Type="http://schemas.openxmlformats.org/officeDocument/2006/relationships/image" Target="../media/image10.w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1606007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8199" name="Rectangle 7"/>
          <p:cNvSpPr>
            <a:spLocks noChangeArrowheads="1"/>
          </p:cNvSpPr>
          <p:nvPr/>
        </p:nvSpPr>
        <p:spPr bwMode="auto">
          <a:xfrm>
            <a:off x="1452563" y="2057400"/>
            <a:ext cx="7069138" cy="2168525"/>
          </a:xfrm>
          <a:prstGeom prst="rect">
            <a:avLst/>
          </a:prstGeom>
          <a:noFill/>
          <a:ln w="9525">
            <a:noFill/>
            <a:miter lim="800000"/>
          </a:ln>
          <a:effectLst/>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914400" rtl="0" eaLnBrk="1" fontAlgn="base" latinLnBrk="1" hangingPunct="1">
              <a:lnSpc>
                <a:spcPct val="100000"/>
              </a:lnSpc>
              <a:spcBef>
                <a:spcPct val="50000"/>
              </a:spcBef>
              <a:spcAft>
                <a:spcPct val="0"/>
              </a:spcAft>
              <a:buClrTx/>
              <a:buSzTx/>
              <a:buFontTx/>
              <a:buNone/>
              <a:defRPr/>
            </a:pPr>
            <a:r>
              <a:rPr kumimoji="0" lang="zh-CN" altLang="en-US" sz="5400" b="1" i="0" u="none" strike="noStrike" kern="1200" cap="none" spc="0" normalizeH="0" baseline="0"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rPr>
              <a:t>项目六</a:t>
            </a:r>
            <a:endParaRPr kumimoji="0" lang="zh-CN" altLang="en-US" sz="4800" b="1" i="0" u="none" strike="noStrike" kern="1200" cap="none" spc="0" normalizeH="0" baseline="0" noProof="0">
              <a:ln>
                <a:noFill/>
              </a:ln>
              <a:solidFill>
                <a:schemeClr val="bg1">
                  <a:lumMod val="60000"/>
                  <a:lumOff val="40000"/>
                </a:schemeClr>
              </a:solidFill>
              <a:effectLst>
                <a:outerShdw blurRad="38100" dist="38100" dir="2700000" algn="tl">
                  <a:srgbClr val="C0C0C0"/>
                </a:outerShdw>
              </a:effectLst>
              <a:uLnTx/>
              <a:uFillTx/>
              <a:latin typeface="隶书" panose="02010509060101010101" pitchFamily="49" charset="-122"/>
              <a:ea typeface="隶书" panose="02010509060101010101" pitchFamily="49" charset="-122"/>
              <a:cs typeface="+mn-cs"/>
            </a:endParaRPr>
          </a:p>
          <a:p>
            <a:pPr marL="0" marR="0" lvl="0" indent="0" algn="ctr" defTabSz="914400" rtl="0" eaLnBrk="1" fontAlgn="base" latinLnBrk="1" hangingPunct="1">
              <a:lnSpc>
                <a:spcPct val="100000"/>
              </a:lnSpc>
              <a:spcBef>
                <a:spcPct val="50000"/>
              </a:spcBef>
              <a:spcAft>
                <a:spcPct val="0"/>
              </a:spcAft>
              <a:buClrTx/>
              <a:buSzTx/>
              <a:buFontTx/>
              <a:buNone/>
              <a:defRPr/>
            </a:pPr>
            <a:r>
              <a:rPr lang="zh-CN" altLang="en-US"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控</a:t>
            </a:r>
            <a:r>
              <a:rPr lang="en-US" altLang="zh-CN"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 </a:t>
            </a:r>
            <a:r>
              <a:rPr lang="zh-CN" altLang="en-US"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制</a:t>
            </a:r>
            <a:r>
              <a:rPr lang="en-US" altLang="zh-CN"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 </a:t>
            </a:r>
            <a:r>
              <a:rPr lang="zh-CN" altLang="en-US"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测</a:t>
            </a:r>
            <a:r>
              <a:rPr lang="en-US" altLang="zh-CN"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 </a:t>
            </a:r>
            <a:r>
              <a:rPr lang="zh-CN" altLang="en-US" sz="5400" b="1" strike="noStrike" noProof="0">
                <a:ln>
                  <a:noFill/>
                </a:ln>
                <a:solidFill>
                  <a:schemeClr val="bg1">
                    <a:lumMod val="60000"/>
                    <a:lumOff val="40000"/>
                  </a:schemeClr>
                </a:solidFill>
                <a:effectLst/>
                <a:uLnTx/>
                <a:uFillTx/>
                <a:latin typeface="隶书" panose="02010509060101010101" pitchFamily="49" charset="-122"/>
                <a:ea typeface="隶书" panose="02010509060101010101" pitchFamily="49" charset="-122"/>
                <a:cs typeface="+mn-cs"/>
                <a:sym typeface="+mn-ea"/>
              </a:rPr>
              <a:t>量</a:t>
            </a:r>
            <a:r>
              <a:rPr kumimoji="0" lang="zh-CN" altLang="en-US" sz="5400" b="0" i="0" u="none" strike="noStrike" kern="1200" cap="none" spc="0" normalizeH="0" baseline="0" noProof="0">
                <a:ln>
                  <a:noFill/>
                </a:ln>
                <a:solidFill>
                  <a:srgbClr val="FF0000"/>
                </a:solidFill>
                <a:effectLst/>
                <a:uLnTx/>
                <a:uFillTx/>
                <a:latin typeface="隶书" panose="02010509060101010101" pitchFamily="49" charset="-122"/>
                <a:ea typeface="隶书" panose="02010509060101010101" pitchFamily="49" charset="-122"/>
                <a:cs typeface="+mn-cs"/>
              </a:rPr>
              <a:t> </a:t>
            </a:r>
            <a:endParaRPr kumimoji="0" lang="en-US" altLang="zh-CN" sz="5400" b="0" i="0" u="none" strike="noStrike" kern="1200" cap="none" spc="0" normalizeH="0" baseline="0" noProof="0">
              <a:ln>
                <a:noFill/>
              </a:ln>
              <a:solidFill>
                <a:srgbClr val="FF0000"/>
              </a:solidFill>
              <a:effectLst/>
              <a:uLnTx/>
              <a:uFillTx/>
              <a:latin typeface="隶书" panose="02010509060101010101" pitchFamily="49" charset="-122"/>
              <a:ea typeface="隶书" panose="02010509060101010101" pitchFamily="49" charset="-122"/>
              <a:cs typeface="+mn-cs"/>
            </a:endParaRPr>
          </a:p>
        </p:txBody>
      </p:sp>
    </p:spTree>
  </p:cSld>
  <p:clrMapOvr>
    <a:masterClrMapping/>
  </p:clrMapOvr>
  <p:transition advTm="110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6" presetClass="entr" presetSubtype="0" dur="2000" fill="hold" grpId="0" nodeType="clickEffect">
                                  <p:stCondLst>
                                    <p:cond delay="0"/>
                                  </p:stCondLst>
                                  <p:childTnLst>
                                    <p:set>
                                      <p:cBhvr>
                                        <p:cTn id="6" dur="1" fill="hold">
                                          <p:stCondLst>
                                            <p:cond delay="0"/>
                                          </p:stCondLst>
                                        </p:cTn>
                                        <p:tgtEl>
                                          <p:spTgt spid="8199"/>
                                        </p:tgtEl>
                                        <p:attrNameLst>
                                          <p:attrName>style.visibility</p:attrName>
                                        </p:attrNameLst>
                                      </p:cBhvr>
                                      <p:to>
                                        <p:strVal val="visible"/>
                                      </p:to>
                                    </p:set>
                                    <p:animEffect transition="in" filter="wipe(down)">
                                      <p:cBhvr>
                                        <p:cTn id="7" dur="580">
                                          <p:stCondLst>
                                            <p:cond delay="0"/>
                                          </p:stCondLst>
                                        </p:cTn>
                                        <p:tgtEl>
                                          <p:spTgt spid="8199"/>
                                        </p:tgtEl>
                                      </p:cBhvr>
                                    </p:animEffect>
                                    <p:anim calcmode="lin" valueType="num">
                                      <p:cBhvr>
                                        <p:cTn id="8" dur="1822" tmFilter="0,0; 0.14,0.36; 0.43,0.73; 0.71,0.91; 1.0,1.0">
                                          <p:stCondLst>
                                            <p:cond delay="0"/>
                                          </p:stCondLst>
                                        </p:cTn>
                                        <p:tgtEl>
                                          <p:spTgt spid="819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19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19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19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199"/>
                                        </p:tgtEl>
                                        <p:attrNameLst>
                                          <p:attrName>ppt_y</p:attrName>
                                        </p:attrNameLst>
                                      </p:cBhvr>
                                      <p:tavLst>
                                        <p:tav tm="0" fmla="#ppt_y-sin(pi*$)/81">
                                          <p:val>
                                            <p:fltVal val="0"/>
                                          </p:val>
                                        </p:tav>
                                        <p:tav tm="100000">
                                          <p:val>
                                            <p:fltVal val="1"/>
                                          </p:val>
                                        </p:tav>
                                      </p:tavLst>
                                    </p:anim>
                                    <p:animScale>
                                      <p:cBhvr>
                                        <p:cTn id="13" dur="26">
                                          <p:stCondLst>
                                            <p:cond delay="650"/>
                                          </p:stCondLst>
                                        </p:cTn>
                                        <p:tgtEl>
                                          <p:spTgt spid="8199"/>
                                        </p:tgtEl>
                                      </p:cBhvr>
                                      <p:to x="100000" y="60000"/>
                                    </p:animScale>
                                    <p:animScale>
                                      <p:cBhvr>
                                        <p:cTn id="14" dur="166" decel="50000">
                                          <p:stCondLst>
                                            <p:cond delay="676"/>
                                          </p:stCondLst>
                                        </p:cTn>
                                        <p:tgtEl>
                                          <p:spTgt spid="8199"/>
                                        </p:tgtEl>
                                      </p:cBhvr>
                                      <p:to x="100000" y="100000"/>
                                    </p:animScale>
                                    <p:animScale>
                                      <p:cBhvr>
                                        <p:cTn id="15" dur="26">
                                          <p:stCondLst>
                                            <p:cond delay="1312"/>
                                          </p:stCondLst>
                                        </p:cTn>
                                        <p:tgtEl>
                                          <p:spTgt spid="8199"/>
                                        </p:tgtEl>
                                      </p:cBhvr>
                                      <p:to x="100000" y="80000"/>
                                    </p:animScale>
                                    <p:animScale>
                                      <p:cBhvr>
                                        <p:cTn id="16" dur="166" decel="50000">
                                          <p:stCondLst>
                                            <p:cond delay="1338"/>
                                          </p:stCondLst>
                                        </p:cTn>
                                        <p:tgtEl>
                                          <p:spTgt spid="8199"/>
                                        </p:tgtEl>
                                      </p:cBhvr>
                                      <p:to x="100000" y="100000"/>
                                    </p:animScale>
                                    <p:animScale>
                                      <p:cBhvr>
                                        <p:cTn id="17" dur="26">
                                          <p:stCondLst>
                                            <p:cond delay="1642"/>
                                          </p:stCondLst>
                                        </p:cTn>
                                        <p:tgtEl>
                                          <p:spTgt spid="8199"/>
                                        </p:tgtEl>
                                      </p:cBhvr>
                                      <p:to x="100000" y="90000"/>
                                    </p:animScale>
                                    <p:animScale>
                                      <p:cBhvr>
                                        <p:cTn id="18" dur="166" decel="50000">
                                          <p:stCondLst>
                                            <p:cond delay="1668"/>
                                          </p:stCondLst>
                                        </p:cTn>
                                        <p:tgtEl>
                                          <p:spTgt spid="8199"/>
                                        </p:tgtEl>
                                      </p:cBhvr>
                                      <p:to x="100000" y="100000"/>
                                    </p:animScale>
                                    <p:animScale>
                                      <p:cBhvr>
                                        <p:cTn id="19" dur="26">
                                          <p:stCondLst>
                                            <p:cond delay="1808"/>
                                          </p:stCondLst>
                                        </p:cTn>
                                        <p:tgtEl>
                                          <p:spTgt spid="8199"/>
                                        </p:tgtEl>
                                      </p:cBhvr>
                                      <p:to x="100000" y="95000"/>
                                    </p:animScale>
                                    <p:animScale>
                                      <p:cBhvr>
                                        <p:cTn id="20" dur="166" decel="50000">
                                          <p:stCondLst>
                                            <p:cond delay="1834"/>
                                          </p:stCondLst>
                                        </p:cTn>
                                        <p:tgtEl>
                                          <p:spTgt spid="819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9"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52259" name="Rectangle 3"/>
          <p:cNvSpPr>
            <a:spLocks noGrp="1" noChangeArrowheads="1"/>
          </p:cNvSpPr>
          <p:nvPr>
            <p:ph idx="1"/>
          </p:nvPr>
        </p:nvSpPr>
        <p:spPr>
          <a:xfrm>
            <a:off x="990600" y="990600"/>
            <a:ext cx="7543800" cy="5257800"/>
          </a:xfrm>
        </p:spPr>
        <p:txBody>
          <a:bodyPr vert="horz" wrap="square" lIns="91440" tIns="45720" rIns="91440" bIns="45720" numCol="1" anchor="t" anchorCtr="0" compatLnSpc="1"/>
          <a:lstStyle/>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Arial"/>
                <a:ea typeface="+mn-ea"/>
                <a:cs typeface="+mn-cs"/>
              </a:rPr>
              <a:t>一、</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导线测量外业观测</a:t>
            </a:r>
          </a:p>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导线测量具有布设灵活，适合于通视条件较差的隐蔽地区，</a:t>
            </a:r>
          </a:p>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控制测量主要</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以控制网点的布设，加密控制点为主</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endPar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endParaRPr>
          </a:p>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（一）导线的布设形式</a:t>
            </a:r>
          </a:p>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1</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闭合导线</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：自某一已知点出发经过若干点的连续折线仍回至原来一点，形成一个闭合多边形。</a:t>
            </a:r>
          </a:p>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2</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附合导线</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：自某一高级控制点出发经过若干点的连续折线附合到另一个高一级的控一点上的导线。</a:t>
            </a:r>
          </a:p>
          <a:p>
            <a:pPr marL="0" marR="0" lvl="0" indent="0" algn="l"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3 </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支导线</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：从已知水准点出发，经过若干点，既不附合到另一水准点，也不闭合到原水准点。支导线支出点的个数不能超过</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2</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个。</a:t>
            </a:r>
          </a:p>
        </p:txBody>
      </p:sp>
      <p:sp>
        <p:nvSpPr>
          <p:cNvPr id="9218" name="Text Box 2"/>
          <p:cNvSpPr txBox="1"/>
          <p:nvPr/>
        </p:nvSpPr>
        <p:spPr>
          <a:xfrm>
            <a:off x="1285875" y="188913"/>
            <a:ext cx="7629525" cy="70675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4000">
                <a:solidFill>
                  <a:schemeClr val="accent2"/>
                </a:solidFill>
                <a:latin typeface="Times New Roman" panose="02020603050405020304" pitchFamily="18" charset="0"/>
                <a:ea typeface="隶书" panose="02010509060101010101" pitchFamily="49" charset="-122"/>
              </a:rPr>
              <a:t>任务二  导线测量——闭合导线</a:t>
            </a:r>
            <a:r>
              <a:rPr lang="zh-CN" altLang="en-US" sz="4000" b="1">
                <a:solidFill>
                  <a:schemeClr val="accent2"/>
                </a:solidFill>
                <a:latin typeface="Times New Roman" panose="02020603050405020304" pitchFamily="18" charset="0"/>
                <a:ea typeface="隶书" panose="02010509060101010101" pitchFamily="49" charset="-122"/>
              </a:rPr>
              <a:t>  </a:t>
            </a:r>
          </a:p>
        </p:txBody>
      </p:sp>
    </p:spTree>
  </p:cSld>
  <p:clrMapOvr>
    <a:masterClrMapping/>
  </p:clrMapOvr>
  <p:transition spd="med">
    <p:split orient="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a:effectLst/>
      </p:bgPr>
    </p:bg>
    <p:spTree>
      <p:nvGrpSpPr>
        <p:cNvPr id="1" name=""/>
        <p:cNvGrpSpPr/>
        <p:nvPr/>
      </p:nvGrpSpPr>
      <p:grpSpPr>
        <a:xfrm>
          <a:off x="0" y="0"/>
          <a:ext cx="0" cy="0"/>
        </a:xfrm>
      </p:grpSpPr>
      <p:pic>
        <p:nvPicPr>
          <p:cNvPr id="55298" name="Picture 5" descr="图3-12"/>
          <p:cNvPicPr>
            <a:picLocks noGrp="1" noChangeAspect="1"/>
          </p:cNvPicPr>
          <p:nvPr>
            <p:ph idx="1"/>
          </p:nvPr>
        </p:nvPicPr>
        <p:blipFill>
          <a:blip r:embed="rId2"/>
          <a:stretch>
            <a:fillRect/>
          </a:stretch>
        </p:blipFill>
        <p:spPr>
          <a:xfrm>
            <a:off x="914400" y="1066800"/>
            <a:ext cx="3733800" cy="2357438"/>
          </a:xfrm>
        </p:spPr>
      </p:pic>
      <p:pic>
        <p:nvPicPr>
          <p:cNvPr id="55299" name="Picture 6" descr="图3-11"/>
          <p:cNvPicPr>
            <a:picLocks noChangeAspect="1"/>
          </p:cNvPicPr>
          <p:nvPr/>
        </p:nvPicPr>
        <p:blipFill>
          <a:blip r:embed="rId3"/>
          <a:stretch>
            <a:fillRect/>
          </a:stretch>
        </p:blipFill>
        <p:spPr>
          <a:xfrm>
            <a:off x="990600" y="3810000"/>
            <a:ext cx="3962400" cy="2046288"/>
          </a:xfrm>
          <a:prstGeom prst="rect">
            <a:avLst/>
          </a:prstGeom>
          <a:noFill/>
          <a:ln w="9525">
            <a:noFill/>
          </a:ln>
        </p:spPr>
      </p:pic>
      <p:pic>
        <p:nvPicPr>
          <p:cNvPr id="55300" name="Picture 7" descr="图3-13"/>
          <p:cNvPicPr>
            <a:picLocks noChangeAspect="1"/>
          </p:cNvPicPr>
          <p:nvPr/>
        </p:nvPicPr>
        <p:blipFill>
          <a:blip r:embed="rId4"/>
          <a:stretch>
            <a:fillRect/>
          </a:stretch>
        </p:blipFill>
        <p:spPr>
          <a:xfrm>
            <a:off x="5181600" y="1828800"/>
            <a:ext cx="2971800" cy="2209800"/>
          </a:xfrm>
          <a:prstGeom prst="rect">
            <a:avLst/>
          </a:prstGeom>
          <a:noFill/>
          <a:ln w="9525">
            <a:noFill/>
          </a:ln>
        </p:spPr>
      </p:pic>
      <p:sp>
        <p:nvSpPr>
          <p:cNvPr id="55301" name="Rectangle 9"/>
          <p:cNvSpPr/>
          <p:nvPr/>
        </p:nvSpPr>
        <p:spPr>
          <a:xfrm>
            <a:off x="2209800" y="3429000"/>
            <a:ext cx="1206500" cy="3968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000" b="1">
                <a:solidFill>
                  <a:schemeClr val="bg1"/>
                </a:solidFill>
                <a:latin typeface="Times New Roman" panose="02020603050405020304" pitchFamily="18" charset="0"/>
                <a:ea typeface="宋体" panose="02010600030101010101" pitchFamily="2" charset="-122"/>
              </a:rPr>
              <a:t>闭合导线</a:t>
            </a:r>
          </a:p>
        </p:txBody>
      </p:sp>
      <p:sp>
        <p:nvSpPr>
          <p:cNvPr id="55302" name="Rectangle 11"/>
          <p:cNvSpPr/>
          <p:nvPr/>
        </p:nvSpPr>
        <p:spPr>
          <a:xfrm>
            <a:off x="2451100" y="5791200"/>
            <a:ext cx="1206500" cy="3968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000" b="1">
                <a:solidFill>
                  <a:schemeClr val="bg1"/>
                </a:solidFill>
                <a:latin typeface="Times New Roman" panose="02020603050405020304" pitchFamily="18" charset="0"/>
                <a:ea typeface="宋体" panose="02010600030101010101" pitchFamily="2" charset="-122"/>
              </a:rPr>
              <a:t>附合导线</a:t>
            </a:r>
          </a:p>
        </p:txBody>
      </p:sp>
      <p:sp>
        <p:nvSpPr>
          <p:cNvPr id="55303" name="Rectangle 13"/>
          <p:cNvSpPr/>
          <p:nvPr/>
        </p:nvSpPr>
        <p:spPr>
          <a:xfrm>
            <a:off x="6248400" y="3886200"/>
            <a:ext cx="950913" cy="396875"/>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000" b="1">
                <a:solidFill>
                  <a:schemeClr val="bg1"/>
                </a:solidFill>
                <a:latin typeface="Times New Roman" panose="02020603050405020304" pitchFamily="18" charset="0"/>
                <a:ea typeface="宋体" panose="02010600030101010101" pitchFamily="2" charset="-122"/>
              </a:rPr>
              <a:t>支导线</a:t>
            </a:r>
          </a:p>
        </p:txBody>
      </p:sp>
    </p:spTree>
  </p:cSld>
  <p:clrMapOvr>
    <a:masterClrMapping/>
  </p:clrMapOvr>
  <p:transition spd="med">
    <p:split orient="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10"/>
          <a:stretch>
            <a:fillRect/>
          </a:stretch>
        </a:blipFill>
        <a:effectLst/>
      </p:bgPr>
    </p:bg>
    <p:spTree>
      <p:nvGrpSpPr>
        <p:cNvPr id="1" name=""/>
        <p:cNvGrpSpPr/>
        <p:nvPr/>
      </p:nvGrpSpPr>
      <p:grpSpPr>
        <a:xfrm>
          <a:off x="0" y="0"/>
          <a:ext cx="0" cy="0"/>
        </a:xfrm>
      </p:grpSpPr>
      <p:sp>
        <p:nvSpPr>
          <p:cNvPr id="354307" name="Rectangle 3"/>
          <p:cNvSpPr>
            <a:spLocks noGrp="1" noChangeArrowheads="1"/>
          </p:cNvSpPr>
          <p:nvPr>
            <p:ph idx="1"/>
          </p:nvPr>
        </p:nvSpPr>
        <p:spPr>
          <a:xfrm>
            <a:off x="990600" y="990600"/>
            <a:ext cx="7543800" cy="4953000"/>
          </a:xfrm>
        </p:spPr>
        <p:txBody>
          <a:bodyPr vert="horz" wrap="square" lIns="91440" tIns="45720" rIns="91440" bIns="45720" numCol="1" anchor="t" anchorCtr="0" compatLnSpc="1"/>
          <a:lstStyle/>
          <a:p>
            <a:pPr marL="0" marR="0" lvl="0" indent="0" algn="ctr" defTabSz="914400" rtl="0" eaLnBrk="1" fontAlgn="base" latinLnBrk="0" hangingPunct="1">
              <a:lnSpc>
                <a:spcPct val="135000"/>
              </a:lnSpc>
              <a:spcBef>
                <a:spcPct val="10000"/>
              </a:spcBef>
              <a:spcAft>
                <a:spcPct val="0"/>
              </a:spcAft>
              <a:buClr>
                <a:schemeClr val="bg2"/>
              </a:buClr>
              <a:buSzTx/>
              <a:buFont typeface="Wingdings" panose="05000000000000000000" pitchFamily="2" charset="2"/>
              <a:buNone/>
              <a:defRPr/>
            </a:pPr>
            <a:r>
              <a:rPr kumimoji="0" lang="zh-CN" altLang="en-US" sz="26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导线的主要技术要求</a:t>
            </a:r>
          </a:p>
        </p:txBody>
      </p:sp>
      <p:graphicFrame>
        <p:nvGraphicFramePr>
          <p:cNvPr id="355091" name="Group 787"/>
          <p:cNvGraphicFramePr>
            <a:graphicFrameLocks noGrp="1"/>
          </p:cNvGraphicFramePr>
          <p:nvPr/>
        </p:nvGraphicFramePr>
        <p:xfrm>
          <a:off x="990600" y="1714500"/>
          <a:ext cx="7772400" cy="4351339"/>
        </p:xfrm>
        <a:graphic>
          <a:graphicData uri="http://schemas.openxmlformats.org/drawingml/2006/table">
            <a:tbl>
              <a:tblPr/>
              <a:tblGrid>
                <a:gridCol w="609600">
                  <a:extLst>
                    <a:ext uri="{9D8B030D-6E8A-4147-A177-3AD203B41FA5}">
                      <a16:colId xmlns:a16="http://schemas.microsoft.com/office/drawing/2014/main" val="20000"/>
                    </a:ext>
                  </a:extLst>
                </a:gridCol>
                <a:gridCol w="762000">
                  <a:extLst>
                    <a:ext uri="{9D8B030D-6E8A-4147-A177-3AD203B41FA5}">
                      <a16:colId xmlns:a16="http://schemas.microsoft.com/office/drawing/2014/main" val="20001"/>
                    </a:ext>
                  </a:extLst>
                </a:gridCol>
                <a:gridCol w="960438">
                  <a:extLst>
                    <a:ext uri="{9D8B030D-6E8A-4147-A177-3AD203B41FA5}">
                      <a16:colId xmlns:a16="http://schemas.microsoft.com/office/drawing/2014/main" val="20002"/>
                    </a:ext>
                  </a:extLst>
                </a:gridCol>
                <a:gridCol w="776287">
                  <a:extLst>
                    <a:ext uri="{9D8B030D-6E8A-4147-A177-3AD203B41FA5}">
                      <a16:colId xmlns:a16="http://schemas.microsoft.com/office/drawing/2014/main" val="20003"/>
                    </a:ext>
                  </a:extLst>
                </a:gridCol>
                <a:gridCol w="930275">
                  <a:extLst>
                    <a:ext uri="{9D8B030D-6E8A-4147-A177-3AD203B41FA5}">
                      <a16:colId xmlns:a16="http://schemas.microsoft.com/office/drawing/2014/main" val="20004"/>
                    </a:ext>
                  </a:extLst>
                </a:gridCol>
                <a:gridCol w="762000">
                  <a:extLst>
                    <a:ext uri="{9D8B030D-6E8A-4147-A177-3AD203B41FA5}">
                      <a16:colId xmlns:a16="http://schemas.microsoft.com/office/drawing/2014/main" val="20005"/>
                    </a:ext>
                  </a:extLst>
                </a:gridCol>
                <a:gridCol w="990600">
                  <a:extLst>
                    <a:ext uri="{9D8B030D-6E8A-4147-A177-3AD203B41FA5}">
                      <a16:colId xmlns:a16="http://schemas.microsoft.com/office/drawing/2014/main" val="20006"/>
                    </a:ext>
                  </a:extLst>
                </a:gridCol>
                <a:gridCol w="495300">
                  <a:extLst>
                    <a:ext uri="{9D8B030D-6E8A-4147-A177-3AD203B41FA5}">
                      <a16:colId xmlns:a16="http://schemas.microsoft.com/office/drawing/2014/main" val="20007"/>
                    </a:ext>
                  </a:extLst>
                </a:gridCol>
                <a:gridCol w="495300">
                  <a:extLst>
                    <a:ext uri="{9D8B030D-6E8A-4147-A177-3AD203B41FA5}">
                      <a16:colId xmlns:a16="http://schemas.microsoft.com/office/drawing/2014/main" val="20008"/>
                    </a:ext>
                  </a:extLst>
                </a:gridCol>
                <a:gridCol w="990600">
                  <a:extLst>
                    <a:ext uri="{9D8B030D-6E8A-4147-A177-3AD203B41FA5}">
                      <a16:colId xmlns:a16="http://schemas.microsoft.com/office/drawing/2014/main" val="20009"/>
                    </a:ext>
                  </a:extLst>
                </a:gridCol>
              </a:tblGrid>
              <a:tr h="644525">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测图比例尺</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导线长度（</a:t>
                      </a: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m</a:t>
                      </a: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平均边长</a:t>
                      </a:r>
                    </a:p>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a:t>
                      </a: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m</a:t>
                      </a: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往返丈量较差相对误差</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测角中误差</a:t>
                      </a: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导线全长相对闭合差</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400" b="1" i="0" u="none" strike="noStrike" cap="none" normalizeH="0" baseline="-2500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测回数</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vert="horz" wrap="square"/>
                    <a:lstStyle/>
                    <a:p>
                      <a:endParaRPr/>
                    </a:p>
                  </a:txBody>
                  <a:tcPr/>
                </a:tc>
                <a:tc rowSpan="2">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角度闭合差（ </a:t>
                      </a: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a:t>
                      </a: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81038">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DJ</a:t>
                      </a:r>
                      <a:r>
                        <a:rPr kumimoji="0" lang="en-US" altLang="zh-CN" sz="2000" b="1" i="0" u="none" strike="noStrike" cap="none" normalizeH="0" baseline="-2500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DJ</a:t>
                      </a:r>
                      <a:r>
                        <a:rPr kumimoji="0" lang="en-US" altLang="zh-CN" sz="2000" b="1" i="0" u="none" strike="noStrike" cap="none" normalizeH="0" baseline="-2500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6</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vert="horz" wrap="square"/>
                    <a:lstStyle/>
                    <a:p>
                      <a:endParaRPr/>
                    </a:p>
                  </a:txBody>
                  <a:tcPr/>
                </a:tc>
                <a:extLst>
                  <a:ext uri="{0D108BD9-81ED-4DB2-BD59-A6C34878D82A}">
                    <a16:rowId xmlns:a16="http://schemas.microsoft.com/office/drawing/2014/main" val="10001"/>
                  </a:ext>
                </a:extLst>
              </a:tr>
              <a:tr h="469900">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一级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2500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250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1/20000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1/10000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4</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69900">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二级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1800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180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1/15000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±8</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1/7000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3</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5938">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三级</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1200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120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1/10000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1/5000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2288">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zh-CN" altLang="en-US"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图根</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1:500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500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75</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1/3000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1/2000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3">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endParaRPr kumimoji="0" lang="zh-CN"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23875">
                <a:tc vMerge="1">
                  <a:txBody>
                    <a:bodyPr vert="horz" wrap="square"/>
                    <a:lstStyle/>
                    <a:p>
                      <a:endParaRPr/>
                    </a:p>
                  </a:txBody>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1:1000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110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extLst>
                  <a:ext uri="{0D108BD9-81ED-4DB2-BD59-A6C34878D82A}">
                    <a16:rowId xmlns:a16="http://schemas.microsoft.com/office/drawing/2014/main" val="10006"/>
                  </a:ext>
                </a:extLst>
              </a:tr>
              <a:tr h="523875">
                <a:tc vMerge="1">
                  <a:txBody>
                    <a:bodyPr vert="horz" wrap="square"/>
                    <a:lstStyle/>
                    <a:p>
                      <a:endParaRPr/>
                    </a:p>
                  </a:txBody>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1:2000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2000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kumimoji="0" lang="en-US" altLang="zh-CN" sz="2000" b="1" i="0" u="none" strike="noStrike" cap="none" normalizeH="0" baseline="0">
                          <a:ln>
                            <a:noFill/>
                          </a:ln>
                          <a:solidFill>
                            <a:schemeClr val="bg1"/>
                          </a:solidFill>
                          <a:effectLst>
                            <a:outerShdw blurRad="38100" dist="38100" dir="2700000" algn="tl">
                              <a:srgbClr val="C0C0C0"/>
                            </a:outerShdw>
                          </a:effectLst>
                          <a:latin typeface="Times New Roman" panose="02020603050405020304" pitchFamily="18" charset="0"/>
                          <a:ea typeface="宋体" panose="02010600030101010101" pitchFamily="2" charset="-122"/>
                        </a:rPr>
                        <a:t>180</a:t>
                      </a: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tc vMerge="1">
                  <a:txBody>
                    <a:bodyPr vert="horz" wrap="square"/>
                    <a:lstStyle/>
                    <a:p>
                      <a:endParaRPr/>
                    </a:p>
                  </a:txBody>
                  <a:tcPr/>
                </a:tc>
                <a:extLst>
                  <a:ext uri="{0D108BD9-81ED-4DB2-BD59-A6C34878D82A}">
                    <a16:rowId xmlns:a16="http://schemas.microsoft.com/office/drawing/2014/main" val="10007"/>
                  </a:ext>
                </a:extLst>
              </a:tr>
            </a:tbl>
          </a:graphicData>
        </a:graphic>
      </p:graphicFrame>
      <p:graphicFrame>
        <p:nvGraphicFramePr>
          <p:cNvPr id="56401" name="Object 586"/>
          <p:cNvGraphicFramePr>
            <a:graphicFrameLocks noChangeAspect="1"/>
          </p:cNvGraphicFramePr>
          <p:nvPr/>
        </p:nvGraphicFramePr>
        <p:xfrm>
          <a:off x="7848600" y="3124200"/>
          <a:ext cx="762000" cy="350838"/>
        </p:xfrm>
        <a:graphic>
          <a:graphicData uri="http://schemas.openxmlformats.org/presentationml/2006/ole">
            <mc:AlternateContent>
              <mc:Choice xmlns:v="urn:schemas-microsoft-com:vml" Requires="v">
                <p:oleObj spid="_x0000_s1038" r:id="rId2" imgW="495300" imgH="228600" progId="Equation.3">
                  <p:embed/>
                </p:oleObj>
              </mc:Choice>
              <mc:Fallback>
                <p:oleObj r:id="rId2" imgW="495300" imgH="228600" progId="Equation.3">
                  <p:embed/>
                  <p:pic>
                    <p:nvPicPr>
                      <p:cNvPr id="0" name="OLE substitute image"/>
                      <p:cNvPicPr/>
                      <p:nvPr/>
                    </p:nvPicPr>
                    <p:blipFill>
                      <a:blip r:embed="rId3"/>
                      <a:stretch>
                        <a:fillRect/>
                      </a:stretch>
                    </p:blipFill>
                    <p:spPr>
                      <a:xfrm>
                        <a:off x="7848600" y="3124200"/>
                        <a:ext cx="762000" cy="350838"/>
                      </a:xfrm>
                      <a:prstGeom prst="rect">
                        <a:avLst/>
                      </a:prstGeom>
                      <a:noFill/>
                      <a:ln w="38100">
                        <a:noFill/>
                        <a:miter/>
                      </a:ln>
                    </p:spPr>
                  </p:pic>
                </p:oleObj>
              </mc:Fallback>
            </mc:AlternateContent>
          </a:graphicData>
        </a:graphic>
      </p:graphicFrame>
      <p:graphicFrame>
        <p:nvGraphicFramePr>
          <p:cNvPr id="56402" name="Object 587"/>
          <p:cNvGraphicFramePr>
            <a:graphicFrameLocks noChangeAspect="1"/>
          </p:cNvGraphicFramePr>
          <p:nvPr/>
        </p:nvGraphicFramePr>
        <p:xfrm>
          <a:off x="7848600" y="3581400"/>
          <a:ext cx="762000" cy="350838"/>
        </p:xfrm>
        <a:graphic>
          <a:graphicData uri="http://schemas.openxmlformats.org/presentationml/2006/ole">
            <mc:AlternateContent>
              <mc:Choice xmlns:v="urn:schemas-microsoft-com:vml" Requires="v">
                <p:oleObj spid="_x0000_s1039" r:id="rId4" imgW="495300" imgH="228600" progId="Equation.3">
                  <p:embed/>
                </p:oleObj>
              </mc:Choice>
              <mc:Fallback>
                <p:oleObj r:id="rId4" imgW="495300" imgH="228600" progId="Equation.3">
                  <p:embed/>
                  <p:pic>
                    <p:nvPicPr>
                      <p:cNvPr id="0" name="OLE substitute image"/>
                      <p:cNvPicPr/>
                      <p:nvPr/>
                    </p:nvPicPr>
                    <p:blipFill>
                      <a:blip r:embed="rId5"/>
                      <a:stretch>
                        <a:fillRect/>
                      </a:stretch>
                    </p:blipFill>
                    <p:spPr>
                      <a:xfrm>
                        <a:off x="7848600" y="3581400"/>
                        <a:ext cx="762000" cy="350838"/>
                      </a:xfrm>
                      <a:prstGeom prst="rect">
                        <a:avLst/>
                      </a:prstGeom>
                      <a:noFill/>
                      <a:ln w="38100">
                        <a:noFill/>
                        <a:miter/>
                      </a:ln>
                    </p:spPr>
                  </p:pic>
                </p:oleObj>
              </mc:Fallback>
            </mc:AlternateContent>
          </a:graphicData>
        </a:graphic>
      </p:graphicFrame>
      <p:graphicFrame>
        <p:nvGraphicFramePr>
          <p:cNvPr id="56403" name="Object 588"/>
          <p:cNvGraphicFramePr>
            <a:graphicFrameLocks noChangeAspect="1"/>
          </p:cNvGraphicFramePr>
          <p:nvPr/>
        </p:nvGraphicFramePr>
        <p:xfrm>
          <a:off x="7839075" y="4038600"/>
          <a:ext cx="781050" cy="350838"/>
        </p:xfrm>
        <a:graphic>
          <a:graphicData uri="http://schemas.openxmlformats.org/presentationml/2006/ole">
            <mc:AlternateContent>
              <mc:Choice xmlns:v="urn:schemas-microsoft-com:vml" Requires="v">
                <p:oleObj spid="_x0000_s1040" r:id="rId6" imgW="508000" imgH="228600" progId="Equation.3">
                  <p:embed/>
                </p:oleObj>
              </mc:Choice>
              <mc:Fallback>
                <p:oleObj r:id="rId6" imgW="508000" imgH="228600" progId="Equation.3">
                  <p:embed/>
                  <p:pic>
                    <p:nvPicPr>
                      <p:cNvPr id="0" name="OLE substitute image"/>
                      <p:cNvPicPr/>
                      <p:nvPr/>
                    </p:nvPicPr>
                    <p:blipFill>
                      <a:blip r:embed="rId7"/>
                      <a:stretch>
                        <a:fillRect/>
                      </a:stretch>
                    </p:blipFill>
                    <p:spPr>
                      <a:xfrm>
                        <a:off x="7839075" y="4038600"/>
                        <a:ext cx="781050" cy="350838"/>
                      </a:xfrm>
                      <a:prstGeom prst="rect">
                        <a:avLst/>
                      </a:prstGeom>
                      <a:noFill/>
                      <a:ln w="38100">
                        <a:noFill/>
                        <a:miter/>
                      </a:ln>
                    </p:spPr>
                  </p:pic>
                </p:oleObj>
              </mc:Fallback>
            </mc:AlternateContent>
          </a:graphicData>
        </a:graphic>
      </p:graphicFrame>
      <p:graphicFrame>
        <p:nvGraphicFramePr>
          <p:cNvPr id="56404" name="Object 589"/>
          <p:cNvGraphicFramePr>
            <a:graphicFrameLocks noChangeAspect="1"/>
          </p:cNvGraphicFramePr>
          <p:nvPr/>
        </p:nvGraphicFramePr>
        <p:xfrm>
          <a:off x="7839075" y="5059363"/>
          <a:ext cx="781050" cy="350837"/>
        </p:xfrm>
        <a:graphic>
          <a:graphicData uri="http://schemas.openxmlformats.org/presentationml/2006/ole">
            <mc:AlternateContent>
              <mc:Choice xmlns:v="urn:schemas-microsoft-com:vml" Requires="v">
                <p:oleObj spid="_x0000_s1041" r:id="rId8" imgW="508000" imgH="228600" progId="Equation.3">
                  <p:embed/>
                </p:oleObj>
              </mc:Choice>
              <mc:Fallback>
                <p:oleObj r:id="rId8" imgW="508000" imgH="228600" progId="Equation.3">
                  <p:embed/>
                  <p:pic>
                    <p:nvPicPr>
                      <p:cNvPr id="0" name="OLE substitute image"/>
                      <p:cNvPicPr/>
                      <p:nvPr/>
                    </p:nvPicPr>
                    <p:blipFill>
                      <a:blip r:embed="rId9"/>
                      <a:stretch>
                        <a:fillRect/>
                      </a:stretch>
                    </p:blipFill>
                    <p:spPr>
                      <a:xfrm>
                        <a:off x="7839075" y="5059363"/>
                        <a:ext cx="781050" cy="350837"/>
                      </a:xfrm>
                      <a:prstGeom prst="rect">
                        <a:avLst/>
                      </a:prstGeom>
                      <a:noFill/>
                      <a:ln w="38100">
                        <a:noFill/>
                        <a:miter/>
                      </a:ln>
                    </p:spPr>
                  </p:pic>
                </p:oleObj>
              </mc:Fallback>
            </mc:AlternateContent>
          </a:graphicData>
        </a:graphic>
      </p:graphicFrame>
    </p:spTree>
  </p:cSld>
  <p:clrMapOvr>
    <a:masterClrMapping/>
  </p:clrMapOvr>
  <p:transition spd="med">
    <p:split orient="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a:effectLst/>
      </p:bgPr>
    </p:bg>
    <p:spTree>
      <p:nvGrpSpPr>
        <p:cNvPr id="1" name=""/>
        <p:cNvGrpSpPr/>
        <p:nvPr/>
      </p:nvGrpSpPr>
      <p:grpSpPr>
        <a:xfrm>
          <a:off x="0" y="0"/>
          <a:ext cx="0" cy="0"/>
        </a:xfrm>
      </p:grpSpPr>
      <p:pic>
        <p:nvPicPr>
          <p:cNvPr id="17414" name="Picture 6" descr="3"/>
          <p:cNvPicPr>
            <a:picLocks noChangeAspect="1"/>
          </p:cNvPicPr>
          <p:nvPr/>
        </p:nvPicPr>
        <p:blipFill>
          <a:blip r:embed="rId2"/>
          <a:stretch>
            <a:fillRect/>
          </a:stretch>
        </p:blipFill>
        <p:spPr>
          <a:xfrm>
            <a:off x="0" y="0"/>
            <a:ext cx="5526088" cy="3352800"/>
          </a:xfrm>
          <a:prstGeom prst="rect">
            <a:avLst/>
          </a:prstGeom>
          <a:noFill/>
          <a:ln w="9525">
            <a:noFill/>
          </a:ln>
        </p:spPr>
      </p:pic>
      <p:pic>
        <p:nvPicPr>
          <p:cNvPr id="17415" name="Picture 7" descr="4"/>
          <p:cNvPicPr>
            <a:picLocks noChangeAspect="1"/>
          </p:cNvPicPr>
          <p:nvPr/>
        </p:nvPicPr>
        <p:blipFill>
          <a:blip r:embed="rId3"/>
          <a:stretch>
            <a:fillRect/>
          </a:stretch>
        </p:blipFill>
        <p:spPr>
          <a:xfrm>
            <a:off x="4572000" y="2879725"/>
            <a:ext cx="4572000" cy="4002088"/>
          </a:xfrm>
          <a:prstGeom prst="rect">
            <a:avLst/>
          </a:prstGeom>
          <a:noFill/>
          <a:ln w="9525">
            <a:noFill/>
          </a:ln>
        </p:spPr>
      </p:pic>
    </p:spTree>
  </p:cSld>
  <p:clrMapOvr>
    <a:masterClrMapping/>
  </p:clrMapOvr>
  <p:transition spd="med">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1000" fill="hold" nodeType="clickEffect">
                                  <p:stCondLst>
                                    <p:cond delay="0"/>
                                  </p:stCondLst>
                                  <p:childTnLst>
                                    <p:set>
                                      <p:cBhvr>
                                        <p:cTn id="6" dur="1" fill="hold">
                                          <p:stCondLst>
                                            <p:cond delay="0"/>
                                          </p:stCondLst>
                                        </p:cTn>
                                        <p:tgtEl>
                                          <p:spTgt spid="17414"/>
                                        </p:tgtEl>
                                        <p:attrNameLst>
                                          <p:attrName>style.visibility</p:attrName>
                                        </p:attrNameLst>
                                      </p:cBhvr>
                                      <p:to>
                                        <p:strVal val="visible"/>
                                      </p:to>
                                    </p:set>
                                    <p:animEffect transition="in" filter="wipe(left)">
                                      <p:cBhvr>
                                        <p:cTn id="7" dur="1000"/>
                                        <p:tgtEl>
                                          <p:spTgt spid="17414"/>
                                        </p:tgtEl>
                                      </p:cBhvr>
                                    </p:animEffect>
                                  </p:childTnLst>
                                </p:cTn>
                              </p:par>
                            </p:childTnLst>
                          </p:cTn>
                        </p:par>
                        <p:par>
                          <p:cTn id="8" fill="hold" nodeType="afterGroup">
                            <p:stCondLst>
                              <p:cond delay="1000"/>
                            </p:stCondLst>
                            <p:childTnLst>
                              <p:par>
                                <p:cTn id="9" presetID="22" presetClass="entr" presetSubtype="8" dur="1000" fill="hold" nodeType="afterEffect">
                                  <p:stCondLst>
                                    <p:cond delay="0"/>
                                  </p:stCondLst>
                                  <p:childTnLst>
                                    <p:set>
                                      <p:cBhvr>
                                        <p:cTn id="10" dur="1" fill="hold">
                                          <p:stCondLst>
                                            <p:cond delay="0"/>
                                          </p:stCondLst>
                                        </p:cTn>
                                        <p:tgtEl>
                                          <p:spTgt spid="17415"/>
                                        </p:tgtEl>
                                        <p:attrNameLst>
                                          <p:attrName>style.visibility</p:attrName>
                                        </p:attrNameLst>
                                      </p:cBhvr>
                                      <p:to>
                                        <p:strVal val="visible"/>
                                      </p:to>
                                    </p:set>
                                    <p:animEffect transition="in" filter="wipe(left)">
                                      <p:cBhvr>
                                        <p:cTn id="11" dur="1000"/>
                                        <p:tgtEl>
                                          <p:spTgt spid="174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55331" name="Rectangle 3"/>
          <p:cNvSpPr>
            <a:spLocks noGrp="1" noChangeArrowheads="1"/>
          </p:cNvSpPr>
          <p:nvPr>
            <p:ph idx="1"/>
          </p:nvPr>
        </p:nvSpPr>
        <p:spPr>
          <a:xfrm>
            <a:off x="990600" y="990600"/>
            <a:ext cx="7543800" cy="4953000"/>
          </a:xfrm>
        </p:spPr>
        <p:txBody>
          <a:bodyPr vert="horz" wrap="square" lIns="91440" tIns="45720" rIns="91440" bIns="45720" numCol="1" anchor="t" anchorCtr="0" compatLnSpc="1"/>
          <a:lstStyle/>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6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（二）导线测量的外业工作</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包括踏勘、选点、埋设标志、测角、测边、定向</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1</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）踏勘 ：了解测区范围</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地形及控制点情况</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以便确定导线的形式和布置方案</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2</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）选点：</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原则：</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1</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）导线点应均匀分布在测区内，边长视测图比例尺而定（可参考下表而定），相邻边的长度不宜相差过大，以免测角时带来较大的误差。</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2</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）为便于测角、相邻导线点间必须通视良好。</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3</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）为便于测地形，导线点应选在地势高、视野开阔的地方；</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4</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）导线点不易被破坏，土质坚实，便于安置仪器的地方。</a:t>
            </a:r>
          </a:p>
        </p:txBody>
      </p:sp>
    </p:spTree>
  </p:cSld>
  <p:clrMapOvr>
    <a:masterClrMapping/>
  </p:clrMapOvr>
  <p:transition spd="med">
    <p:split orient="ver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56355" name="Rectangle 3"/>
          <p:cNvSpPr>
            <a:spLocks noGrp="1" noChangeArrowheads="1"/>
          </p:cNvSpPr>
          <p:nvPr>
            <p:ph idx="1"/>
          </p:nvPr>
        </p:nvSpPr>
        <p:spPr>
          <a:xfrm>
            <a:off x="990600" y="990600"/>
            <a:ext cx="7543800" cy="4953000"/>
          </a:xfrm>
        </p:spPr>
        <p:txBody>
          <a:bodyPr vert="horz" wrap="square" lIns="91440" tIns="45720" rIns="91440" bIns="45720" numCol="1" anchor="t" anchorCtr="0" compatLnSpc="1"/>
          <a:lstStyle/>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（二）导线测量的外业工作</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2</a:t>
            </a: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）选点：</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原则：</a:t>
            </a:r>
          </a:p>
        </p:txBody>
      </p:sp>
      <p:sp>
        <p:nvSpPr>
          <p:cNvPr id="356380" name="Rectangle 28"/>
          <p:cNvSpPr>
            <a:spLocks noChangeArrowheads="1"/>
          </p:cNvSpPr>
          <p:nvPr/>
        </p:nvSpPr>
        <p:spPr bwMode="auto">
          <a:xfrm>
            <a:off x="3581400" y="2590800"/>
            <a:ext cx="1717675" cy="473075"/>
          </a:xfrm>
          <a:prstGeom prst="rect">
            <a:avLst/>
          </a:prstGeom>
          <a:noFill/>
          <a:ln>
            <a:noFill/>
          </a:ln>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1200" cap="none" spc="0" normalizeH="0" baseline="0" noProof="0">
                <a:ln>
                  <a:noFill/>
                </a:ln>
                <a:solidFill>
                  <a:srgbClr val="000000"/>
                </a:solidFill>
                <a:effectLst>
                  <a:outerShdw blurRad="38100" dist="38100" dir="2700000" algn="tl">
                    <a:srgbClr val="C0C0C0"/>
                  </a:outerShdw>
                </a:effectLst>
                <a:uLnTx/>
                <a:uFillTx/>
                <a:latin typeface="Tahoma" panose="020b0604030504040204" pitchFamily="34" charset="0"/>
                <a:ea typeface="宋体" panose="02010600030101010101" pitchFamily="2" charset="-122"/>
                <a:cs typeface="+mn-cs"/>
              </a:rPr>
              <a:t>图根导线边长</a:t>
            </a:r>
          </a:p>
        </p:txBody>
      </p:sp>
      <p:graphicFrame>
        <p:nvGraphicFramePr>
          <p:cNvPr id="356381" name="Group 29"/>
          <p:cNvGraphicFramePr>
            <a:graphicFrameLocks noGrp="1"/>
          </p:cNvGraphicFramePr>
          <p:nvPr/>
        </p:nvGraphicFramePr>
        <p:xfrm>
          <a:off x="1600200" y="3124200"/>
          <a:ext cx="5791200" cy="2286000"/>
        </p:xfrm>
        <a:graphic>
          <a:graphicData uri="http://schemas.openxmlformats.org/drawingml/2006/table">
            <a:tbl>
              <a:tblPr/>
              <a:tblGrid>
                <a:gridCol w="1770063">
                  <a:extLst>
                    <a:ext uri="{9D8B030D-6E8A-4147-A177-3AD203B41FA5}">
                      <a16:colId xmlns:a16="http://schemas.microsoft.com/office/drawing/2014/main" val="20000"/>
                    </a:ext>
                  </a:extLst>
                </a:gridCol>
                <a:gridCol w="1930400">
                  <a:extLst>
                    <a:ext uri="{9D8B030D-6E8A-4147-A177-3AD203B41FA5}">
                      <a16:colId xmlns:a16="http://schemas.microsoft.com/office/drawing/2014/main" val="20001"/>
                    </a:ext>
                  </a:extLst>
                </a:gridCol>
                <a:gridCol w="2090737">
                  <a:extLst>
                    <a:ext uri="{9D8B030D-6E8A-4147-A177-3AD203B41FA5}">
                      <a16:colId xmlns:a16="http://schemas.microsoft.com/office/drawing/2014/main" val="20002"/>
                    </a:ext>
                  </a:extLst>
                </a:gridCol>
              </a:tblGrid>
              <a:tr h="57150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测图比例尺</a:t>
                      </a:r>
                      <a:endParaRPr kumimoji="0" lang="zh-CN" altLang="en-US"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边长（</a:t>
                      </a:r>
                      <a:r>
                        <a:rPr kumimoji="0" lang="en-US" altLang="zh-CN"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m</a:t>
                      </a:r>
                      <a:r>
                        <a:rPr kumimoji="0" lang="zh-CN" altLang="en-US"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a:t>
                      </a:r>
                      <a:endParaRPr kumimoji="0" lang="zh-CN" altLang="en-US"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平均边长（</a:t>
                      </a:r>
                      <a:r>
                        <a:rPr kumimoji="0" lang="en-US" altLang="zh-CN"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m</a:t>
                      </a:r>
                      <a:r>
                        <a:rPr kumimoji="0" lang="zh-CN" altLang="en-US" sz="1800" b="1" i="0" u="none" strike="noStrike" cap="none" normalizeH="0" baseline="0">
                          <a:ln>
                            <a:noFill/>
                          </a:ln>
                          <a:solidFill>
                            <a:srgbClr val="000000"/>
                          </a:solidFill>
                          <a:effectLst/>
                          <a:latin typeface="Times New Roman" panose="02020603050405020304" pitchFamily="18" charset="0"/>
                          <a:ea typeface="宋体" panose="02010600030101010101" pitchFamily="2" charset="-122"/>
                        </a:rPr>
                        <a:t>）</a:t>
                      </a:r>
                      <a:endParaRPr kumimoji="0" lang="zh-CN" altLang="en-US"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7150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1:500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40-50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75</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7150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1:1000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80-250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110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7150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1:2000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100-300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1800" b="1" i="0" u="none" strike="noStrike" cap="none" normalizeH="0" baseline="0">
                          <a:ln>
                            <a:noFill/>
                          </a:ln>
                          <a:solidFill>
                            <a:srgbClr val="000000"/>
                          </a:solidFill>
                          <a:effectLst/>
                          <a:latin typeface="Arial" pitchFamily="34" charset="0"/>
                          <a:ea typeface="宋体" panose="02010600030101010101" pitchFamily="2" charset="-122"/>
                        </a:rPr>
                        <a:t>180</a:t>
                      </a:r>
                      <a:endParaRPr kumimoji="0" lang="en-US" altLang="zh-CN" sz="1800" b="1" i="0" u="none" strike="noStrike" cap="none" normalizeH="0" baseline="0">
                        <a:ln>
                          <a:noFill/>
                        </a:ln>
                        <a:solidFill>
                          <a:schemeClr val="tx1"/>
                        </a:solidFill>
                        <a:effectLst/>
                        <a:latin typeface="Arial" pitchFamily="34" charset="0"/>
                        <a:ea typeface="宋体" panose="02010600030101010101" pitchFamily="2" charset="-122"/>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transition spd="med">
    <p:split orient="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a:effectLst/>
      </p:bgPr>
    </p:bg>
    <p:spTree>
      <p:nvGrpSpPr>
        <p:cNvPr id="1" name=""/>
        <p:cNvGrpSpPr/>
        <p:nvPr/>
      </p:nvGrpSpPr>
      <p:grpSpPr>
        <a:xfrm>
          <a:off x="0" y="0"/>
          <a:ext cx="0" cy="0"/>
        </a:xfrm>
      </p:grpSpPr>
      <p:sp>
        <p:nvSpPr>
          <p:cNvPr id="357379" name="Rectangle 3"/>
          <p:cNvSpPr>
            <a:spLocks noGrp="1" noChangeArrowheads="1"/>
          </p:cNvSpPr>
          <p:nvPr>
            <p:ph idx="1"/>
          </p:nvPr>
        </p:nvSpPr>
        <p:spPr>
          <a:xfrm>
            <a:off x="990600" y="990600"/>
            <a:ext cx="7543800" cy="4953000"/>
          </a:xfrm>
        </p:spPr>
        <p:txBody>
          <a:bodyPr vert="horz" wrap="square" lIns="91440" tIns="45720" rIns="91440" bIns="45720" numCol="1" anchor="t" anchorCtr="0" compatLnSpc="1"/>
          <a:lstStyle/>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（二）导线测量的外业工作</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3</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）埋设标志： </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   1</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 木桩，如下图 （</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   2</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 混凝土标石 </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 </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如下图 （</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b)  </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为了便于寻找，应量出导线点与附近明显地物的距离，绘出草图，注明尺寸，该图称为</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Arial"/>
                <a:ea typeface="+mn-ea"/>
                <a:cs typeface="+mn-cs"/>
              </a:rPr>
              <a:t>“</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点之记</a:t>
            </a:r>
            <a:r>
              <a:rPr kumimoji="0" lang="zh-CN" altLang="en-US" sz="2000" b="1" i="0" u="none" strike="noStrike" kern="0" cap="none" spc="0" normalizeH="0" baseline="0" noProof="0">
                <a:ln>
                  <a:noFill/>
                </a:ln>
                <a:solidFill>
                  <a:srgbClr val="FF0000"/>
                </a:solidFill>
                <a:effectLst>
                  <a:outerShdw blurRad="38100" dist="38100" dir="2700000" algn="tl">
                    <a:srgbClr val="C0C0C0"/>
                  </a:outerShdw>
                </a:effectLst>
                <a:uLnTx/>
                <a:uFillTx/>
                <a:latin typeface="Arial"/>
                <a:ea typeface="+mn-ea"/>
                <a:cs typeface="+mn-cs"/>
              </a:rPr>
              <a:t>”</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。如下图 （</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c</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p>
        </p:txBody>
      </p:sp>
      <p:pic>
        <p:nvPicPr>
          <p:cNvPr id="60419" name="Picture 28" descr="7"/>
          <p:cNvPicPr>
            <a:picLocks noChangeAspect="1"/>
          </p:cNvPicPr>
          <p:nvPr/>
        </p:nvPicPr>
        <p:blipFill>
          <a:blip r:embed="rId2"/>
          <a:stretch>
            <a:fillRect/>
          </a:stretch>
        </p:blipFill>
        <p:spPr>
          <a:xfrm>
            <a:off x="1371600" y="3505200"/>
            <a:ext cx="6858000" cy="2333625"/>
          </a:xfrm>
          <a:prstGeom prst="rect">
            <a:avLst/>
          </a:prstGeom>
          <a:noFill/>
          <a:ln w="9525">
            <a:noFill/>
          </a:ln>
        </p:spPr>
      </p:pic>
    </p:spTree>
  </p:cSld>
  <p:clrMapOvr>
    <a:masterClrMapping/>
  </p:clrMapOvr>
  <p:transition spd="med">
    <p:split orient="ver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grpSp>
        <p:nvGrpSpPr>
          <p:cNvPr id="2" name="Group 3"/>
          <p:cNvGrpSpPr/>
          <p:nvPr/>
        </p:nvGrpSpPr>
        <p:grpSpPr>
          <a:xfrm>
            <a:off x="1339850" y="968375"/>
            <a:ext cx="5054600" cy="1514475"/>
            <a:chOff x="844" y="786"/>
            <a:chExt cx="3184" cy="954"/>
          </a:xfrm>
        </p:grpSpPr>
        <p:grpSp>
          <p:nvGrpSpPr>
            <p:cNvPr id="61442" name="Group 4"/>
            <p:cNvGrpSpPr/>
            <p:nvPr/>
          </p:nvGrpSpPr>
          <p:grpSpPr>
            <a:xfrm>
              <a:off x="1830" y="786"/>
              <a:ext cx="1007" cy="954"/>
              <a:chOff x="2577" y="755"/>
              <a:chExt cx="670" cy="662"/>
            </a:xfrm>
          </p:grpSpPr>
          <p:sp>
            <p:nvSpPr>
              <p:cNvPr id="61443" name="AutoShape 5"/>
              <p:cNvSpPr/>
              <p:nvPr/>
            </p:nvSpPr>
            <p:spPr>
              <a:xfrm rot="10797424">
                <a:off x="2577" y="1025"/>
                <a:ext cx="256" cy="375"/>
              </a:xfrm>
              <a:prstGeom prst="lightningBolt">
                <a:avLst/>
              </a:prstGeom>
              <a:solidFill>
                <a:schemeClr val="accent1"/>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44" name="AutoShape 6"/>
              <p:cNvSpPr/>
              <p:nvPr/>
            </p:nvSpPr>
            <p:spPr>
              <a:xfrm>
                <a:off x="2780" y="776"/>
                <a:ext cx="249" cy="468"/>
              </a:xfrm>
              <a:prstGeom prst="cube">
                <a:avLst>
                  <a:gd name="adj" fmla="val 25000"/>
                </a:avLst>
              </a:prstGeom>
              <a:noFill/>
              <a:ln w="9525" cap="flat" cmpd="sng">
                <a:solidFill>
                  <a:srgbClr val="CC6600"/>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45" name="AutoShape 7"/>
              <p:cNvSpPr/>
              <p:nvPr/>
            </p:nvSpPr>
            <p:spPr>
              <a:xfrm rot="-7106343">
                <a:off x="2908" y="1052"/>
                <a:ext cx="220" cy="307"/>
              </a:xfrm>
              <a:prstGeom prst="lightningBolt">
                <a:avLst/>
              </a:prstGeom>
              <a:solidFill>
                <a:schemeClr val="accent1"/>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46" name="AutoShape 8"/>
              <p:cNvSpPr/>
              <p:nvPr/>
            </p:nvSpPr>
            <p:spPr>
              <a:xfrm rot="-7106343">
                <a:off x="3001" y="1082"/>
                <a:ext cx="112" cy="375"/>
              </a:xfrm>
              <a:prstGeom prst="lightningBolt">
                <a:avLst/>
              </a:prstGeom>
              <a:solidFill>
                <a:schemeClr val="accent1"/>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47" name="AutoShape 9"/>
              <p:cNvSpPr/>
              <p:nvPr/>
            </p:nvSpPr>
            <p:spPr>
              <a:xfrm rot="9183577">
                <a:off x="2762" y="1024"/>
                <a:ext cx="94" cy="318"/>
              </a:xfrm>
              <a:prstGeom prst="lightningBolt">
                <a:avLst/>
              </a:prstGeom>
              <a:solidFill>
                <a:schemeClr val="accent1"/>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48" name="AutoShape 10"/>
              <p:cNvSpPr/>
              <p:nvPr/>
            </p:nvSpPr>
            <p:spPr>
              <a:xfrm rot="9183577">
                <a:off x="2639" y="1059"/>
                <a:ext cx="302" cy="358"/>
              </a:xfrm>
              <a:prstGeom prst="lightningBolt">
                <a:avLst/>
              </a:prstGeom>
              <a:solidFill>
                <a:schemeClr val="accent1"/>
              </a:solidFill>
              <a:ln w="9525" cap="flat" cmpd="sng">
                <a:solidFill>
                  <a:schemeClr val="tx1"/>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49" name="Line 11"/>
              <p:cNvSpPr/>
              <p:nvPr/>
            </p:nvSpPr>
            <p:spPr>
              <a:xfrm flipH="1" flipV="1">
                <a:off x="2910" y="756"/>
                <a:ext cx="0" cy="59"/>
              </a:xfrm>
              <a:prstGeom prst="line">
                <a:avLst/>
              </a:prstGeom>
              <a:ln w="57150" cap="flat" cmpd="sng">
                <a:solidFill>
                  <a:schemeClr val="accent2"/>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p>
            </p:txBody>
          </p:sp>
          <p:sp>
            <p:nvSpPr>
              <p:cNvPr id="61450" name="Line 12"/>
              <p:cNvSpPr/>
              <p:nvPr/>
            </p:nvSpPr>
            <p:spPr>
              <a:xfrm>
                <a:off x="2882" y="755"/>
                <a:ext cx="54" cy="1"/>
              </a:xfrm>
              <a:prstGeom prst="line">
                <a:avLst/>
              </a:prstGeom>
              <a:ln w="38100" cap="flat" cmpd="sng">
                <a:solidFill>
                  <a:schemeClr val="accent2"/>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p>
            </p:txBody>
          </p:sp>
        </p:grpSp>
        <p:sp>
          <p:nvSpPr>
            <p:cNvPr id="61451" name="Rectangle 13"/>
            <p:cNvSpPr/>
            <p:nvPr/>
          </p:nvSpPr>
          <p:spPr>
            <a:xfrm>
              <a:off x="844" y="1017"/>
              <a:ext cx="566" cy="32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b="1">
                  <a:solidFill>
                    <a:srgbClr val="000000"/>
                  </a:solidFill>
                  <a:latin typeface="宋体" panose="02010600030101010101" pitchFamily="2" charset="-122"/>
                  <a:ea typeface="宋体" panose="02010600030101010101" pitchFamily="2" charset="-122"/>
                  <a:sym typeface="CommercialPi BT" panose="05020102010206080802" pitchFamily="18" charset="2"/>
                </a:rPr>
                <a:t>木桩</a:t>
              </a:r>
              <a:endParaRPr lang="zh-CN" altLang="en-US" sz="2800">
                <a:solidFill>
                  <a:srgbClr val="000000"/>
                </a:solidFill>
                <a:latin typeface="宋体" panose="02010600030101010101" pitchFamily="2" charset="-122"/>
                <a:ea typeface="宋体" panose="02010600030101010101" pitchFamily="2" charset="-122"/>
                <a:sym typeface="CommercialPi BT" panose="05020102010206080802" pitchFamily="18" charset="2"/>
              </a:endParaRPr>
            </a:p>
          </p:txBody>
        </p:sp>
        <p:sp>
          <p:nvSpPr>
            <p:cNvPr id="61452" name="Rectangle 14"/>
            <p:cNvSpPr/>
            <p:nvPr/>
          </p:nvSpPr>
          <p:spPr>
            <a:xfrm>
              <a:off x="3240" y="1076"/>
              <a:ext cx="788" cy="32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000000"/>
                  </a:solidFill>
                  <a:latin typeface="宋体" panose="02010600030101010101" pitchFamily="2" charset="-122"/>
                  <a:ea typeface="宋体" panose="02010600030101010101" pitchFamily="2" charset="-122"/>
                  <a:sym typeface="CommercialPi BT" panose="05020102010206080802" pitchFamily="18" charset="2"/>
                </a:rPr>
                <a:t>泥土地</a:t>
              </a:r>
            </a:p>
          </p:txBody>
        </p:sp>
      </p:grpSp>
      <p:grpSp>
        <p:nvGrpSpPr>
          <p:cNvPr id="61453" name="Group 15"/>
          <p:cNvGrpSpPr/>
          <p:nvPr/>
        </p:nvGrpSpPr>
        <p:grpSpPr>
          <a:xfrm>
            <a:off x="3527425" y="2578100"/>
            <a:ext cx="290513" cy="1362075"/>
            <a:chOff x="1827" y="1662"/>
            <a:chExt cx="183" cy="858"/>
          </a:xfrm>
        </p:grpSpPr>
        <p:sp>
          <p:nvSpPr>
            <p:cNvPr id="61454" name="AutoShape 16"/>
            <p:cNvSpPr/>
            <p:nvPr/>
          </p:nvSpPr>
          <p:spPr>
            <a:xfrm flipV="1">
              <a:off x="1871" y="2350"/>
              <a:ext cx="106" cy="170"/>
            </a:xfrm>
            <a:prstGeom prst="triangle">
              <a:avLst>
                <a:gd name="adj" fmla="val 50000"/>
              </a:avLst>
            </a:prstGeom>
            <a:solidFill>
              <a:schemeClr val="bg1"/>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55" name="Rectangle 17"/>
            <p:cNvSpPr/>
            <p:nvPr/>
          </p:nvSpPr>
          <p:spPr>
            <a:xfrm>
              <a:off x="1873" y="2005"/>
              <a:ext cx="102" cy="348"/>
            </a:xfrm>
            <a:prstGeom prst="rect">
              <a:avLst/>
            </a:prstGeom>
            <a:solidFill>
              <a:schemeClr val="bg1"/>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56" name="AutoShape 18"/>
            <p:cNvSpPr/>
            <p:nvPr/>
          </p:nvSpPr>
          <p:spPr>
            <a:xfrm>
              <a:off x="1827" y="1662"/>
              <a:ext cx="178" cy="185"/>
            </a:xfrm>
            <a:prstGeom prst="flowChartOr">
              <a:avLst/>
            </a:prstGeom>
            <a:solidFill>
              <a:schemeClr val="bg1"/>
            </a:solidFill>
            <a:ln w="317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57" name="AutoShape 19"/>
            <p:cNvSpPr/>
            <p:nvPr/>
          </p:nvSpPr>
          <p:spPr>
            <a:xfrm rot="-5400000">
              <a:off x="1879" y="1885"/>
              <a:ext cx="88" cy="174"/>
            </a:xfrm>
            <a:prstGeom prst="flowChartDelay">
              <a:avLst/>
            </a:prstGeom>
            <a:solidFill>
              <a:schemeClr val="bg1"/>
            </a:solidFill>
            <a:ln w="9525">
              <a:noFill/>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grpSp>
      <p:sp>
        <p:nvSpPr>
          <p:cNvPr id="61458" name="Rectangle 20"/>
          <p:cNvSpPr/>
          <p:nvPr/>
        </p:nvSpPr>
        <p:spPr>
          <a:xfrm>
            <a:off x="1312863" y="3040063"/>
            <a:ext cx="1255712" cy="519112"/>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b="1">
                <a:solidFill>
                  <a:schemeClr val="bg1"/>
                </a:solidFill>
                <a:latin typeface="宋体" panose="02010600030101010101" pitchFamily="2" charset="-122"/>
                <a:ea typeface="宋体" panose="02010600030101010101" pitchFamily="2" charset="-122"/>
                <a:sym typeface="CommercialPi BT" panose="05020102010206080802" pitchFamily="18" charset="2"/>
              </a:rPr>
              <a:t>大铁钉</a:t>
            </a:r>
            <a:endParaRPr lang="zh-CN" altLang="en-US" sz="2800">
              <a:solidFill>
                <a:schemeClr val="bg1"/>
              </a:solidFill>
              <a:latin typeface="宋体" panose="02010600030101010101" pitchFamily="2" charset="-122"/>
              <a:ea typeface="宋体" panose="02010600030101010101" pitchFamily="2" charset="-122"/>
              <a:sym typeface="CommercialPi BT" panose="05020102010206080802" pitchFamily="18" charset="2"/>
            </a:endParaRPr>
          </a:p>
        </p:txBody>
      </p:sp>
      <p:sp>
        <p:nvSpPr>
          <p:cNvPr id="61459" name="Rectangle 21"/>
          <p:cNvSpPr/>
          <p:nvPr/>
        </p:nvSpPr>
        <p:spPr>
          <a:xfrm>
            <a:off x="5218113" y="2760663"/>
            <a:ext cx="2673350" cy="946150"/>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000000"/>
                </a:solidFill>
                <a:latin typeface="宋体" panose="02010600030101010101" pitchFamily="2" charset="-122"/>
                <a:ea typeface="宋体" panose="02010600030101010101" pitchFamily="2" charset="-122"/>
                <a:sym typeface="CommercialPi BT" panose="05020102010206080802" pitchFamily="18" charset="2"/>
              </a:rPr>
              <a:t>沙石路、沥青、</a:t>
            </a:r>
          </a:p>
          <a:p>
            <a:r>
              <a:rPr lang="zh-CN" altLang="en-US" sz="2800">
                <a:solidFill>
                  <a:srgbClr val="000000"/>
                </a:solidFill>
                <a:latin typeface="宋体" panose="02010600030101010101" pitchFamily="2" charset="-122"/>
                <a:ea typeface="宋体" panose="02010600030101010101" pitchFamily="2" charset="-122"/>
                <a:sym typeface="CommercialPi BT" panose="05020102010206080802" pitchFamily="18" charset="2"/>
              </a:rPr>
              <a:t>砖石缝</a:t>
            </a:r>
          </a:p>
        </p:txBody>
      </p:sp>
      <p:grpSp>
        <p:nvGrpSpPr>
          <p:cNvPr id="5" name="Group 22"/>
          <p:cNvGrpSpPr/>
          <p:nvPr/>
        </p:nvGrpSpPr>
        <p:grpSpPr>
          <a:xfrm>
            <a:off x="1292225" y="4341813"/>
            <a:ext cx="6265863" cy="719137"/>
            <a:chOff x="814" y="3015"/>
            <a:chExt cx="3947" cy="453"/>
          </a:xfrm>
        </p:grpSpPr>
        <p:sp>
          <p:nvSpPr>
            <p:cNvPr id="61461" name="AutoShape 23"/>
            <p:cNvSpPr/>
            <p:nvPr/>
          </p:nvSpPr>
          <p:spPr>
            <a:xfrm>
              <a:off x="2022" y="3015"/>
              <a:ext cx="599" cy="453"/>
            </a:xfrm>
            <a:custGeom>
              <a:cxnLst>
                <a:cxn ang="0">
                  <a:pos x="0" y="0"/>
                </a:cxn>
                <a:cxn ang="0">
                  <a:pos x="0" y="0"/>
                </a:cxn>
                <a:cxn ang="0">
                  <a:pos x="0" y="0"/>
                </a:cxn>
                <a:cxn ang="0">
                  <a:pos x="0" y="0"/>
                </a:cxn>
                <a:cxn ang="0">
                  <a:pos x="0" y="0"/>
                </a:cxn>
                <a:cxn ang="0">
                  <a:pos x="0" y="0"/>
                </a:cxn>
                <a:cxn ang="0">
                  <a:pos x="0" y="0"/>
                </a:cxn>
                <a:cxn ang="0">
                  <a:pos x="0" y="0"/>
                </a:cxn>
              </a:cxnLst>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folHlink"/>
            </a:solidFill>
            <a:ln w="3175" cap="flat" cmpd="sng">
              <a:solidFill>
                <a:schemeClr val="bg2"/>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1462" name="Line 24"/>
            <p:cNvSpPr/>
            <p:nvPr/>
          </p:nvSpPr>
          <p:spPr>
            <a:xfrm flipH="1">
              <a:off x="2109" y="3103"/>
              <a:ext cx="385" cy="210"/>
            </a:xfrm>
            <a:prstGeom prst="line">
              <a:avLst/>
            </a:prstGeom>
            <a:ln w="76200" cap="flat" cmpd="sng">
              <a:solidFill>
                <a:schemeClr val="folHlink"/>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p>
          </p:txBody>
        </p:sp>
        <p:sp>
          <p:nvSpPr>
            <p:cNvPr id="61463" name="Line 25"/>
            <p:cNvSpPr/>
            <p:nvPr/>
          </p:nvSpPr>
          <p:spPr>
            <a:xfrm flipH="1">
              <a:off x="2132" y="3121"/>
              <a:ext cx="384" cy="210"/>
            </a:xfrm>
            <a:prstGeom prst="line">
              <a:avLst/>
            </a:prstGeom>
            <a:ln w="76200" cap="flat" cmpd="sng">
              <a:solidFill>
                <a:schemeClr val="folHlink"/>
              </a:solidFill>
              <a:prstDash val="solid"/>
              <a:roun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a:p>
          </p:txBody>
        </p:sp>
        <p:sp>
          <p:nvSpPr>
            <p:cNvPr id="61464" name="AutoShape 26"/>
            <p:cNvSpPr/>
            <p:nvPr/>
          </p:nvSpPr>
          <p:spPr>
            <a:xfrm flipV="1">
              <a:off x="2283" y="3208"/>
              <a:ext cx="45" cy="54"/>
            </a:xfrm>
            <a:prstGeom prst="triangle">
              <a:avLst>
                <a:gd name="adj" fmla="val 50000"/>
              </a:avLst>
            </a:prstGeom>
            <a:solidFill>
              <a:srgbClr val="FDFDFD"/>
            </a:solidFill>
            <a:ln w="3175" cap="flat" cmpd="sng">
              <a:solidFill>
                <a:schemeClr val="folHlink"/>
              </a:solidFill>
              <a:prstDash val="solid"/>
              <a:miter/>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65" name="Rectangle 27"/>
            <p:cNvSpPr/>
            <p:nvPr/>
          </p:nvSpPr>
          <p:spPr>
            <a:xfrm>
              <a:off x="814" y="3065"/>
              <a:ext cx="566" cy="32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b="1">
                  <a:solidFill>
                    <a:srgbClr val="000000"/>
                  </a:solidFill>
                  <a:latin typeface="宋体" panose="02010600030101010101" pitchFamily="2" charset="-122"/>
                  <a:ea typeface="宋体" panose="02010600030101010101" pitchFamily="2" charset="-122"/>
                  <a:sym typeface="CommercialPi BT" panose="05020102010206080802" pitchFamily="18" charset="2"/>
                </a:rPr>
                <a:t>凿刻</a:t>
              </a:r>
              <a:endParaRPr lang="zh-CN" altLang="en-US" sz="2800">
                <a:solidFill>
                  <a:srgbClr val="000000"/>
                </a:solidFill>
                <a:latin typeface="宋体" panose="02010600030101010101" pitchFamily="2" charset="-122"/>
                <a:ea typeface="宋体" panose="02010600030101010101" pitchFamily="2" charset="-122"/>
                <a:sym typeface="CommercialPi BT" panose="05020102010206080802" pitchFamily="18" charset="2"/>
              </a:endParaRPr>
            </a:p>
          </p:txBody>
        </p:sp>
        <p:sp>
          <p:nvSpPr>
            <p:cNvPr id="61466" name="Rectangle 28"/>
            <p:cNvSpPr/>
            <p:nvPr/>
          </p:nvSpPr>
          <p:spPr>
            <a:xfrm>
              <a:off x="3301" y="3036"/>
              <a:ext cx="1460" cy="32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000000"/>
                  </a:solidFill>
                  <a:latin typeface="宋体" panose="02010600030101010101" pitchFamily="2" charset="-122"/>
                  <a:ea typeface="宋体" panose="02010600030101010101" pitchFamily="2" charset="-122"/>
                  <a:sym typeface="CommercialPi BT" panose="05020102010206080802" pitchFamily="18" charset="2"/>
                </a:rPr>
                <a:t>水泥地、岩石</a:t>
              </a:r>
            </a:p>
          </p:txBody>
        </p:sp>
      </p:grpSp>
      <p:grpSp>
        <p:nvGrpSpPr>
          <p:cNvPr id="6" name="Group 29"/>
          <p:cNvGrpSpPr/>
          <p:nvPr/>
        </p:nvGrpSpPr>
        <p:grpSpPr>
          <a:xfrm>
            <a:off x="1255713" y="5334000"/>
            <a:ext cx="6669087" cy="588963"/>
            <a:chOff x="799" y="3739"/>
            <a:chExt cx="4201" cy="371"/>
          </a:xfrm>
        </p:grpSpPr>
        <p:sp>
          <p:nvSpPr>
            <p:cNvPr id="61468" name="AutoShape 30"/>
            <p:cNvSpPr/>
            <p:nvPr/>
          </p:nvSpPr>
          <p:spPr>
            <a:xfrm>
              <a:off x="2107" y="3820"/>
              <a:ext cx="439" cy="205"/>
            </a:xfrm>
            <a:prstGeom prst="flowChartSummingJunction">
              <a:avLst/>
            </a:prstGeom>
            <a:noFill/>
            <a:ln w="9525" cap="flat" cmpd="sng">
              <a:solidFill>
                <a:srgbClr val="FF5050"/>
              </a:solidFill>
              <a:prstDash val="solid"/>
              <a:round/>
              <a:headEnd type="none" w="med" len="med"/>
              <a:tailEnd type="none" w="med" len="med"/>
            </a:ln>
          </p:spPr>
          <p:txBody>
            <a:bodyPr wrap="none" anchor="ctr" anchorCtr="0"/>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latin typeface="Times New Roman" panose="02020603050405020304" pitchFamily="18" charset="0"/>
                <a:ea typeface="宋体" panose="02010600030101010101" pitchFamily="2" charset="-122"/>
              </a:endParaRPr>
            </a:p>
          </p:txBody>
        </p:sp>
        <p:sp>
          <p:nvSpPr>
            <p:cNvPr id="61469" name="Rectangle 31"/>
            <p:cNvSpPr/>
            <p:nvPr/>
          </p:nvSpPr>
          <p:spPr>
            <a:xfrm>
              <a:off x="799" y="3783"/>
              <a:ext cx="1241" cy="32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b="1">
                  <a:solidFill>
                    <a:srgbClr val="FF3300"/>
                  </a:solidFill>
                  <a:latin typeface="宋体" panose="02010600030101010101" pitchFamily="2" charset="-122"/>
                  <a:ea typeface="宋体" panose="02010600030101010101" pitchFamily="2" charset="-122"/>
                  <a:sym typeface="CommercialPi BT" panose="05020102010206080802" pitchFamily="18" charset="2"/>
                </a:rPr>
                <a:t>红油漆标志</a:t>
              </a:r>
              <a:endParaRPr lang="zh-CN" altLang="en-US" sz="2800">
                <a:solidFill>
                  <a:srgbClr val="FF3300"/>
                </a:solidFill>
                <a:latin typeface="宋体" panose="02010600030101010101" pitchFamily="2" charset="-122"/>
                <a:ea typeface="宋体" panose="02010600030101010101" pitchFamily="2" charset="-122"/>
                <a:sym typeface="CommercialPi BT" panose="05020102010206080802" pitchFamily="18" charset="2"/>
              </a:endParaRPr>
            </a:p>
          </p:txBody>
        </p:sp>
        <p:sp>
          <p:nvSpPr>
            <p:cNvPr id="61470" name="Rectangle 32"/>
            <p:cNvSpPr/>
            <p:nvPr/>
          </p:nvSpPr>
          <p:spPr>
            <a:xfrm>
              <a:off x="3316" y="3739"/>
              <a:ext cx="1684" cy="327"/>
            </a:xfrm>
            <a:prstGeom prst="rect">
              <a:avLst/>
            </a:prstGeom>
            <a:noFill/>
            <a:ln w="9525">
              <a:noFill/>
            </a:ln>
          </p:spPr>
          <p:txBody>
            <a:bodyPr wrap="non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2800">
                  <a:solidFill>
                    <a:srgbClr val="FF3300"/>
                  </a:solidFill>
                  <a:latin typeface="宋体" panose="02010600030101010101" pitchFamily="2" charset="-122"/>
                  <a:ea typeface="宋体" panose="02010600030101010101" pitchFamily="2" charset="-122"/>
                  <a:sym typeface="CommercialPi BT" panose="05020102010206080802" pitchFamily="18" charset="2"/>
                </a:rPr>
                <a:t>油漆不易剥落处</a:t>
              </a:r>
            </a:p>
          </p:txBody>
        </p:sp>
      </p:grpSp>
      <p:sp>
        <p:nvSpPr>
          <p:cNvPr id="360481" name="Rectangle 33"/>
          <p:cNvSpPr>
            <a:spLocks noGrp="1" noChangeArrowheads="1"/>
          </p:cNvSpPr>
          <p:nvPr>
            <p:ph type="title"/>
          </p:nvPr>
        </p:nvSpPr>
        <p:spPr>
          <a:xfrm>
            <a:off x="1524000" y="381000"/>
            <a:ext cx="2147888" cy="627063"/>
          </a:xfrm>
        </p:spPr>
        <p:txBody>
          <a:bodyPr vert="horz" wrap="square" lIns="91440" tIns="45720" rIns="91440" bIns="45720" numCol="1" anchor="ctr" anchorCtr="0" compatLnSpc="1"/>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schemeClr val="accent2"/>
                </a:solidFill>
                <a:effectLst>
                  <a:outerShdw blurRad="38100" dist="38100" dir="2700000" algn="tl">
                    <a:srgbClr val="C0C0C0"/>
                  </a:outerShdw>
                </a:effectLst>
                <a:uLnTx/>
                <a:uFillTx/>
                <a:latin typeface="宋体" panose="02010600030101010101" pitchFamily="2" charset="-122"/>
                <a:ea typeface="+mj-ea"/>
                <a:cs typeface="+mj-cs"/>
                <a:sym typeface="CommercialPi BT" panose="05020102010206080802" pitchFamily="18" charset="2"/>
              </a:rPr>
              <a:t>临时性标志图</a:t>
            </a:r>
          </a:p>
        </p:txBody>
      </p:sp>
    </p:spTree>
  </p:cSld>
  <p:clrMapOvr>
    <a:masterClrMapping/>
  </p:clrMapOvr>
  <p:transition spd="med">
    <p:split orient="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left)">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58403" name="Rectangle 3"/>
          <p:cNvSpPr>
            <a:spLocks noGrp="1" noChangeArrowheads="1"/>
          </p:cNvSpPr>
          <p:nvPr>
            <p:ph idx="1"/>
          </p:nvPr>
        </p:nvSpPr>
        <p:spPr>
          <a:xfrm>
            <a:off x="990600" y="990600"/>
            <a:ext cx="7543800" cy="4953000"/>
          </a:xfrm>
        </p:spPr>
        <p:txBody>
          <a:bodyPr vert="horz" wrap="square" lIns="91440" tIns="45720" rIns="91440" bIns="45720" numCol="1" anchor="t" anchorCtr="0" compatLnSpc="1"/>
          <a:lstStyle/>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（二）导线测量的外业工作</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4</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）测角</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可测左角，也可测右角，闭合导线测内角。导线的等级不同，使用仪器类型不同，那么，测回数也不同。</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5</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）测边</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测定导线边边长可采用钢尺量距，用经过检定的钢尺直接丈量各相邻导线点之间的水平距离，往返丈量的相对中误差一般不得超过</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1/2000</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，在特殊困难地区也不得超过</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1/1000</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6</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）定向</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1</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）与国家控制点连测推求。</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r>
              <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2 </a:t>
            </a:r>
            <a:r>
              <a:rPr kumimoji="0" lang="zh-CN" altLang="en-US"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）罗盘仪测磁方位。</a:t>
            </a:r>
          </a:p>
          <a:p>
            <a:pPr marL="0" marR="0" lvl="0" indent="0" algn="l" defTabSz="914400" rtl="0" eaLnBrk="1" fontAlgn="base" latinLnBrk="0" hangingPunct="1">
              <a:lnSpc>
                <a:spcPct val="125000"/>
              </a:lnSpc>
              <a:spcBef>
                <a:spcPct val="5000"/>
              </a:spcBef>
              <a:spcAft>
                <a:spcPct val="0"/>
              </a:spcAft>
              <a:buClr>
                <a:schemeClr val="bg2"/>
              </a:buClr>
              <a:buSzTx/>
              <a:buFont typeface="Wingdings" panose="05000000000000000000" pitchFamily="2" charset="2"/>
              <a:buNone/>
              <a:defRPr/>
            </a:pPr>
            <a:endParaRPr kumimoji="0" lang="en-US" altLang="zh-CN" sz="20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endParaRPr>
          </a:p>
        </p:txBody>
      </p:sp>
    </p:spTree>
  </p:cSld>
  <p:clrMapOvr>
    <a:masterClrMapping/>
  </p:clrMapOvr>
  <p:transition spd="med">
    <p:split orient="ver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359427" name="Rectangle 3"/>
          <p:cNvSpPr>
            <a:spLocks noGrp="1" noChangeArrowheads="1"/>
          </p:cNvSpPr>
          <p:nvPr>
            <p:ph idx="1"/>
          </p:nvPr>
        </p:nvSpPr>
        <p:spPr>
          <a:xfrm>
            <a:off x="914400" y="1143000"/>
            <a:ext cx="7543800" cy="4953000"/>
          </a:xfrm>
        </p:spPr>
        <p:txBody>
          <a:bodyPr vert="horz" wrap="square" lIns="91440" tIns="45720" rIns="91440" bIns="45720" numCol="1" anchor="t" anchorCtr="0" compatLnSpc="1"/>
          <a:lstStyle/>
          <a:p>
            <a:pPr marL="0" marR="0" lvl="0" indent="0" algn="l" defTabSz="914400" rtl="0" eaLnBrk="1" fontAlgn="base" latinLnBrk="0" hangingPunct="1">
              <a:lnSpc>
                <a:spcPct val="150000"/>
              </a:lnSpc>
              <a:spcBef>
                <a:spcPct val="20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rgbClr val="FF0000"/>
                </a:solidFill>
                <a:effectLst>
                  <a:outerShdw blurRad="38100" dist="38100" dir="2700000" algn="tl">
                    <a:srgbClr val="C0C0C0"/>
                  </a:outerShdw>
                </a:effectLst>
                <a:uLnTx/>
                <a:uFillTx/>
                <a:latin typeface="Arial"/>
                <a:ea typeface="+mn-ea"/>
                <a:cs typeface="+mn-cs"/>
              </a:rPr>
              <a:t>二、</a:t>
            </a:r>
            <a:r>
              <a:rPr kumimoji="0" lang="zh-CN" altLang="en-US" sz="24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导线测量的内业计算</a:t>
            </a:r>
          </a:p>
          <a:p>
            <a:pPr marL="0" marR="0" lvl="0" indent="0" algn="l" defTabSz="914400" rtl="0" eaLnBrk="1" fontAlgn="base" latinLnBrk="0" hangingPunct="1">
              <a:lnSpc>
                <a:spcPct val="150000"/>
              </a:lnSpc>
              <a:spcBef>
                <a:spcPct val="20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导线内业计算的目的：</a:t>
            </a:r>
            <a:r>
              <a:rPr kumimoji="0" lang="zh-CN" altLang="en-US" sz="2400" b="1" i="0" u="none" strike="noStrike" kern="0" cap="none" spc="0" normalizeH="0" baseline="0" noProof="0">
                <a:ln>
                  <a:noFill/>
                </a:ln>
                <a:solidFill>
                  <a:srgbClr val="FF0000"/>
                </a:solidFill>
                <a:effectLst>
                  <a:outerShdw blurRad="38100" dist="38100" dir="2700000" algn="tl">
                    <a:srgbClr val="C0C0C0"/>
                  </a:outerShdw>
                </a:effectLst>
                <a:uLnTx/>
                <a:uFillTx/>
                <a:latin typeface="+mn-lt"/>
                <a:ea typeface="+mn-ea"/>
                <a:cs typeface="+mn-cs"/>
              </a:rPr>
              <a:t>就是根据已知的起始数据和外业观测成果，通过误差调整，计算出各导线点的平面坐标</a:t>
            </a: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a:t>
            </a:r>
          </a:p>
          <a:p>
            <a:pPr marL="0" marR="0" lvl="0" indent="0" algn="l" defTabSz="914400" rtl="0" eaLnBrk="1" fontAlgn="base" latinLnBrk="0" hangingPunct="1">
              <a:lnSpc>
                <a:spcPct val="150000"/>
              </a:lnSpc>
              <a:spcBef>
                <a:spcPct val="20000"/>
              </a:spcBef>
              <a:spcAft>
                <a:spcPct val="0"/>
              </a:spcAft>
              <a:buClr>
                <a:schemeClr val="bg2"/>
              </a:buClr>
              <a:buSzTx/>
              <a:buFont typeface="Wingdings" panose="05000000000000000000" pitchFamily="2" charset="2"/>
              <a:buNone/>
              <a:defRPr/>
            </a:pPr>
            <a:r>
              <a:rPr kumimoji="0" lang="zh-CN" altLang="en-US" sz="2400" b="1" i="0" u="none" strike="noStrike" kern="0" cap="none" spc="0" normalizeH="0" baseline="0" noProof="0">
                <a:ln>
                  <a:noFill/>
                </a:ln>
                <a:solidFill>
                  <a:schemeClr val="bg1"/>
                </a:solidFill>
                <a:effectLst>
                  <a:outerShdw blurRad="38100" dist="38100" dir="2700000" algn="tl">
                    <a:srgbClr val="C0C0C0"/>
                  </a:outerShdw>
                </a:effectLst>
                <a:uLnTx/>
                <a:uFillTx/>
                <a:latin typeface="+mn-lt"/>
                <a:ea typeface="+mn-ea"/>
                <a:cs typeface="+mn-cs"/>
              </a:rPr>
              <a:t>在导线计算之前一定要对外业观测数据作一次全面地检查和整理，查看有无遗漏、记错或算错的地方，各限差是否满足要求，如有超限情况，应立即进行补测。计算时应绘制导线略图，整理已知数据。</a:t>
            </a:r>
          </a:p>
        </p:txBody>
      </p:sp>
    </p:spTree>
  </p:cSld>
  <p:clrMapOvr>
    <a:masterClrMapping/>
  </p:clrMapOvr>
  <p:transition spd="med">
    <p:split orient="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https://d.book118.com/558016060076006046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演示文稿1">
  <a:themeElements>
    <a:clrScheme name="2_演示文稿1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2_演示文稿1">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lnDef>
  </a:objectDefaults>
  <a:extraClrSchemeLst>
    <a:extraClrScheme>
      <a:clrScheme name="2_演示文稿1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2_演示文稿1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2_演示文稿1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2_演示文稿1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2_演示文稿1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2_演示文稿1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2_演示文稿1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2_演示文稿1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2_演示文稿1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Tahoma</vt:lpstr>
      <vt:lpstr>宋体</vt:lpstr>
      <vt:lpstr>Times New Roman</vt:lpstr>
      <vt:lpstr>Wingdings</vt:lpstr>
      <vt:lpstr>隶书</vt:lpstr>
      <vt:lpstr>CommercialPi BT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临时性标志图</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2024-09-27T12:35:47.413</cp:lastPrinted>
  <dcterms:created xsi:type="dcterms:W3CDTF">2024-09-27T04:35:47Z</dcterms:created>
  <dcterms:modified xsi:type="dcterms:W3CDTF">2024-09-27T04:35:49Z</dcterms:modified>
</cp:coreProperties>
</file>