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98E4722-2E27-49AC-9D10-B2EAB31016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6901F87-3109-4EAE-90B6-F67CFD9B00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E6C6786-D048-4CE3-8B44-8E8A8B38B7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6494C11-47C7-4C46-9740-DE306410C8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8872F58-034A-4D95-BBF3-A1ED3532C33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F0A1E90-1E14-43F6-95E6-C6FB87C1312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7A2D659-6DF3-40F5-9F70-3404F0157ED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1FEA9B6-0708-41FA-B5F8-17BF0EC030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8B95C33-020D-4527-A432-A6A08900A58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DB49FD0-1C19-444F-8F1A-AFC1341A93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7215578-2DD3-4265-854C-2846BBFEA7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58037022014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64373" y="453466"/>
            <a:ext cx="11263254" cy="5951068"/>
          </a:xfrm>
          <a:prstGeom prst="roundRect">
            <a:avLst>
              <a:gd name="adj" fmla="val 12500"/>
            </a:avLst>
          </a:prstGeom>
          <a:solidFill>
            <a:srgbClr val="FFFFFF">
              <a:alpha val="100000"/>
            </a:srgbClr>
          </a:solidFill>
          <a:ln w="476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pic>
        <p:nvPicPr>
          <p:cNvPr id="3" name="Picture 3"/>
          <p:cNvPicPr>
            <a:picLocks noChangeAspect="1"/>
          </p:cNvPicPr>
          <p:nvPr/>
        </p:nvPicPr>
        <p:blipFill>
          <a:blip r:embed="rId2"/>
          <a:srcRect l="6034" t="20497" r="7759" b="17391"/>
          <a:stretch>
            <a:fillRect/>
          </a:stretch>
        </p:blipFill>
        <p:spPr>
          <a:xfrm>
            <a:off x="5993587" y="2318682"/>
            <a:ext cx="5414600" cy="3886633"/>
          </a:xfrm>
          <a:prstGeom prst="rect">
            <a:avLst/>
          </a:prstGeom>
        </p:spPr>
      </p:pic>
      <p:sp>
        <p:nvSpPr>
          <p:cNvPr id="4" name="TextBox 4"/>
          <p:cNvSpPr txBox="1"/>
          <p:nvPr/>
        </p:nvSpPr>
        <p:spPr>
          <a:xfrm>
            <a:off x="1097280" y="886781"/>
            <a:ext cx="667928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lt1">
                    <a:alpha val="100000"/>
                  </a:schemeClr>
                </a:solidFill>
                <a:latin typeface="Microsoft Yahei"/>
                <a:ea typeface="Microsoft Yahei"/>
                <a:cs typeface="Microsoft Yahei"/>
              </a:rPr>
              <a:t>工地食堂卫生制度</a:t>
            </a:r>
          </a:p>
        </p:txBody>
      </p:sp>
      <p:sp>
        <p:nvSpPr>
          <p:cNvPr id="5" name="TextBox 5"/>
          <p:cNvSpPr txBox="1"/>
          <p:nvPr/>
        </p:nvSpPr>
        <p:spPr>
          <a:xfrm>
            <a:off x="1587563" y="4998040"/>
            <a:ext cx="6965395"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lt1">
                    <a:alpha val="100000"/>
                  </a:schemeClr>
                </a:solidFill>
                <a:latin typeface="Microsoft Yahei"/>
                <a:ea typeface="Microsoft Yahei"/>
                <a:cs typeface="Microsoft Yahei"/>
              </a:rPr>
              <a:t>汇报时间：</a:t>
            </a:r>
          </a:p>
        </p:txBody>
      </p:sp>
      <p:sp>
        <p:nvSpPr>
          <p:cNvPr id="6" name="AutoShape 6"/>
          <p:cNvSpPr/>
          <p:nvPr/>
        </p:nvSpPr>
        <p:spPr>
          <a:xfrm>
            <a:off x="1221803" y="5065668"/>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587563" y="4455626"/>
            <a:ext cx="6965395"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lt1">
                    <a:alpha val="100000"/>
                  </a:schemeClr>
                </a:solidFill>
                <a:latin typeface="Microsoft Yahei"/>
                <a:ea typeface="Microsoft Yahei"/>
                <a:cs typeface="Microsoft Yahei"/>
              </a:rPr>
              <a:t>汇报人：</a:t>
            </a:r>
          </a:p>
        </p:txBody>
      </p:sp>
      <p:sp>
        <p:nvSpPr>
          <p:cNvPr id="8" name="AutoShape 8"/>
          <p:cNvSpPr/>
          <p:nvPr/>
        </p:nvSpPr>
        <p:spPr>
          <a:xfrm>
            <a:off x="1221803" y="4523253"/>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食堂卫生管理规定</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食堂工作人员卫生要求</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监督与检查机制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违规处理与惩罚措施</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引言</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工地食堂卫生制度旨在确保工地员工在食堂就餐时的食品安全和卫生，保障员工的身体健康。</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随着建筑行业的快速发展，工地食堂的规模和数量不断增加，但同时也存在卫生条件差、食品不安全等问题，严重影响了员工的健康和生活质量。</a:t>
            </a:r>
          </a:p>
        </p:txBody>
      </p:sp>
      <p:pic>
        <p:nvPicPr>
          <p:cNvPr id="6" name="Picture 6"/>
          <p:cNvPicPr>
            <a:picLocks noChangeAspect="1"/>
          </p:cNvPicPr>
          <p:nvPr/>
        </p:nvPicPr>
        <p:blipFill>
          <a:blip r:embed="rId2"/>
          <a:srcRect t="8162" b="8162"/>
          <a:stretch>
            <a:fillRect/>
          </a:stretch>
        </p:blipFill>
        <p:spPr>
          <a:xfrm>
            <a:off x="539110" y="1388510"/>
            <a:ext cx="2256056" cy="1267968"/>
          </a:xfrm>
          <a:prstGeom prst="rect">
            <a:avLst/>
          </a:prstGeom>
        </p:spPr>
      </p:pic>
      <p:pic>
        <p:nvPicPr>
          <p:cNvPr id="7" name="Picture 7"/>
          <p:cNvPicPr>
            <a:picLocks noChangeAspect="1"/>
          </p:cNvPicPr>
          <p:nvPr/>
        </p:nvPicPr>
        <p:blipFill>
          <a:blip r:embed="rId3"/>
          <a:srcRect t="7848" b="7848"/>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为了解决这些问题，制定工地食堂卫生制度，规范食堂管理，提高食品质量和安全水平，成为了迫切需要。</a:t>
            </a:r>
          </a:p>
        </p:txBody>
      </p:sp>
      <p:pic>
        <p:nvPicPr>
          <p:cNvPr id="10" name="Picture 10"/>
          <p:cNvPicPr>
            <a:picLocks noChangeAspect="1"/>
          </p:cNvPicPr>
          <p:nvPr/>
        </p:nvPicPr>
        <p:blipFill>
          <a:blip r:embed="rId4"/>
          <a:srcRect t="12531" b="12531"/>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制度的重要性</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3" name="Group 33"/>
          <p:cNvGrpSpPr/>
          <p:nvPr/>
        </p:nvGrpSpPr>
        <p:grpSpPr>
          <a:xfrm>
            <a:off x="4068198" y="1804533"/>
            <a:ext cx="6294397" cy="802744"/>
            <a:chOff x="4068198" y="1804533"/>
            <a:chExt cx="6294397" cy="802744"/>
          </a:xfrm>
        </p:grpSpPr>
        <p:sp>
          <p:nvSpPr>
            <p:cNvPr id="34" name="TextBox 34"/>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工地食堂卫生制度是保障员工健康的重要措施，能够有效地预防食源性疾病的发生，降低员工的患病风险。</a:t>
              </a:r>
            </a:p>
          </p:txBody>
        </p:sp>
      </p:grpSp>
      <p:grpSp>
        <p:nvGrpSpPr>
          <p:cNvPr id="35" name="Group 35"/>
          <p:cNvGrpSpPr/>
          <p:nvPr/>
        </p:nvGrpSpPr>
        <p:grpSpPr>
          <a:xfrm>
            <a:off x="2102790" y="3417125"/>
            <a:ext cx="6294397" cy="802744"/>
            <a:chOff x="2102790" y="3417125"/>
            <a:chExt cx="6294397" cy="802744"/>
          </a:xfrm>
        </p:grpSpPr>
        <p:sp>
          <p:nvSpPr>
            <p:cNvPr id="36" name="TextBox 36"/>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良好的食堂卫生环境可以提高员工的生产效率和工作积极性，有利于企业的稳定发展。</a:t>
              </a:r>
            </a:p>
          </p:txBody>
        </p:sp>
      </p:grpSp>
      <p:grpSp>
        <p:nvGrpSpPr>
          <p:cNvPr id="37" name="Group 37"/>
          <p:cNvGrpSpPr/>
          <p:nvPr/>
        </p:nvGrpSpPr>
        <p:grpSpPr>
          <a:xfrm>
            <a:off x="4025566" y="5029724"/>
            <a:ext cx="6294397" cy="802744"/>
            <a:chOff x="4025566" y="5029724"/>
            <a:chExt cx="6294397" cy="802744"/>
          </a:xfrm>
        </p:grpSpPr>
        <p:sp>
          <p:nvSpPr>
            <p:cNvPr id="38" name="TextBox 38"/>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遵守工地食堂卫生制度也是企业社会责任的体现，能够提升企业的形象和声誉。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食堂卫生管理规定</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食材采购与储存</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食材采购</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食材应从信誉良好的供应商处采购，确保食材新鲜、无污染。</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食材储存</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食材应分类储存，避免交叉污染，定期检查食材的保质期，过期食材应及时处理。</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76" r="27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食品加工场所应保持清洁，定期消毒，不同种类的食品应分开加工，避免交叉污染。</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食品制作过程应遵循卫生标准，确保食品不受二次污染，加工人员应穿戴清洁的工作服和手套。</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食品加工与制作</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制作过程</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加工场所</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消毒设备</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食堂应配备合格的消毒设备，对餐具进行彻底消毒。</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清洁与检查</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餐具应保持清洁，无污渍，定期检查餐具的完好性，如有损坏应及时更换。</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4969" r="24969"/>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餐具消毒与清洁</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7250" r="1725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食堂环境应保持清洁，地面、墙面、天花板等应定期清扫、擦洗。</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环境清洁</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食堂应采取有效的消毒措施，如使用紫外线灯、含氯消毒剂等对食堂环境进行定期消毒。</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消毒措施</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环境卫生与消毒</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食堂工作人员卫生要求</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https://d.book118.com/558037022014006044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49</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2024-09-23T23:18:55.059</cp:lastPrinted>
  <dcterms:created xsi:type="dcterms:W3CDTF">2024-09-23T15:18:55Z</dcterms:created>
  <dcterms:modified xsi:type="dcterms:W3CDTF">2024-09-23T15:18:57Z</dcterms:modified>
</cp:coreProperties>
</file>