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3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33733-40F8-4D07-AB4F-EB97A53C9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478A7-930D-4DAD-BB30-F0C159A38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EC175-EA80-4915-8FCD-ACD568806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F06A0-F29C-45DA-9BE8-A6C283789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8B1F69-B074-4E23-99C5-BC32CCAC7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B173E8-EB7F-48AE-B9A7-8368489FD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B7902C-0690-42FB-8A29-ECAF20D38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ED4BE-BC20-4332-85DD-1502247D2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FD433-5F8F-4EDF-8FB7-EDCCE9A7D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6C1DC-A662-474C-8E75-B23EF78E7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083A1-0AE1-4641-8F55-02A914E10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22" Type="http://schemas.openxmlformats.org/officeDocument/2006/relationships/tags" Target="../tags/tag265.xml" /><Relationship Id="rId23" Type="http://schemas.openxmlformats.org/officeDocument/2006/relationships/tags" Target="../tags/tag266.xml" /><Relationship Id="rId24" Type="http://schemas.openxmlformats.org/officeDocument/2006/relationships/tags" Target="../tags/tag267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1.xml" /><Relationship Id="rId11" Type="http://schemas.openxmlformats.org/officeDocument/2006/relationships/tags" Target="../tags/tag292.xml" /><Relationship Id="rId12" Type="http://schemas.openxmlformats.org/officeDocument/2006/relationships/tags" Target="../tags/tag293.xml" /><Relationship Id="rId13" Type="http://schemas.openxmlformats.org/officeDocument/2006/relationships/tags" Target="../tags/tag294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tags" Target="../tags/tag2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5.xml" /><Relationship Id="rId3" Type="http://schemas.openxmlformats.org/officeDocument/2006/relationships/tags" Target="../tags/tag296.xml" /><Relationship Id="rId4" Type="http://schemas.openxmlformats.org/officeDocument/2006/relationships/tags" Target="../tags/tag297.xml" /><Relationship Id="rId5" Type="http://schemas.openxmlformats.org/officeDocument/2006/relationships/tags" Target="../tags/tag2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7.xml" /><Relationship Id="rId11" Type="http://schemas.openxmlformats.org/officeDocument/2006/relationships/tags" Target="../tags/tag308.xml" /><Relationship Id="rId12" Type="http://schemas.openxmlformats.org/officeDocument/2006/relationships/tags" Target="../tags/tag309.xml" /><Relationship Id="rId13" Type="http://schemas.openxmlformats.org/officeDocument/2006/relationships/tags" Target="../tags/tag310.xml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tags" Target="../tags/tag303.xml" /><Relationship Id="rId7" Type="http://schemas.openxmlformats.org/officeDocument/2006/relationships/tags" Target="../tags/tag304.xml" /><Relationship Id="rId8" Type="http://schemas.openxmlformats.org/officeDocument/2006/relationships/tags" Target="../tags/tag305.xml" /><Relationship Id="rId9" Type="http://schemas.openxmlformats.org/officeDocument/2006/relationships/tags" Target="../tags/tag3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11.xml" /><Relationship Id="rId3" Type="http://schemas.openxmlformats.org/officeDocument/2006/relationships/tags" Target="../tags/tag312.xml" /><Relationship Id="rId4" Type="http://schemas.openxmlformats.org/officeDocument/2006/relationships/tags" Target="../tags/tag3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2.xml" /><Relationship Id="rId11" Type="http://schemas.openxmlformats.org/officeDocument/2006/relationships/tags" Target="../tags/tag323.xml" /><Relationship Id="rId12" Type="http://schemas.openxmlformats.org/officeDocument/2006/relationships/tags" Target="../tags/tag324.xml" /><Relationship Id="rId13" Type="http://schemas.openxmlformats.org/officeDocument/2006/relationships/tags" Target="../tags/tag325.xml" /><Relationship Id="rId2" Type="http://schemas.openxmlformats.org/officeDocument/2006/relationships/tags" Target="../tags/tag314.xml" /><Relationship Id="rId3" Type="http://schemas.openxmlformats.org/officeDocument/2006/relationships/tags" Target="../tags/tag315.xml" /><Relationship Id="rId4" Type="http://schemas.openxmlformats.org/officeDocument/2006/relationships/tags" Target="../tags/tag316.xml" /><Relationship Id="rId5" Type="http://schemas.openxmlformats.org/officeDocument/2006/relationships/tags" Target="../tags/tag317.xml" /><Relationship Id="rId6" Type="http://schemas.openxmlformats.org/officeDocument/2006/relationships/tags" Target="../tags/tag318.xml" /><Relationship Id="rId7" Type="http://schemas.openxmlformats.org/officeDocument/2006/relationships/tags" Target="../tags/tag319.xml" /><Relationship Id="rId8" Type="http://schemas.openxmlformats.org/officeDocument/2006/relationships/tags" Target="../tags/tag320.xml" /><Relationship Id="rId9" Type="http://schemas.openxmlformats.org/officeDocument/2006/relationships/tags" Target="../tags/tag32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2" Type="http://schemas.openxmlformats.org/officeDocument/2006/relationships/tags" Target="../tags/tag326.xml" /><Relationship Id="rId3" Type="http://schemas.openxmlformats.org/officeDocument/2006/relationships/tags" Target="../tags/tag327.xml" /><Relationship Id="rId4" Type="http://schemas.openxmlformats.org/officeDocument/2006/relationships/tags" Target="../tags/tag328.xml" /><Relationship Id="rId5" Type="http://schemas.openxmlformats.org/officeDocument/2006/relationships/tags" Target="../tags/tag329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3711005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如何办黑板报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,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黑板报的概述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黑板报的策划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黑板报的素材准备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黑板报的维护和保养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黑板报的制作步骤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黑板报的概述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黑板报的定义和作用</a:t>
            </a:r>
            <a:endParaRPr lang="zh-CN" altLang="en-US"/>
          </a:p>
        </p:txBody>
      </p:sp>
      <p:cxnSp>
        <p:nvCxnSpPr>
          <p:cNvPr id="3145777" name="直接连接符 11"/>
          <p:cNvCxnSpPr/>
          <p:nvPr>
            <p:custDataLst>
              <p:tags r:id="rId2"/>
            </p:custDataLst>
          </p:nvPr>
        </p:nvCxnSpPr>
        <p:spPr>
          <a:xfrm flipH="1" flipV="1">
            <a:off x="3084256" y="1739273"/>
            <a:ext cx="0" cy="325660"/>
          </a:xfrm>
          <a:prstGeom prst="line">
            <a:avLst/>
          </a:prstGeom>
          <a:ln>
            <a:gradFill>
              <a:gsLst>
                <a:gs pos="9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prstDash val="dash"/>
            <a:headEnd type="triangle"/>
            <a:tailEnd type="none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sp>
        <p:nvSpPr>
          <p:cNvPr id="1049700" name="文本框 3"/>
          <p:cNvSpPr txBox="1"/>
          <p:nvPr>
            <p:custDataLst>
              <p:tags r:id="rId3"/>
            </p:custDataLst>
          </p:nvPr>
        </p:nvSpPr>
        <p:spPr>
          <a:xfrm>
            <a:off x="2798697" y="1364400"/>
            <a:ext cx="569904" cy="344494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gradFill>
                  <a:gsLst>
                    <a:gs pos="15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lt"/>
                <a:sym typeface="+mn-ea"/>
              </a:rPr>
              <a:t>01</a:t>
            </a:r>
            <a:endParaRPr lang="en-US" altLang="zh-CN" b="1">
              <a:gradFill>
                <a:gsLst>
                  <a:gs pos="15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lin ang="0" scaled="0"/>
              </a:gradFill>
              <a:latin typeface="+mj-ea"/>
              <a:ea typeface="+mj-ea"/>
              <a:cs typeface="+mj-lt"/>
              <a:sym typeface="+mn-ea"/>
            </a:endParaRPr>
          </a:p>
        </p:txBody>
      </p:sp>
      <p:sp>
        <p:nvSpPr>
          <p:cNvPr id="1049702" name="文本框 4"/>
          <p:cNvSpPr txBox="1"/>
          <p:nvPr>
            <p:custDataLst>
              <p:tags r:id="rId4"/>
            </p:custDataLst>
          </p:nvPr>
        </p:nvSpPr>
        <p:spPr>
          <a:xfrm>
            <a:off x="3368601" y="1365008"/>
            <a:ext cx="6025310" cy="344494"/>
          </a:xfrm>
          <a:prstGeom prst="rect">
            <a:avLst/>
          </a:prstGeom>
          <a:noFill/>
        </p:spPr>
        <p:txBody>
          <a:bodyPr wrap="square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b="1">
                <a:solidFill>
                  <a:schemeClr val="accent1"/>
                </a:solidFill>
                <a:latin typeface="+mj-ea"/>
                <a:ea typeface="+mj-ea"/>
                <a:cs typeface="獅尾XD珍珠SC-Light" panose="020b0500000000000000" charset="-120"/>
                <a:sym typeface="+mn-ea"/>
              </a:rPr>
              <a:t>黑板报是一种以文字、图画和色彩等手段，在黑板上进行宣传、教育或娱乐活动的形式。</a:t>
            </a:r>
            <a:endParaRPr lang="zh-CN" b="1">
              <a:solidFill>
                <a:schemeClr val="accent1"/>
              </a:solidFill>
              <a:latin typeface="+mj-ea"/>
              <a:ea typeface="+mj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9704" name="文本框 5"/>
          <p:cNvSpPr txBox="1"/>
          <p:nvPr>
            <p:custDataLst>
              <p:tags r:id="rId5"/>
            </p:custDataLst>
          </p:nvPr>
        </p:nvSpPr>
        <p:spPr>
          <a:xfrm>
            <a:off x="3368601" y="1708894"/>
            <a:ext cx="6025310" cy="503679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 lnSpcReduction="20000"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单击此处添加文本具体内容，简明扼要地阐述您的观点。根据需要可酌情增减文字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9706" name="文本框 6"/>
          <p:cNvSpPr txBox="1"/>
          <p:nvPr>
            <p:custDataLst>
              <p:tags r:id="rId6"/>
            </p:custDataLst>
          </p:nvPr>
        </p:nvSpPr>
        <p:spPr>
          <a:xfrm>
            <a:off x="2798697" y="2156676"/>
            <a:ext cx="569904" cy="344494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gradFill>
                  <a:gsLst>
                    <a:gs pos="15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lt"/>
                <a:sym typeface="+mn-ea"/>
              </a:rPr>
              <a:t>02</a:t>
            </a:r>
            <a:endParaRPr lang="en-US" altLang="zh-CN" b="1">
              <a:gradFill>
                <a:gsLst>
                  <a:gs pos="15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lin ang="0" scaled="0"/>
              </a:gradFill>
              <a:latin typeface="+mj-ea"/>
              <a:ea typeface="+mj-ea"/>
              <a:cs typeface="+mj-lt"/>
              <a:sym typeface="+mn-ea"/>
            </a:endParaRPr>
          </a:p>
        </p:txBody>
      </p:sp>
      <p:sp>
        <p:nvSpPr>
          <p:cNvPr id="1049708" name="文本框 7"/>
          <p:cNvSpPr txBox="1"/>
          <p:nvPr>
            <p:custDataLst>
              <p:tags r:id="rId7"/>
            </p:custDataLst>
          </p:nvPr>
        </p:nvSpPr>
        <p:spPr>
          <a:xfrm>
            <a:off x="3368601" y="2156676"/>
            <a:ext cx="6025310" cy="344494"/>
          </a:xfrm>
          <a:prstGeom prst="rect">
            <a:avLst/>
          </a:prstGeom>
          <a:noFill/>
        </p:spPr>
        <p:txBody>
          <a:bodyPr wrap="square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b="1">
                <a:solidFill>
                  <a:schemeClr val="accent1"/>
                </a:solidFill>
                <a:latin typeface="+mj-ea"/>
                <a:ea typeface="+mj-ea"/>
                <a:cs typeface="獅尾XD珍珠SC-Light" panose="020b0500000000000000" charset="-120"/>
                <a:sym typeface="+mn-ea"/>
              </a:rPr>
              <a:t>它通常由学校、机关、企业等组织或个人制作，用于传达信息、宣传思想、展示成果等。  黑板报的作用</a:t>
            </a:r>
            <a:endParaRPr lang="zh-CN" b="1">
              <a:solidFill>
                <a:schemeClr val="accent1"/>
              </a:solidFill>
              <a:latin typeface="+mj-ea"/>
              <a:ea typeface="+mj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9710" name="文本框 8"/>
          <p:cNvSpPr txBox="1"/>
          <p:nvPr>
            <p:custDataLst>
              <p:tags r:id="rId8"/>
            </p:custDataLst>
          </p:nvPr>
        </p:nvSpPr>
        <p:spPr>
          <a:xfrm>
            <a:off x="3368601" y="2502993"/>
            <a:ext cx="6025310" cy="503679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黑板报的作用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9712" name="文本框 9"/>
          <p:cNvSpPr txBox="1"/>
          <p:nvPr>
            <p:custDataLst>
              <p:tags r:id="rId9"/>
            </p:custDataLst>
          </p:nvPr>
        </p:nvSpPr>
        <p:spPr>
          <a:xfrm>
            <a:off x="2798697" y="2950775"/>
            <a:ext cx="569904" cy="344494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gradFill>
                  <a:gsLst>
                    <a:gs pos="15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lt"/>
                <a:sym typeface="+mn-ea"/>
              </a:rPr>
              <a:t>03</a:t>
            </a:r>
            <a:endParaRPr lang="en-US" altLang="zh-CN" b="1">
              <a:gradFill>
                <a:gsLst>
                  <a:gs pos="15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lin ang="0" scaled="0"/>
              </a:gradFill>
              <a:latin typeface="+mj-ea"/>
              <a:ea typeface="+mj-ea"/>
              <a:cs typeface="+mj-lt"/>
              <a:sym typeface="+mn-ea"/>
            </a:endParaRPr>
          </a:p>
        </p:txBody>
      </p:sp>
      <p:sp>
        <p:nvSpPr>
          <p:cNvPr id="1049714" name="文本框 10"/>
          <p:cNvSpPr txBox="1"/>
          <p:nvPr>
            <p:custDataLst>
              <p:tags r:id="rId10"/>
            </p:custDataLst>
          </p:nvPr>
        </p:nvSpPr>
        <p:spPr>
          <a:xfrm>
            <a:off x="3368601" y="2950775"/>
            <a:ext cx="6025310" cy="344494"/>
          </a:xfrm>
          <a:prstGeom prst="rect">
            <a:avLst/>
          </a:prstGeom>
          <a:noFill/>
        </p:spPr>
        <p:txBody>
          <a:bodyPr wrap="square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b="1">
                <a:solidFill>
                  <a:schemeClr val="accent1"/>
                </a:solidFill>
                <a:latin typeface="+mj-ea"/>
                <a:ea typeface="+mj-ea"/>
                <a:cs typeface="獅尾XD珍珠SC-Light" panose="020b0500000000000000" charset="-120"/>
                <a:sym typeface="+mn-ea"/>
              </a:rPr>
              <a:t>宣传作用：黑板报是宣传党的路线、方针、政策，传达上级文件精神，传播科学文化知识的重要途径。</a:t>
            </a:r>
            <a:endParaRPr lang="zh-CN" b="1">
              <a:solidFill>
                <a:schemeClr val="accent1"/>
              </a:solidFill>
              <a:latin typeface="+mj-ea"/>
              <a:ea typeface="+mj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9716" name="文本框 12"/>
          <p:cNvSpPr txBox="1"/>
          <p:nvPr>
            <p:custDataLst>
              <p:tags r:id="rId11"/>
            </p:custDataLst>
          </p:nvPr>
        </p:nvSpPr>
        <p:spPr>
          <a:xfrm>
            <a:off x="3368601" y="3295877"/>
            <a:ext cx="6025310" cy="503679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 lnSpcReduction="20000"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单击此处添加文本具体内容，简明扼要地阐述您的观点。根据需要可酌情增减文字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9718" name="文本框 16"/>
          <p:cNvSpPr txBox="1"/>
          <p:nvPr>
            <p:custDataLst>
              <p:tags r:id="rId12"/>
            </p:custDataLst>
          </p:nvPr>
        </p:nvSpPr>
        <p:spPr>
          <a:xfrm>
            <a:off x="2798697" y="3743659"/>
            <a:ext cx="569904" cy="344494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gradFill>
                  <a:gsLst>
                    <a:gs pos="15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lt"/>
                <a:sym typeface="+mn-ea"/>
              </a:rPr>
              <a:t>04</a:t>
            </a:r>
            <a:endParaRPr lang="en-US" altLang="zh-CN" b="1">
              <a:gradFill>
                <a:gsLst>
                  <a:gs pos="15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lin ang="0" scaled="0"/>
              </a:gradFill>
              <a:latin typeface="+mj-ea"/>
              <a:ea typeface="+mj-ea"/>
              <a:cs typeface="+mj-lt"/>
              <a:sym typeface="+mn-ea"/>
            </a:endParaRPr>
          </a:p>
        </p:txBody>
      </p:sp>
      <p:sp>
        <p:nvSpPr>
          <p:cNvPr id="1049720" name="文本框 17"/>
          <p:cNvSpPr txBox="1"/>
          <p:nvPr>
            <p:custDataLst>
              <p:tags r:id="rId13"/>
            </p:custDataLst>
          </p:nvPr>
        </p:nvSpPr>
        <p:spPr>
          <a:xfrm>
            <a:off x="3368601" y="3743659"/>
            <a:ext cx="6025310" cy="344494"/>
          </a:xfrm>
          <a:prstGeom prst="rect">
            <a:avLst/>
          </a:prstGeom>
          <a:noFill/>
        </p:spPr>
        <p:txBody>
          <a:bodyPr wrap="square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b="1">
                <a:solidFill>
                  <a:schemeClr val="accent1"/>
                </a:solidFill>
                <a:latin typeface="+mj-ea"/>
                <a:ea typeface="+mj-ea"/>
                <a:cs typeface="獅尾XD珍珠SC-Light" panose="020b0500000000000000" charset="-120"/>
                <a:sym typeface="+mn-ea"/>
              </a:rPr>
              <a:t>教育作用：黑板报可以作为对学生进行思想教育的重要阵地，通过生动形象的文字和图画，引导学生树立正确的世界观、人生观和价值观。</a:t>
            </a:r>
            <a:endParaRPr lang="zh-CN" b="1">
              <a:solidFill>
                <a:schemeClr val="accent1"/>
              </a:solidFill>
              <a:latin typeface="+mj-ea"/>
              <a:ea typeface="+mj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9722" name="文本框 18"/>
          <p:cNvSpPr txBox="1"/>
          <p:nvPr>
            <p:custDataLst>
              <p:tags r:id="rId14"/>
            </p:custDataLst>
          </p:nvPr>
        </p:nvSpPr>
        <p:spPr>
          <a:xfrm>
            <a:off x="3368601" y="4088761"/>
            <a:ext cx="6025310" cy="503679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 lnSpcReduction="20000"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单击此处添加文本具体内容，简明扼要地阐述您的观点。根据需要可酌情增减文字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9724" name="文本框 22"/>
          <p:cNvSpPr txBox="1"/>
          <p:nvPr>
            <p:custDataLst>
              <p:tags r:id="rId15"/>
            </p:custDataLst>
          </p:nvPr>
        </p:nvSpPr>
        <p:spPr>
          <a:xfrm>
            <a:off x="2798697" y="4536543"/>
            <a:ext cx="569904" cy="344494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gradFill>
                  <a:gsLst>
                    <a:gs pos="15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lt"/>
                <a:sym typeface="+mn-ea"/>
              </a:rPr>
              <a:t>05</a:t>
            </a:r>
            <a:endParaRPr lang="en-US" altLang="zh-CN" b="1">
              <a:gradFill>
                <a:gsLst>
                  <a:gs pos="15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lin ang="0" scaled="0"/>
              </a:gradFill>
              <a:latin typeface="+mj-ea"/>
              <a:ea typeface="+mj-ea"/>
              <a:cs typeface="+mj-lt"/>
              <a:sym typeface="+mn-ea"/>
            </a:endParaRPr>
          </a:p>
        </p:txBody>
      </p:sp>
      <p:sp>
        <p:nvSpPr>
          <p:cNvPr id="1049726" name="文本框 23"/>
          <p:cNvSpPr txBox="1"/>
          <p:nvPr>
            <p:custDataLst>
              <p:tags r:id="rId16"/>
            </p:custDataLst>
          </p:nvPr>
        </p:nvSpPr>
        <p:spPr>
          <a:xfrm>
            <a:off x="3368601" y="4536543"/>
            <a:ext cx="6025310" cy="344494"/>
          </a:xfrm>
          <a:prstGeom prst="rect">
            <a:avLst/>
          </a:prstGeom>
          <a:noFill/>
        </p:spPr>
        <p:txBody>
          <a:bodyPr wrap="square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b="1">
                <a:solidFill>
                  <a:schemeClr val="accent1"/>
                </a:solidFill>
                <a:latin typeface="+mj-ea"/>
                <a:ea typeface="+mj-ea"/>
                <a:cs typeface="獅尾XD珍珠SC-Light" panose="020b0500000000000000" charset="-120"/>
                <a:sym typeface="+mn-ea"/>
              </a:rPr>
              <a:t>娱乐作用：黑板报也可以作为学生课余生活的一种娱乐方式，通过绘画、写作等方式展示学生的才艺，增强学生的自信心和兴趣爱好。</a:t>
            </a:r>
            <a:endParaRPr lang="zh-CN" b="1">
              <a:solidFill>
                <a:schemeClr val="accent1"/>
              </a:solidFill>
              <a:latin typeface="+mj-ea"/>
              <a:ea typeface="+mj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9728" name="文本框 24"/>
          <p:cNvSpPr txBox="1"/>
          <p:nvPr>
            <p:custDataLst>
              <p:tags r:id="rId17"/>
            </p:custDataLst>
          </p:nvPr>
        </p:nvSpPr>
        <p:spPr>
          <a:xfrm>
            <a:off x="3368601" y="4881645"/>
            <a:ext cx="6025310" cy="503679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 lnSpcReduction="20000"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单击此处添加文本具体内容，简明扼要地阐述您的观点。根据需要可酌情增减文字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sp>
        <p:nvSpPr>
          <p:cNvPr id="1049730" name="文本框 32"/>
          <p:cNvSpPr txBox="1"/>
          <p:nvPr>
            <p:custDataLst>
              <p:tags r:id="rId18"/>
            </p:custDataLst>
          </p:nvPr>
        </p:nvSpPr>
        <p:spPr>
          <a:xfrm>
            <a:off x="2798697" y="5329427"/>
            <a:ext cx="569904" cy="344494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gradFill>
                  <a:gsLst>
                    <a:gs pos="15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lt"/>
                <a:sym typeface="+mn-ea"/>
              </a:rPr>
              <a:t>06</a:t>
            </a:r>
            <a:endParaRPr lang="en-US" altLang="zh-CN" b="1">
              <a:gradFill>
                <a:gsLst>
                  <a:gs pos="15000">
                    <a:schemeClr val="accent1">
                      <a:lumMod val="60000"/>
                      <a:lumOff val="40000"/>
                    </a:schemeClr>
                  </a:gs>
                  <a:gs pos="100000">
                    <a:schemeClr val="accent1"/>
                  </a:gs>
                </a:gsLst>
                <a:lin ang="0" scaled="0"/>
              </a:gradFill>
              <a:latin typeface="+mj-ea"/>
              <a:ea typeface="+mj-ea"/>
              <a:cs typeface="+mj-lt"/>
              <a:sym typeface="+mn-ea"/>
            </a:endParaRPr>
          </a:p>
        </p:txBody>
      </p:sp>
      <p:sp>
        <p:nvSpPr>
          <p:cNvPr id="1049732" name="文本框 33"/>
          <p:cNvSpPr txBox="1"/>
          <p:nvPr>
            <p:custDataLst>
              <p:tags r:id="rId19"/>
            </p:custDataLst>
          </p:nvPr>
        </p:nvSpPr>
        <p:spPr>
          <a:xfrm>
            <a:off x="3368601" y="5329427"/>
            <a:ext cx="6025310" cy="344494"/>
          </a:xfrm>
          <a:prstGeom prst="rect">
            <a:avLst/>
          </a:prstGeom>
          <a:noFill/>
        </p:spPr>
        <p:txBody>
          <a:bodyPr wrap="square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zh-CN" b="1">
                <a:solidFill>
                  <a:schemeClr val="accent1"/>
                </a:solidFill>
                <a:latin typeface="+mj-ea"/>
                <a:ea typeface="+mj-ea"/>
                <a:cs typeface="獅尾XD珍珠SC-Light" panose="020b0500000000000000" charset="-120"/>
                <a:sym typeface="+mn-ea"/>
              </a:rPr>
              <a:t>交流作用：黑板报还可以作为学生之间、师生之间交流互动的平台，通过互相学习、互相帮助，增进彼此之间的了解和友谊。</a:t>
            </a:r>
            <a:endParaRPr lang="zh-CN" b="1">
              <a:solidFill>
                <a:schemeClr val="accent1"/>
              </a:solidFill>
              <a:latin typeface="+mj-ea"/>
              <a:ea typeface="+mj-ea"/>
              <a:cs typeface="獅尾XD珍珠SC-Light" panose="020b0500000000000000" charset="-120"/>
              <a:sym typeface="+mn-ea"/>
            </a:endParaRPr>
          </a:p>
        </p:txBody>
      </p:sp>
      <p:sp>
        <p:nvSpPr>
          <p:cNvPr id="1049734" name="文本框 34"/>
          <p:cNvSpPr txBox="1"/>
          <p:nvPr>
            <p:custDataLst>
              <p:tags r:id="rId20"/>
            </p:custDataLst>
          </p:nvPr>
        </p:nvSpPr>
        <p:spPr>
          <a:xfrm>
            <a:off x="3368601" y="5674529"/>
            <a:ext cx="6025310" cy="503679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90170" tIns="46990" rIns="90170" bIns="46990" rtlCol="0" anchor="t" anchorCtr="0">
            <a:normAutofit lnSpcReduction="20000"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zh-CN" altLang="en-US" sz="1200" spc="130">
                <a:ln>
                  <a:noFill/>
                  <a:prstDash val="sysDot"/>
                </a:ln>
                <a:sym typeface="+mn-ea"/>
              </a:rPr>
              <a:t>单击此处添加文本具体内容，简明扼要地阐述您的观点。根据需要可酌情增减文字</a:t>
            </a:r>
            <a:endParaRPr lang="zh-CN" altLang="en-US" sz="1200" spc="130">
              <a:ln>
                <a:noFill/>
                <a:prstDash val="sysDot"/>
              </a:ln>
              <a:sym typeface="+mn-ea"/>
            </a:endParaRPr>
          </a:p>
        </p:txBody>
      </p:sp>
      <p:cxnSp>
        <p:nvCxnSpPr>
          <p:cNvPr id="3145779" name="直接连接符 35"/>
          <p:cNvCxnSpPr/>
          <p:nvPr>
            <p:custDataLst>
              <p:tags r:id="rId21"/>
            </p:custDataLst>
          </p:nvPr>
        </p:nvCxnSpPr>
        <p:spPr>
          <a:xfrm flipH="1" flipV="1">
            <a:off x="3084256" y="2501171"/>
            <a:ext cx="0" cy="325660"/>
          </a:xfrm>
          <a:prstGeom prst="line">
            <a:avLst/>
          </a:prstGeom>
          <a:ln>
            <a:gradFill>
              <a:gsLst>
                <a:gs pos="9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prstDash val="dash"/>
            <a:headEnd type="triangle"/>
            <a:tailEnd type="none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cxnSp>
        <p:nvCxnSpPr>
          <p:cNvPr id="3145781" name="直接连接符 36"/>
          <p:cNvCxnSpPr/>
          <p:nvPr>
            <p:custDataLst>
              <p:tags r:id="rId22"/>
            </p:custDataLst>
          </p:nvPr>
        </p:nvCxnSpPr>
        <p:spPr>
          <a:xfrm flipH="1" flipV="1">
            <a:off x="3084256" y="3301953"/>
            <a:ext cx="0" cy="325660"/>
          </a:xfrm>
          <a:prstGeom prst="line">
            <a:avLst/>
          </a:prstGeom>
          <a:ln>
            <a:gradFill>
              <a:gsLst>
                <a:gs pos="9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prstDash val="dash"/>
            <a:headEnd type="triangle"/>
            <a:tailEnd type="none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cxnSp>
        <p:nvCxnSpPr>
          <p:cNvPr id="3145783" name="直接连接符 37"/>
          <p:cNvCxnSpPr/>
          <p:nvPr>
            <p:custDataLst>
              <p:tags r:id="rId23"/>
            </p:custDataLst>
          </p:nvPr>
        </p:nvCxnSpPr>
        <p:spPr>
          <a:xfrm flipH="1" flipV="1">
            <a:off x="3084256" y="4102735"/>
            <a:ext cx="0" cy="325660"/>
          </a:xfrm>
          <a:prstGeom prst="line">
            <a:avLst/>
          </a:prstGeom>
          <a:ln>
            <a:gradFill>
              <a:gsLst>
                <a:gs pos="9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prstDash val="dash"/>
            <a:headEnd type="triangle"/>
            <a:tailEnd type="none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  <p:cxnSp>
        <p:nvCxnSpPr>
          <p:cNvPr id="3145785" name="直接连接符 38"/>
          <p:cNvCxnSpPr/>
          <p:nvPr>
            <p:custDataLst>
              <p:tags r:id="rId24"/>
            </p:custDataLst>
          </p:nvPr>
        </p:nvCxnSpPr>
        <p:spPr>
          <a:xfrm flipH="1" flipV="1">
            <a:off x="3084256" y="4903518"/>
            <a:ext cx="0" cy="325660"/>
          </a:xfrm>
          <a:prstGeom prst="line">
            <a:avLst/>
          </a:prstGeom>
          <a:ln>
            <a:gradFill>
              <a:gsLst>
                <a:gs pos="9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prstDash val="dash"/>
            <a:headEnd type="triangle"/>
            <a:tailEnd type="none"/>
          </a:ln>
        </p:spPr>
        <p:style>
          <a:lnRef idx="1">
            <a:srgbClr val="376FFF"/>
          </a:lnRef>
          <a:fillRef idx="0">
            <a:srgbClr val="376FFF"/>
          </a:fillRef>
          <a:effectRef idx="0">
            <a:srgbClr val="376FFF"/>
          </a:effectRef>
          <a:fontRef idx="minor">
            <a:srgbClr val="000000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黑板报的历史和发展</a:t>
            </a:r>
            <a:endParaRPr lang="zh-CN" altLang="en-US"/>
          </a:p>
        </p:txBody>
      </p:sp>
      <p:sp>
        <p:nvSpPr>
          <p:cNvPr id="10497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黑板报的起源：起源于古代的壁画和石刻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黑板报的发展：随着印刷技术的进步，逐渐演变为现代的黑板报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黑板报的种类：包括手绘、喷绘、印刷等多种形式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黑板报的应用：广泛应用于学校、企业、社区等场所，用于宣传和教育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黑板报的策划</a:t>
            </a:r>
            <a:endParaRPr lang="zh-CN" altLang="en-US"/>
          </a:p>
        </p:txBody>
      </p:sp>
      <p:sp>
        <p:nvSpPr>
          <p:cNvPr id="10498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0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确定主题和目的</a:t>
            </a:r>
            <a:endParaRPr lang="zh-CN" altLang="en-US"/>
          </a:p>
        </p:txBody>
      </p:sp>
      <p:sp>
        <p:nvSpPr>
          <p:cNvPr id="105002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2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02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3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03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4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确定所需素材和内容，包括文字、图片、图表等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4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制定策划方案和时间表，确保按时完成黑板报的制作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4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确定黑板报的主题和目的，明确宣传内容和目标受众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4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根据主题和目的，选择合适的版面设计和色彩搭配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确定版面和布局</a:t>
            </a:r>
            <a:endParaRPr lang="zh-CN" altLang="en-US"/>
          </a:p>
        </p:txBody>
      </p:sp>
      <p:sp>
        <p:nvSpPr>
          <p:cNvPr id="105008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确定主题和内容：根据黑板报的主题和内容，确定版面的布局和设计。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选择合适的版面：选择适合黑板报的版面大小和形状，如长方形、正方形等。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确定布局：根据版面的大小和形状，确定各个部分的布局和位置，如标题、图片、文字等。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考虑视觉效果：在确定布局时，要考虑版面的视觉效果，如色彩搭配、字体选择等。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确定色彩和风格</a:t>
            </a:r>
            <a:endParaRPr lang="zh-CN" altLang="en-US"/>
          </a:p>
        </p:txBody>
      </p:sp>
      <p:sp>
        <p:nvSpPr>
          <p:cNvPr id="10501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色彩选择：根据主题和氛围选择合适的色彩搭配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风格确定：根据主题和目标受众选择合适的风格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色彩搭配技巧：掌握色彩搭配的基本原则和技巧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风格参考：提供一些常见的黑板报风格供选择参考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黑板报的素材准备</a:t>
            </a:r>
            <a:endParaRPr lang="zh-CN" altLang="en-US"/>
          </a:p>
        </p:txBody>
      </p:sp>
      <p:sp>
        <p:nvSpPr>
          <p:cNvPr id="1050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文字素材的准备</a:t>
            </a:r>
            <a:endParaRPr lang="zh-CN" altLang="en-US"/>
          </a:p>
        </p:txBody>
      </p:sp>
      <p:sp>
        <p:nvSpPr>
          <p:cNvPr id="105038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38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38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确定主题和内容：根据黑板报的主题和内容，确定需要准备的文字素材。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9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39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39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收集资料：通过书籍、网络等途径收集与主题相关的资料，包括文字、图片等。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9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39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40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筛选资料：对收集到的资料进行筛选，选择最符合主题和内容的文字素材。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40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40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整理资料：对筛选后的文字素材进行整理，按照一定的顺序和逻辑进行排列。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图片素材的准备</a:t>
            </a:r>
            <a:endParaRPr lang="zh-CN" altLang="en-US"/>
          </a:p>
        </p:txBody>
      </p:sp>
      <p:sp>
        <p:nvSpPr>
          <p:cNvPr id="105044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确定主题和风格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5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5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5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收集图片素材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5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5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6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筛选和编辑图片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6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6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6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图片的排版和布局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6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7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https://d.book118.com/558037110055006023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09000000357627869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2_1"/>
  <p:tag name="KSO_WM_UNIT_INDEX" val="1_2_1"/>
  <p:tag name="KSO_WM_UNIT_LAYERLEVEL" val="1_1_1"/>
  <p:tag name="KSO_WM_UNIT_TYPE" val="m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4000000059604645,&quot;colorType&quot;:1,&quot;foreColorIndex&quot;:5,&quot;pos&quot;:0.15000000596046448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1_1"/>
  <p:tag name="KSO_WM_UNIT_INDEX" val="1_1_1"/>
  <p:tag name="KSO_WM_UNIT_LAYERLEVEL" val="1_1_1"/>
  <p:tag name="KSO_WM_UNIT_PRESET_TEXT" val="01"/>
  <p:tag name="KSO_WM_UNIT_SUBTYPE" val="d"/>
  <p:tag name="KSO_WM_UNIT_TYPE" val="m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m_h_a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YPE" val="m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4000000059604645,&quot;colorType&quot;:1,&quot;foreColorIndex&quot;:5,&quot;pos&quot;:0.15000000596046448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2_2"/>
  <p:tag name="KSO_WM_UNIT_INDEX" val="1_2_2"/>
  <p:tag name="KSO_WM_UNIT_LAYERLEVEL" val="1_1_1"/>
  <p:tag name="KSO_WM_UNIT_PRESET_TEXT" val="02"/>
  <p:tag name="KSO_WM_UNIT_SUBTYPE" val="d"/>
  <p:tag name="KSO_WM_UNIT_TYPE" val="m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m_h_a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YPE" val="m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4000000059604645,&quot;colorType&quot;:1,&quot;foreColorIndex&quot;:5,&quot;pos&quot;:0.15000000596046448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3_2"/>
  <p:tag name="KSO_WM_UNIT_INDEX" val="1_3_2"/>
  <p:tag name="KSO_WM_UNIT_LAYERLEVEL" val="1_1_1"/>
  <p:tag name="KSO_WM_UNIT_PRESET_TEXT" val="03"/>
  <p:tag name="KSO_WM_UNIT_SUBTYPE" val="d"/>
  <p:tag name="KSO_WM_UNIT_TYPE" val="m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m_h_a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f*1_3_1"/>
  <p:tag name="KSO_WM_UNIT_INDEX" val="1_3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YPE" val="m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4000000059604645,&quot;colorType&quot;:1,&quot;foreColorIndex&quot;:5,&quot;pos&quot;:0.15000000596046448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4_2"/>
  <p:tag name="KSO_WM_UNIT_INDEX" val="1_4_2"/>
  <p:tag name="KSO_WM_UNIT_LAYERLEVEL" val="1_1_1"/>
  <p:tag name="KSO_WM_UNIT_PRESET_TEXT" val="04"/>
  <p:tag name="KSO_WM_UNIT_SUBTYPE" val="d"/>
  <p:tag name="KSO_WM_UNIT_TYPE" val="m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m_h_a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f*1_4_1"/>
  <p:tag name="KSO_WM_UNIT_INDEX" val="1_4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YPE" val="m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4000000059604645,&quot;colorType&quot;:1,&quot;foreColorIndex&quot;:5,&quot;pos&quot;:0.15000000596046448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5_2"/>
  <p:tag name="KSO_WM_UNIT_INDEX" val="1_5_2"/>
  <p:tag name="KSO_WM_UNIT_LAYERLEVEL" val="1_1_1"/>
  <p:tag name="KSO_WM_UNIT_PRESET_TEXT" val="05"/>
  <p:tag name="KSO_WM_UNIT_SUBTYPE" val="d"/>
  <p:tag name="KSO_WM_UNIT_TYPE" val="m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m_h_a"/>
  <p:tag name="KSO_WM_UNIT_VALUE" val="2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f*1_5_1"/>
  <p:tag name="KSO_WM_UNIT_INDEX" val="1_5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YPE" val="m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4000000059604645,&quot;colorType&quot;:1,&quot;foreColorIndex&quot;:5,&quot;pos&quot;:0.15000000596046448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6_2"/>
  <p:tag name="KSO_WM_UNIT_INDEX" val="1_6_2"/>
  <p:tag name="KSO_WM_UNIT_LAYERLEVEL" val="1_1_1"/>
  <p:tag name="KSO_WM_UNIT_PRESET_TEXT" val="06"/>
  <p:tag name="KSO_WM_UNIT_SUBTYPE" val="d"/>
  <p:tag name="KSO_WM_UNIT_TYPE" val="m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m_h_a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f*1_6_1"/>
  <p:tag name="KSO_WM_UNIT_INDEX" val="1_6_1"/>
  <p:tag name="KSO_WM_UNIT_LAYERLEVEL" val="1_1_1"/>
  <p:tag name="KSO_WM_UNIT_NOCLEAR" val="0"/>
  <p:tag name="KSO_WM_UNIT_PRESET_TEXT" val="单击此处添加文本具体内容，简明扼要地阐述您的观点。根据需要可酌情增减文字"/>
  <p:tag name="KSO_WM_UNIT_SUBTYPE" val="a"/>
  <p:tag name="KSO_WM_UNIT_TYPE" val="m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09000000357627869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3_1"/>
  <p:tag name="KSO_WM_UNIT_INDEX" val="1_3_1"/>
  <p:tag name="KSO_WM_UNIT_LAYERLEVEL" val="1_1_1"/>
  <p:tag name="KSO_WM_UNIT_TYPE" val="m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09000000357627869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4_1"/>
  <p:tag name="KSO_WM_UNIT_INDEX" val="1_4_1"/>
  <p:tag name="KSO_WM_UNIT_LAYERLEVEL" val="1_1_1"/>
  <p:tag name="KSO_WM_UNIT_TYPE" val="m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09000000357627869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5_1"/>
  <p:tag name="KSO_WM_UNIT_INDEX" val="1_5_1"/>
  <p:tag name="KSO_WM_UNIT_LAYERLEVEL" val="1_1_1"/>
  <p:tag name="KSO_WM_UNIT_TYPE" val="m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09000000357627869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6"/>
  <p:tag name="KSO_WM_DIAGRAM_MIN_ITEMCNT" val="2"/>
  <p:tag name="KSO_WM_DIAGRAM_VERSION" val="3"/>
  <p:tag name="KSO_WM_DIAGRAM_VIRTUALLY_FRAME" val="{&quot;height&quot;:396.15000000000003,&quot;width&quot;:542.7500000000001}"/>
  <p:tag name="KSO_WM_TAG_VERSION" val="3.0"/>
  <p:tag name="KSO_WM_TEMPLATE_CATEGORY" val="diagram"/>
  <p:tag name="KSO_WM_TEMPLATE_INDEX" val="20231016"/>
  <p:tag name="KSO_WM_UNIT_COMPATIBLE" val="0"/>
  <p:tag name="KSO_WM_UNIT_DIAGRAM_ISNUMVISUAL" val="0"/>
  <p:tag name="KSO_WM_UNIT_DIAGRAM_ISREFERUNIT" val="0"/>
  <p:tag name="KSO_WM_UNIT_HIGHLIGHT" val="0"/>
  <p:tag name="KSO_WM_UNIT_ID" val="diagram20231016_5*m_h_i*1_6_1"/>
  <p:tag name="KSO_WM_UNIT_INDEX" val="1_6_1"/>
  <p:tag name="KSO_WM_UNIT_LAYERLEVEL" val="1_1_1"/>
  <p:tag name="KSO_WM_UNIT_TYPE" val="m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82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13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3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獅尾XD珍珠SC-Light</vt:lpstr>
      <vt:lpstr>Wingdings</vt:lpstr>
      <vt:lpstr>Office Theme</vt:lpstr>
      <vt:lpstr>如何办黑板报</vt:lpstr>
      <vt:lpstr>目录</vt:lpstr>
      <vt:lpstr>添加章节标题</vt:lpstr>
      <vt:lpstr>黑板报的概述</vt:lpstr>
      <vt:lpstr>PowerPoint Presentation</vt:lpstr>
      <vt:lpstr>黑板报的定义和作用</vt:lpstr>
      <vt:lpstr>黑板报的历史和发展</vt:lpstr>
      <vt:lpstr>黑板报的策划</vt:lpstr>
      <vt:lpstr>PowerPoint Presentation</vt:lpstr>
      <vt:lpstr>确定主题和目的</vt:lpstr>
      <vt:lpstr>确定版面和布局</vt:lpstr>
      <vt:lpstr>确定色彩和风格</vt:lpstr>
      <vt:lpstr>黑板报的素材准备</vt:lpstr>
      <vt:lpstr>PowerPoint Presentation</vt:lpstr>
      <vt:lpstr>文字素材的准备</vt:lpstr>
      <vt:lpstr>图片素材的准备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2024-08-29T23:11:38.110</cp:lastPrinted>
  <dcterms:created xsi:type="dcterms:W3CDTF">2024-08-29T15:11:38Z</dcterms:created>
  <dcterms:modified xsi:type="dcterms:W3CDTF">2024-08-29T15:11:40Z</dcterms:modified>
</cp:coreProperties>
</file>