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3" ContentType="audio/mp3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0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0EABC-F9F8-413E-9C08-81FAA2ECB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0AB883-8110-493F-99AA-C34ED169A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69B26-94CD-4A74-AA43-A45131721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434F38-019A-45C8-948E-67DE94815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A6C068-1B72-4E05-A0BE-F59506E9F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4D27D1-75AE-4A92-968B-F4455426C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D6B17C-2988-47B2-AFF3-A98AA6D48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E45905-0B40-47BA-B709-0ECFCDF4D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5C3E71-C1C4-4ECC-8529-F8F3E49FD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FD642E-2A1F-4EC8-BD19-8FEF2E653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E2B28-F379-4BD6-8D09-F9D308D07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image" Target="../media/image1.pn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eg" /><Relationship Id="rId4" Type="http://schemas.openxmlformats.org/officeDocument/2006/relationships/image" Target="../media/image4.png" /><Relationship Id="rId5" Type="http://schemas.microsoft.com/office/2007/relationships/media" Target="../media/media1.mp3" /><Relationship Id="rId6" Type="http://schemas.microsoft.com/office/2007/relationships/media" Target="../media/media1.mp3" TargetMode="In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5.jpeg" /><Relationship Id="rId3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5.jpeg" /><Relationship Id="rId3" Type="http://schemas.openxmlformats.org/officeDocument/2006/relationships/tags" Target="../tags/tag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tags" Target="../tags/tag8.xml" /><Relationship Id="rId4" Type="http://schemas.openxmlformats.org/officeDocument/2006/relationships/image" Target="../media/image7.jpeg" /><Relationship Id="rId5" Type="http://schemas.openxmlformats.org/officeDocument/2006/relationships/tags" Target="../tags/tag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4006006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0" y="2247900"/>
            <a:ext cx="12182475" cy="171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15" name="_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16605" y="1245235"/>
            <a:ext cx="5835650" cy="355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20000"/>
                    <a:lumOff val="8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8" tIns="45709" rIns="91418" bIns="45709" numCol="1" anchor="ctr" anchorCtr="0" compatLnSpc="1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5pPr>
            <a:lvl6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6pPr>
            <a:lvl7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7pPr>
            <a:lvl8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8pPr>
            <a:lvl9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lang="en-US" altLang="zh-CN" sz="4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zh-CN" altLang="en-US" sz="6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zh-CN" altLang="en-US" sz="6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5400" b="1">
                <a:solidFill>
                  <a:srgbClr val="2A4615"/>
                </a:solidFill>
                <a:latin typeface="微软雅黑" panose="020b0503020204020204" charset="-122"/>
                <a:ea typeface="微软雅黑" panose="020b0503020204020204" charset="-122"/>
              </a:rPr>
              <a:t>快乐读书吧</a:t>
            </a:r>
            <a:endParaRPr lang="zh-CN" altLang="en-US" sz="6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zh-CN" altLang="en-US" sz="6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6000" b="1">
                <a:solidFill>
                  <a:srgbClr val="2A4615"/>
                </a:solidFill>
                <a:latin typeface="微软雅黑" panose="020b0503020204020204" charset="-122"/>
                <a:ea typeface="微软雅黑" panose="020b0503020204020204" charset="-122"/>
              </a:rPr>
              <a:t>读读童谣和儿歌</a:t>
            </a:r>
            <a:endParaRPr lang="zh-CN" altLang="en-US" sz="6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zh-CN" altLang="en-US" sz="6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4000" b="1">
                <a:solidFill>
                  <a:srgbClr val="2A461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4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3600" b="1">
                <a:solidFill>
                  <a:srgbClr val="2A461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4000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zh-CN" altLang="en-US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zh-CN" altLang="en-US" b="1">
              <a:solidFill>
                <a:srgbClr val="2A46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split orient="vert" dir="in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0" y="2247900"/>
            <a:ext cx="12182475" cy="171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6" name="文本框 5"/>
          <p:cNvSpPr txBox="1"/>
          <p:nvPr/>
        </p:nvSpPr>
        <p:spPr>
          <a:xfrm>
            <a:off x="1804015" y="1841362"/>
            <a:ext cx="7524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6600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89825" y="2127417"/>
            <a:ext cx="956861" cy="684341"/>
            <a:chOff x="2963216" y="1703625"/>
            <a:chExt cx="1809235" cy="1293953"/>
          </a:xfrm>
        </p:grpSpPr>
        <p:sp>
          <p:nvSpPr>
            <p:cNvPr id="8" name="云形 7"/>
            <p:cNvSpPr/>
            <p:nvPr/>
          </p:nvSpPr>
          <p:spPr>
            <a:xfrm flipV="1">
              <a:off x="2963216" y="1703625"/>
              <a:ext cx="1809235" cy="1293953"/>
            </a:xfrm>
            <a:prstGeom prst="cloud">
              <a:avLst/>
            </a:prstGeom>
            <a:solidFill>
              <a:schemeClr val="bg1"/>
            </a:solidFill>
            <a:ln w="57150">
              <a:solidFill>
                <a:srgbClr val="81DE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15631" y="1888937"/>
              <a:ext cx="1018159" cy="986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二</a:t>
              </a:r>
              <a:endParaRPr lang="zh-CN" altLang="en-US" sz="2800" b="1">
                <a:solidFill>
                  <a:schemeClr val="accent5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377236" y="1062332"/>
            <a:ext cx="956861" cy="684341"/>
            <a:chOff x="2963216" y="1703625"/>
            <a:chExt cx="1809235" cy="1293953"/>
          </a:xfrm>
        </p:grpSpPr>
        <p:sp>
          <p:nvSpPr>
            <p:cNvPr id="11" name="云形 10"/>
            <p:cNvSpPr/>
            <p:nvPr/>
          </p:nvSpPr>
          <p:spPr>
            <a:xfrm flipV="1">
              <a:off x="2963216" y="1703625"/>
              <a:ext cx="1809235" cy="1293953"/>
            </a:xfrm>
            <a:prstGeom prst="cloud">
              <a:avLst/>
            </a:prstGeom>
            <a:solidFill>
              <a:schemeClr val="bg1"/>
            </a:solidFill>
            <a:ln w="57150">
              <a:solidFill>
                <a:srgbClr val="81DE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77209" y="1916552"/>
              <a:ext cx="1018159" cy="986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一</a:t>
              </a:r>
              <a:endParaRPr lang="zh-CN" altLang="en-US" sz="2800" b="1">
                <a:solidFill>
                  <a:schemeClr val="accent5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08129" y="4177577"/>
            <a:ext cx="956861" cy="684341"/>
            <a:chOff x="2586209" y="1645993"/>
            <a:chExt cx="1809235" cy="1293953"/>
          </a:xfrm>
        </p:grpSpPr>
        <p:sp>
          <p:nvSpPr>
            <p:cNvPr id="14" name="云形 13"/>
            <p:cNvSpPr/>
            <p:nvPr/>
          </p:nvSpPr>
          <p:spPr>
            <a:xfrm flipV="1">
              <a:off x="2586209" y="1645993"/>
              <a:ext cx="1809235" cy="1293953"/>
            </a:xfrm>
            <a:prstGeom prst="cloud">
              <a:avLst/>
            </a:prstGeom>
            <a:solidFill>
              <a:schemeClr val="bg1"/>
            </a:solidFill>
            <a:ln w="57150">
              <a:solidFill>
                <a:srgbClr val="81DE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903804" y="1882934"/>
              <a:ext cx="1018159" cy="986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四</a:t>
              </a:r>
              <a:endParaRPr lang="zh-CN" altLang="en-US" sz="2800" b="1">
                <a:solidFill>
                  <a:schemeClr val="accent5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08240" y="3151862"/>
            <a:ext cx="956861" cy="684341"/>
            <a:chOff x="2646242" y="1703625"/>
            <a:chExt cx="1809235" cy="1293953"/>
          </a:xfrm>
        </p:grpSpPr>
        <p:sp>
          <p:nvSpPr>
            <p:cNvPr id="17" name="云形 16"/>
            <p:cNvSpPr/>
            <p:nvPr/>
          </p:nvSpPr>
          <p:spPr>
            <a:xfrm flipV="1">
              <a:off x="2646242" y="1703625"/>
              <a:ext cx="1809235" cy="1293953"/>
            </a:xfrm>
            <a:prstGeom prst="cloud">
              <a:avLst/>
            </a:prstGeom>
            <a:solidFill>
              <a:schemeClr val="bg1"/>
            </a:solidFill>
            <a:ln w="57150">
              <a:solidFill>
                <a:srgbClr val="81DE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902604" y="1872128"/>
              <a:ext cx="1018159" cy="986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三</a:t>
              </a:r>
              <a:endParaRPr lang="zh-CN" altLang="en-US" sz="2800" b="1">
                <a:solidFill>
                  <a:schemeClr val="accent5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4634230" y="929005"/>
            <a:ext cx="58978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kern="220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读《数鸭子》导入新课</a:t>
            </a:r>
            <a:endParaRPr lang="zh-CN" altLang="en-US" sz="3600" b="1" kern="2200">
              <a:solidFill>
                <a:schemeClr val="accent5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4634230" y="1945005"/>
            <a:ext cx="64192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kern="220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读《摇摇船》这首童谣</a:t>
            </a:r>
            <a:endParaRPr lang="zh-CN" altLang="en-US" sz="3600" b="1" kern="2200">
              <a:solidFill>
                <a:schemeClr val="accent5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4634230" y="2964180"/>
            <a:ext cx="76777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kern="220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读《小刺猬理发》这首儿歌</a:t>
            </a:r>
            <a:endParaRPr lang="zh-CN" altLang="en-US" sz="3600" b="1" kern="2200">
              <a:solidFill>
                <a:schemeClr val="accent5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4634230" y="3983355"/>
            <a:ext cx="64192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kern="220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读课外童谣和儿歌</a:t>
            </a:r>
            <a:endParaRPr lang="zh-CN" altLang="en-US" sz="3600" b="1" kern="2200">
              <a:solidFill>
                <a:schemeClr val="accent5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3387725" y="2729230"/>
            <a:ext cx="58978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800" b="1" kern="220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读儿歌、导入新课</a:t>
            </a:r>
            <a:endParaRPr lang="zh-CN" altLang="en-US" sz="4800" b="1" kern="2200">
              <a:solidFill>
                <a:schemeClr val="accent5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95675" y="1430655"/>
            <a:ext cx="52006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楷体" panose="02010609060101010101" pitchFamily="49" charset="-122"/>
              </a:rPr>
              <a:t>学习任务一</a:t>
            </a:r>
            <a:endParaRPr lang="zh-CN" altLang="en-US" sz="3600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文本框 10"/>
          <p:cNvSpPr txBox="1"/>
          <p:nvPr/>
        </p:nvSpPr>
        <p:spPr>
          <a:xfrm>
            <a:off x="1388240" y="767080"/>
            <a:ext cx="2873775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accent5">
                    <a:lumMod val="75000"/>
                  </a:schemeClr>
                </a:solidFill>
                <a:latin typeface="Calibri"/>
                <a:ea typeface="微软雅黑" panose="020b0503020204020204" charset="-122"/>
              </a:rPr>
              <a:t>课前导入</a:t>
            </a:r>
            <a:endParaRPr lang="zh-CN" altLang="en-US" sz="3600" b="1">
              <a:solidFill>
                <a:schemeClr val="accent5">
                  <a:lumMod val="75000"/>
                </a:schemeClr>
              </a:solidFill>
              <a:effectLst/>
              <a:latin typeface="Calibri"/>
              <a:ea typeface="微软雅黑" panose="020b0503020204020204" charset="-122"/>
            </a:endParaRPr>
          </a:p>
        </p:txBody>
      </p:sp>
      <p:pic>
        <p:nvPicPr>
          <p:cNvPr id="20482" name="Picture 6" descr="http://img04.taobaocdn.com/bao/uploaded/i1/10924019087329562/T163UNXkdaXXXXXXXX_!!0-item_p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2810" y="1412240"/>
            <a:ext cx="4580255" cy="397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95375" y="1738630"/>
            <a:ext cx="4371975" cy="39681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61" tIns="45680" rIns="91361" bIns="45680" anchor="ctr">
            <a:no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600" b="1">
                <a:solidFill>
                  <a:srgbClr val="000000"/>
                </a:solidFill>
                <a:latin typeface="Calibri"/>
                <a:ea typeface="微软雅黑" panose="020b0503020204020204" charset="-122"/>
              </a:rPr>
              <a:t>    </a:t>
            </a:r>
            <a:r>
              <a:rPr lang="zh-CN" altLang="en-US" sz="3600" b="1">
                <a:solidFill>
                  <a:schemeClr val="tx2"/>
                </a:solidFill>
                <a:latin typeface="Calibri"/>
                <a:ea typeface="微软雅黑" panose="020b0503020204020204" charset="-122"/>
              </a:rPr>
              <a:t>同学们，你们一定喜欢听童谣或儿歌吧，请</a:t>
            </a:r>
            <a:r>
              <a:rPr lang="zh-CN" altLang="en-US" sz="3600" b="1">
                <a:solidFill>
                  <a:schemeClr val="tx2"/>
                </a:solidFill>
                <a:latin typeface="Calibri"/>
                <a:ea typeface="微软雅黑" panose="020b0503020204020204" charset="-122"/>
                <a:sym typeface="+mn-ea"/>
              </a:rPr>
              <a:t>把你喜欢的一首童谣或儿歌背给大家听听好吗？</a:t>
            </a:r>
            <a:endParaRPr lang="zh-CN" altLang="en-US" sz="3600" b="1">
              <a:solidFill>
                <a:schemeClr val="tx2"/>
              </a:solidFill>
              <a:latin typeface="Calibri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77085" y="654050"/>
            <a:ext cx="238696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53" tIns="45726" rIns="91453" bIns="45726" numCol="1" anchor="ctr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98120"/>
              </a:tabLst>
            </a:pPr>
            <a:r>
              <a:rPr lang="zh-CN" altLang="en-US" sz="3600" b="1">
                <a:latin typeface="Calibri"/>
                <a:ea typeface="微软雅黑" panose="020b0503020204020204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accent5">
                    <a:lumMod val="75000"/>
                  </a:schemeClr>
                </a:solidFill>
                <a:latin typeface="Calibri"/>
                <a:ea typeface="微软雅黑" panose="020b0503020204020204" charset="-122"/>
                <a:cs typeface="宋体" panose="02010600030101010101" pitchFamily="2" charset="-122"/>
              </a:rPr>
              <a:t>读儿歌</a:t>
            </a:r>
            <a:endParaRPr kumimoji="0" lang="zh-CN" altLang="en-US" sz="3600" b="1" i="0" u="none" strike="noStrike" cap="none" normalizeH="0" baseline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Calibri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31" y="2140585"/>
            <a:ext cx="3559857" cy="3112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本框 2"/>
          <p:cNvSpPr txBox="1"/>
          <p:nvPr/>
        </p:nvSpPr>
        <p:spPr>
          <a:xfrm>
            <a:off x="4944110" y="1750695"/>
            <a:ext cx="5542280" cy="4076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        数鸭子</a:t>
            </a:r>
            <a:endParaRPr lang="en-US" altLang="zh-CN" sz="3600" b="1">
              <a:latin typeface="Calibri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门前大桥下，游过一群鸭。</a:t>
            </a:r>
            <a:endParaRPr lang="en-US" altLang="zh-CN" sz="3600" b="1">
              <a:latin typeface="Calibri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快来快来数一数，</a:t>
            </a:r>
            <a:endParaRPr lang="en-US" altLang="zh-CN" sz="3600" b="1">
              <a:latin typeface="Calibri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二四六七八。</a:t>
            </a:r>
            <a:endParaRPr lang="en-US" altLang="zh-CN" sz="3600" b="1">
              <a:latin typeface="Calibri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咕嘎咕嘎，真呀真多呀！</a:t>
            </a:r>
            <a:endParaRPr lang="en-US" altLang="zh-CN" sz="3600" b="1">
              <a:latin typeface="Calibri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数不清到底多少鸭。</a:t>
            </a:r>
            <a:endParaRPr lang="zh-CN" altLang="en-US" sz="3600" b="1">
              <a:latin typeface="Calibri"/>
              <a:ea typeface="微软雅黑" panose="020b0503020204020204" charset="-122"/>
            </a:endParaRPr>
          </a:p>
        </p:txBody>
      </p:sp>
      <p:pic>
        <p:nvPicPr>
          <p:cNvPr id="5" name="歌曲数鸭子.mp3">
            <a:hlinkClick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43521" y="653841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578740" y="616585"/>
            <a:ext cx="2873775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accent5">
                    <a:lumMod val="75000"/>
                  </a:schemeClr>
                </a:solidFill>
                <a:latin typeface="Calibri"/>
                <a:ea typeface="微软雅黑" panose="020b0503020204020204" charset="-122"/>
              </a:rPr>
              <a:t>资料助学</a:t>
            </a:r>
            <a:endParaRPr lang="zh-CN" altLang="en-US" sz="3600" b="1">
              <a:solidFill>
                <a:schemeClr val="accent5">
                  <a:lumMod val="75000"/>
                </a:schemeClr>
              </a:solidFill>
              <a:latin typeface="Calibri"/>
              <a:ea typeface="微软雅黑" panose="020b0503020204020204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1286162" y="1694106"/>
            <a:ext cx="6546696" cy="4068104"/>
          </a:xfrm>
          <a:prstGeom prst="wedgeRoundRectCallout">
            <a:avLst>
              <a:gd name="adj1" fmla="val -48985"/>
              <a:gd name="adj2" fmla="val -1882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1" tIns="45680" rIns="91361" bIns="4568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>
                <a:solidFill>
                  <a:schemeClr val="tx1"/>
                </a:solidFill>
                <a:latin typeface="Calibri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3600" b="1">
                <a:solidFill>
                  <a:srgbClr val="FF0000"/>
                </a:solidFill>
                <a:latin typeface="Calibri"/>
                <a:ea typeface="微软雅黑" panose="020b0503020204020204" charset="-122"/>
                <a:cs typeface="微软雅黑" panose="020b0503020204020204" charset="-122"/>
              </a:rPr>
              <a:t>童谣</a:t>
            </a:r>
            <a:r>
              <a:rPr lang="zh-CN" altLang="en-US" sz="3600" b="1">
                <a:solidFill>
                  <a:schemeClr val="tx1"/>
                </a:solidFill>
                <a:latin typeface="Calibri"/>
                <a:ea typeface="微软雅黑" panose="020b0503020204020204" charset="-122"/>
                <a:cs typeface="微软雅黑" panose="020b0503020204020204" charset="-122"/>
              </a:rPr>
              <a:t>是在儿童中间流行的歌谣,内容简短。</a:t>
            </a:r>
            <a:r>
              <a:rPr lang="zh-CN" altLang="en-US" sz="3600" b="1">
                <a:solidFill>
                  <a:srgbClr val="FF0000"/>
                </a:solidFill>
                <a:latin typeface="Calibri"/>
                <a:ea typeface="微软雅黑" panose="020b0503020204020204" charset="-122"/>
                <a:cs typeface="微软雅黑" panose="020b0503020204020204" charset="-122"/>
              </a:rPr>
              <a:t>儿歌</a:t>
            </a:r>
            <a:r>
              <a:rPr lang="zh-CN" altLang="en-US" sz="3600" b="1">
                <a:solidFill>
                  <a:schemeClr val="tx1"/>
                </a:solidFill>
                <a:latin typeface="Calibri"/>
                <a:ea typeface="微软雅黑" panose="020b0503020204020204" charset="-122"/>
                <a:cs typeface="微软雅黑" panose="020b0503020204020204" charset="-122"/>
              </a:rPr>
              <a:t>是为儿童创作、适合儿童唱的歌谣。</a:t>
            </a:r>
            <a:endParaRPr lang="zh-CN" altLang="en-US" sz="3600" b="1">
              <a:solidFill>
                <a:schemeClr val="tx1"/>
              </a:solidFill>
              <a:latin typeface="Calibri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555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90940" y="2383155"/>
            <a:ext cx="22987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66390" y="2729230"/>
            <a:ext cx="64192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800" b="1" kern="220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读《摇摇船》这首童谣</a:t>
            </a:r>
            <a:endParaRPr lang="zh-CN" altLang="en-US" sz="4800" b="1" kern="2200">
              <a:solidFill>
                <a:schemeClr val="accent5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95675" y="1430655"/>
            <a:ext cx="52006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楷体" panose="02010609060101010101" pitchFamily="49" charset="-122"/>
              </a:rPr>
              <a:t>学习任务二</a:t>
            </a:r>
            <a:endParaRPr lang="zh-CN" altLang="en-US" sz="3600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标注 1"/>
          <p:cNvSpPr/>
          <p:nvPr/>
        </p:nvSpPr>
        <p:spPr>
          <a:xfrm>
            <a:off x="1691005" y="1784350"/>
            <a:ext cx="5050790" cy="2567940"/>
          </a:xfrm>
          <a:prstGeom prst="wedgeRoundRectCallout">
            <a:avLst>
              <a:gd name="adj1" fmla="val -49893"/>
              <a:gd name="adj2" fmla="val 24206"/>
              <a:gd name="adj3" fmla="val 16667"/>
            </a:avLst>
          </a:prstGeom>
          <a:solidFill>
            <a:schemeClr val="accent4"/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    像这样有节奏感的儿歌还有很多，快打开课本读读吧！</a:t>
            </a:r>
            <a:endParaRPr lang="zh-CN" altLang="en-US" sz="3600" b="1">
              <a:latin typeface="Calibri"/>
              <a:ea typeface="微软雅黑" panose="020b0503020204020204" charset="-122"/>
            </a:endParaRPr>
          </a:p>
        </p:txBody>
      </p:sp>
      <p:pic>
        <p:nvPicPr>
          <p:cNvPr id="23555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3940" y="178435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7" name="文本框 1"/>
          <p:cNvSpPr txBox="1">
            <a:spLocks noChangeArrowheads="1"/>
          </p:cNvSpPr>
          <p:nvPr/>
        </p:nvSpPr>
        <p:spPr bwMode="auto">
          <a:xfrm>
            <a:off x="970915" y="2158365"/>
            <a:ext cx="773430" cy="248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读一读</a:t>
            </a:r>
            <a:endParaRPr lang="zh-CN" altLang="en-US" sz="3200" b="1">
              <a:solidFill>
                <a:schemeClr val="accent5">
                  <a:lumMod val="7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620382" y="856615"/>
            <a:ext cx="9071872" cy="5415280"/>
            <a:chOff x="173356" y="1267048"/>
            <a:chExt cx="7037221" cy="4206831"/>
          </a:xfrm>
        </p:grpSpPr>
        <p:sp>
          <p:nvSpPr>
            <p:cNvPr id="16389" name="TextBox 2"/>
            <p:cNvSpPr txBox="1">
              <a:spLocks noChangeArrowheads="1"/>
            </p:cNvSpPr>
            <p:nvPr/>
          </p:nvSpPr>
          <p:spPr bwMode="auto">
            <a:xfrm>
              <a:off x="270496" y="1518629"/>
              <a:ext cx="5531196" cy="3955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摇  摇  船</a:t>
              </a:r>
              <a:endPara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摇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摇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摇，</a:t>
              </a:r>
              <a:endPara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一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摇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摇 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到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外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婆 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桥，</a:t>
              </a:r>
              <a:endPara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外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婆 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叫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我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好 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宝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 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宝，</a:t>
              </a:r>
              <a:endPara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糖 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一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包，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果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一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包，</a:t>
              </a:r>
              <a:endPara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还 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有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饼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儿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还 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有</a:t>
              </a:r>
              <a:r>
                <a:rPr lang="en-US" altLang="zh-CN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FF"/>
                  </a:solidFill>
                  <a:latin typeface="微软雅黑" panose="020b0503020204020204" charset="-122"/>
                  <a:ea typeface="楷体" panose="02010609060101010101" pitchFamily="49" charset="-122"/>
                </a:rPr>
                <a:t> 糕。</a:t>
              </a:r>
              <a:endPara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楷体" panose="02010609060101010101" pitchFamily="49" charset="-122"/>
              </a:endParaRPr>
            </a:p>
          </p:txBody>
        </p:sp>
        <p:sp>
          <p:nvSpPr>
            <p:cNvPr id="16390" name="TextBox 5"/>
            <p:cNvSpPr txBox="1">
              <a:spLocks noChangeArrowheads="1"/>
            </p:cNvSpPr>
            <p:nvPr/>
          </p:nvSpPr>
          <p:spPr bwMode="auto">
            <a:xfrm>
              <a:off x="1852901" y="1267048"/>
              <a:ext cx="2471058" cy="4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yáo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yɑo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chuán</a:t>
              </a:r>
              <a:endParaRPr lang="zh-CN" altLang="en-US" sz="3200" b="1">
                <a:latin typeface="微软雅黑" panose="020b0503020204020204" charset="-122"/>
                <a:ea typeface="楷体" panose="02010609060101010101" pitchFamily="49" charset="-122"/>
              </a:endParaRPr>
            </a:p>
          </p:txBody>
        </p:sp>
        <p:sp>
          <p:nvSpPr>
            <p:cNvPr id="16391" name="TextBox 6"/>
            <p:cNvSpPr txBox="1">
              <a:spLocks noChangeArrowheads="1"/>
            </p:cNvSpPr>
            <p:nvPr/>
          </p:nvSpPr>
          <p:spPr bwMode="auto">
            <a:xfrm>
              <a:off x="173514" y="1911371"/>
              <a:ext cx="3403320" cy="4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yáo yáo yáo </a:t>
              </a:r>
              <a:endParaRPr lang="en-US" altLang="zh-CN" sz="3200" b="1">
                <a:latin typeface="微软雅黑" panose="020b0503020204020204" charset="-122"/>
                <a:ea typeface="楷体" panose="02010609060101010101" pitchFamily="49" charset="-122"/>
              </a:endParaRPr>
            </a:p>
          </p:txBody>
        </p:sp>
        <p:sp>
          <p:nvSpPr>
            <p:cNvPr id="16392" name="TextBox 7"/>
            <p:cNvSpPr txBox="1">
              <a:spLocks noChangeArrowheads="1"/>
            </p:cNvSpPr>
            <p:nvPr/>
          </p:nvSpPr>
          <p:spPr bwMode="auto">
            <a:xfrm>
              <a:off x="173356" y="2555397"/>
              <a:ext cx="5685957" cy="4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yì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yáo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yáo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dào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 wài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pó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qiáo</a:t>
              </a:r>
              <a:endParaRPr lang="zh-CN" altLang="en-US" sz="3200" b="1">
                <a:latin typeface="微软雅黑" panose="020b0503020204020204" charset="-122"/>
                <a:ea typeface="楷体" panose="02010609060101010101" pitchFamily="49" charset="-122"/>
              </a:endParaRPr>
            </a:p>
          </p:txBody>
        </p:sp>
        <p:sp>
          <p:nvSpPr>
            <p:cNvPr id="16393" name="TextBox 8"/>
            <p:cNvSpPr txBox="1">
              <a:spLocks noChangeArrowheads="1"/>
            </p:cNvSpPr>
            <p:nvPr/>
          </p:nvSpPr>
          <p:spPr bwMode="auto">
            <a:xfrm>
              <a:off x="173514" y="3209911"/>
              <a:ext cx="5684369" cy="4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wài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pó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jiào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wǒ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hǎo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bǎo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bɑo</a:t>
              </a:r>
              <a:endParaRPr lang="zh-CN" altLang="en-US" sz="3200" b="1">
                <a:latin typeface="微软雅黑" panose="020b0503020204020204" charset="-122"/>
                <a:ea typeface="楷体" panose="02010609060101010101" pitchFamily="49" charset="-122"/>
              </a:endParaRPr>
            </a:p>
          </p:txBody>
        </p:sp>
        <p:sp>
          <p:nvSpPr>
            <p:cNvPr id="16394" name="TextBox 9"/>
            <p:cNvSpPr txBox="1">
              <a:spLocks noChangeArrowheads="1"/>
            </p:cNvSpPr>
            <p:nvPr/>
          </p:nvSpPr>
          <p:spPr bwMode="auto">
            <a:xfrm>
              <a:off x="270598" y="3755625"/>
              <a:ext cx="6939979" cy="4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tánɡ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yì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bāo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ɡuǒ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yì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bāo</a:t>
              </a:r>
              <a:endParaRPr lang="zh-CN" altLang="en-US" sz="3200" b="1">
                <a:latin typeface="微软雅黑" panose="020b0503020204020204" charset="-122"/>
                <a:ea typeface="楷体" panose="02010609060101010101" pitchFamily="49" charset="-122"/>
              </a:endParaRPr>
            </a:p>
          </p:txBody>
        </p:sp>
        <p:sp>
          <p:nvSpPr>
            <p:cNvPr id="16395" name="TextBox 10"/>
            <p:cNvSpPr txBox="1">
              <a:spLocks noChangeArrowheads="1"/>
            </p:cNvSpPr>
            <p:nvPr/>
          </p:nvSpPr>
          <p:spPr bwMode="auto">
            <a:xfrm>
              <a:off x="270553" y="4508904"/>
              <a:ext cx="5684369" cy="4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hái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yǒu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bǐnɡ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ér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hái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yǒu</a:t>
              </a:r>
              <a:r>
                <a:rPr lang="zh-CN" altLang="en-US" sz="3200" b="1">
                  <a:latin typeface="微软雅黑" panose="020b0503020204020204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微软雅黑" panose="020b0503020204020204" charset="-122"/>
                  <a:ea typeface="楷体" panose="02010609060101010101" pitchFamily="49" charset="-122"/>
                </a:rPr>
                <a:t>ɡāo</a:t>
              </a:r>
              <a:endParaRPr lang="zh-CN" altLang="en-US" sz="3200" b="1">
                <a:latin typeface="微软雅黑" panose="020b0503020204020204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515" y="1235710"/>
            <a:ext cx="3591560" cy="4753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圆角矩形标注 7"/>
          <p:cNvSpPr/>
          <p:nvPr/>
        </p:nvSpPr>
        <p:spPr>
          <a:xfrm>
            <a:off x="6725920" y="1459230"/>
            <a:ext cx="3119120" cy="2235200"/>
          </a:xfrm>
          <a:prstGeom prst="wedgeRoundRectCallout">
            <a:avLst>
              <a:gd name="adj1" fmla="val 50437"/>
              <a:gd name="adj2" fmla="val 19470"/>
              <a:gd name="adj3" fmla="val 16667"/>
            </a:avLst>
          </a:prstGeom>
          <a:solidFill>
            <a:schemeClr val="accent5"/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600" b="1">
                <a:latin typeface="Calibri"/>
                <a:ea typeface="微软雅黑" panose="020b0503020204020204" charset="-122"/>
              </a:rPr>
              <a:t>    外婆给我准备了哪些好吃的东西？</a:t>
            </a:r>
            <a:endParaRPr lang="zh-CN" altLang="en-US" sz="3600" b="1">
              <a:latin typeface="Calibri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464784" y="4667847"/>
            <a:ext cx="576064" cy="69703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3600" b="1">
              <a:latin typeface="Calibri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13178" y="4668307"/>
            <a:ext cx="576064" cy="69703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3600" b="1">
              <a:latin typeface="Calibri"/>
              <a:ea typeface="微软雅黑" panose="020b050302020402020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339211" y="5292029"/>
            <a:ext cx="576064" cy="69703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3600" b="1">
              <a:latin typeface="Calibri"/>
              <a:ea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087046" y="5292143"/>
            <a:ext cx="576064" cy="69703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3600" b="1">
              <a:latin typeface="Calibri"/>
              <a:ea typeface="微软雅黑" panose="020b0503020204020204" charset="-122"/>
            </a:endParaRPr>
          </a:p>
        </p:txBody>
      </p:sp>
      <p:sp>
        <p:nvSpPr>
          <p:cNvPr id="16387" name="文本框 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58875" y="2165350"/>
            <a:ext cx="847090" cy="248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600" b="1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找一找</a:t>
            </a:r>
            <a:endParaRPr lang="zh-CN" altLang="en-US" sz="3600" b="1">
              <a:solidFill>
                <a:schemeClr val="accent5">
                  <a:lumMod val="7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28678" name="Picture 7" descr="http://imgm.gmw.cn/attachement/jpg/site2/20180623/7138637453542311389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DFFFC">
                  <a:alpha val="100000"/>
                </a:srgbClr>
              </a:clrFrom>
              <a:clrTo>
                <a:srgbClr val="FDFFFC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7" r="23863" b="1652"/>
          <a:stretch>
            <a:fillRect/>
          </a:stretch>
        </p:blipFill>
        <p:spPr bwMode="auto">
          <a:xfrm>
            <a:off x="6998970" y="3924935"/>
            <a:ext cx="2573020" cy="183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31" name="Picture 7" descr="http://image.daoxila.net/info/upload/2016_09_23/2016092318072660265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39"/>
          <a:stretch>
            <a:fillRect/>
          </a:stretch>
        </p:blipFill>
        <p:spPr bwMode="auto">
          <a:xfrm flipH="1">
            <a:off x="1064895" y="1630680"/>
            <a:ext cx="3278505" cy="325374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圆角矩形标注 9"/>
          <p:cNvSpPr/>
          <p:nvPr/>
        </p:nvSpPr>
        <p:spPr>
          <a:xfrm>
            <a:off x="4589780" y="1444625"/>
            <a:ext cx="6176010" cy="3968115"/>
          </a:xfrm>
          <a:prstGeom prst="wedgeRoundRectCallout">
            <a:avLst>
              <a:gd name="adj1" fmla="val -50313"/>
              <a:gd name="adj2" fmla="val 22453"/>
              <a:gd name="adj3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600" b="1">
                <a:solidFill>
                  <a:schemeClr val="tx1"/>
                </a:solidFill>
                <a:latin typeface="Calibri"/>
                <a:ea typeface="微软雅黑" panose="020b0503020204020204" charset="-122"/>
                <a:cs typeface="楷体" panose="02010609060101010101" pitchFamily="49" charset="-122"/>
              </a:rPr>
              <a:t>      </a:t>
            </a:r>
            <a:r>
              <a:rPr lang="zh-CN" altLang="en-US" sz="3600" b="1">
                <a:solidFill>
                  <a:schemeClr val="tx1"/>
                </a:solidFill>
                <a:latin typeface="Calibri"/>
                <a:ea typeface="微软雅黑" panose="020b0503020204020204" charset="-122"/>
                <a:cs typeface="楷体" panose="02010609060101010101" pitchFamily="49" charset="-122"/>
              </a:rPr>
              <a:t>这是一首广为流传的</a:t>
            </a:r>
            <a:r>
              <a:rPr lang="zh-CN" altLang="en-US" sz="3600" b="1">
                <a:solidFill>
                  <a:srgbClr val="FF0000"/>
                </a:solidFill>
                <a:latin typeface="Calibri"/>
                <a:ea typeface="微软雅黑" panose="020b0503020204020204" charset="-122"/>
                <a:cs typeface="楷体" panose="02010609060101010101" pitchFamily="49" charset="-122"/>
              </a:rPr>
              <a:t>童谣</a:t>
            </a:r>
            <a:r>
              <a:rPr lang="zh-CN" altLang="en-US" sz="3600" b="1">
                <a:solidFill>
                  <a:schemeClr val="tx1"/>
                </a:solidFill>
                <a:latin typeface="Calibri"/>
                <a:ea typeface="微软雅黑" panose="020b0503020204020204" charset="-122"/>
                <a:cs typeface="楷体" panose="02010609060101010101" pitchFamily="49" charset="-122"/>
              </a:rPr>
              <a:t>,把晃动的摇篮想象成摇动的小船，一摇摇到外婆家，外婆给“我”拿好吃的东西，节奏明快，想象力丰富。</a:t>
            </a:r>
            <a:endParaRPr lang="zh-CN" altLang="en-US" sz="3600" b="1">
              <a:solidFill>
                <a:schemeClr val="tx1"/>
              </a:solidFill>
              <a:latin typeface="Calibri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0402" t="15634" r="18758" b="15387"/>
          <a:stretch>
            <a:fillRect/>
          </a:stretch>
        </p:blipFill>
        <p:spPr>
          <a:xfrm flipH="1">
            <a:off x="7689653" y="2017777"/>
            <a:ext cx="2656238" cy="2501432"/>
          </a:xfrm>
          <a:prstGeom prst="roundRect">
            <a:avLst/>
          </a:prstGeom>
        </p:spPr>
      </p:pic>
      <p:sp>
        <p:nvSpPr>
          <p:cNvPr id="3" name="圆角矩形标注 2"/>
          <p:cNvSpPr/>
          <p:nvPr/>
        </p:nvSpPr>
        <p:spPr>
          <a:xfrm>
            <a:off x="1730375" y="1638300"/>
            <a:ext cx="5131435" cy="3198495"/>
          </a:xfrm>
          <a:prstGeom prst="wedgeRoundRectCallout">
            <a:avLst>
              <a:gd name="adj1" fmla="val -28381"/>
              <a:gd name="adj2" fmla="val 4775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600" b="1">
                <a:solidFill>
                  <a:srgbClr val="E04236"/>
                </a:solidFill>
                <a:latin typeface="Calibri"/>
                <a:ea typeface="微软雅黑" panose="020b0503020204020204" charset="-122"/>
                <a:cs typeface="楷体" panose="02010609060101010101" pitchFamily="49" charset="-122"/>
              </a:rPr>
              <a:t>    </a:t>
            </a:r>
            <a:r>
              <a:rPr lang="zh-CN" altLang="en-US" sz="3600" b="1">
                <a:solidFill>
                  <a:schemeClr val="tx2"/>
                </a:solidFill>
                <a:latin typeface="Calibri"/>
                <a:ea typeface="微软雅黑" panose="020b0503020204020204" charset="-122"/>
                <a:cs typeface="楷体" panose="02010609060101010101" pitchFamily="49" charset="-122"/>
              </a:rPr>
              <a:t>这我还会背其他的童谣:“小老鼠，上灯台，偷油吃，下不来</a:t>
            </a:r>
            <a:r>
              <a:rPr lang="en-US" altLang="zh-CN" sz="3600" b="1">
                <a:solidFill>
                  <a:schemeClr val="tx2"/>
                </a:solidFill>
                <a:latin typeface="Calibri"/>
                <a:ea typeface="微软雅黑" panose="020b0503020204020204" charset="-122"/>
                <a:cs typeface="楷体" panose="02010609060101010101" pitchFamily="49" charset="-122"/>
              </a:rPr>
              <a:t>……”</a:t>
            </a:r>
            <a:endParaRPr lang="en-US" altLang="zh-CN" sz="3600" b="1">
              <a:solidFill>
                <a:schemeClr val="tx2"/>
              </a:solidFill>
              <a:latin typeface="Calibri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https://d.book118.com/558040060061006037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13</Slides>
  <Notes>1</Notes>
  <TotalTime>1</TotalTime>
  <HiddenSlides>0</HiddenSlides>
  <MMClips>1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微软雅黑</vt:lpstr>
      <vt:lpstr>楷体</vt:lpstr>
      <vt:lpstr>宋体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2024-09-17T07:03:53.842</cp:lastPrinted>
  <dcterms:created xsi:type="dcterms:W3CDTF">2024-09-16T23:03:53Z</dcterms:created>
  <dcterms:modified xsi:type="dcterms:W3CDTF">2024-09-16T23:03:55Z</dcterms:modified>
</cp:coreProperties>
</file>