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EDD062-93FF-4224-92E1-E11E0EBDB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F04EBE-3188-4DB1-ACEB-4C4BA2100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97666-4262-4EB5-B113-062F34C10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171364-D59D-4E09-81B7-BA271E9FE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287DD3-C2EE-424A-ACA7-13B92E825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280DF9-7277-4C85-B8D2-39FF8C155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2D04A3-F3E8-4FC6-8442-962A0B3C3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C8B5F9-4B26-4AB2-BC59-4C3EB4DF5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71AD2B-55AE-45D4-94F1-540BF86F3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D0710F-8199-44C3-AF4E-D1410EB77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E7DBF2-626B-424A-8B95-E388A1E50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4302307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瑞幸的营销策略分析报告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/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瑞幸咖啡简介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瑞幸营销策略分析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瑞幸品牌传播与推广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瑞幸营销效果评估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瑞幸面临的挑战与对策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瑞幸咖啡成立于2017年，是中国新兴的连锁咖啡品牌，通过提供高品质、高性价比的咖啡产品和服务，迅速占领了中国咖啡市场。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随着市场竞争的加剧，瑞幸咖啡采取了一系列创新的营销策略，以吸引和留住消费者，提高品牌知名度和市场份额。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研究目的与意义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本研究旨在深入分析瑞幸咖啡的营销策略，探讨其成功的原因和经验教训，为其他连锁咖啡品牌提供借鉴和启示。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研究瑞幸咖啡的营销策略具有重要的现实意义，有助于提高中国连锁咖啡行业的整体竞争力和发展水平。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瑞幸咖啡简介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2018年，瑞幸咖啡迅速扩张，门店数量突破2000家，覆盖全国主要城市。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2019年，瑞幸咖啡推出无人咖啡机“瑞即购”和无人售卖机“瑞划算”，进一步完善新零售布局。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6897" r="689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254" r="12254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2017年，瑞幸咖啡在北京正式成立，成为中国第一家新零售咖啡连锁品牌。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品牌历史与发展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瑞幸咖啡提供快速、便捷的外带和自提服务，以及在线点单、移动支付等数字化服务。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瑞幸咖啡主打高品质、高性价比的咖啡产品，包括美式咖啡、拿铁、卡布奇诺等多种口味。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瑞幸咖啡采用新鲜、优质的咖啡豆，通过专业烘焙技术，确保咖啡品质和口感。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产品与服务特色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瑞幸营销策略分析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71" b="77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瑞幸咖啡的目标客户主要是年轻、快节奏的都市白领，他们注重品质、追求便利，愿意为高品质的咖啡支付一定的溢价。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瑞幸咖啡的市场定位是高端咖啡市场，通过提供高品质的咖啡和优质的服务，满足消费者对高品质生活的追求。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市场定位与目标客户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市场定位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165532" y="2928505"/>
            <a:ext cx="1195366" cy="834187"/>
          </a:xfrm>
          <a:custGeom>
            <a:rect l="l" t="t" r="r" b="b"/>
            <a:pathLst>
              <a:path w="193" h="134">
                <a:moveTo>
                  <a:pt x="177" y="133"/>
                </a:moveTo>
                <a:cubicBezTo>
                  <a:pt x="193" y="58"/>
                  <a:pt x="159" y="0"/>
                  <a:pt x="97" y="0"/>
                </a:cubicBezTo>
                <a:cubicBezTo>
                  <a:pt x="36" y="0"/>
                  <a:pt x="0" y="61"/>
                  <a:pt x="17" y="134"/>
                </a:cubicBezTo>
                <a:cubicBezTo>
                  <a:pt x="177" y="133"/>
                  <a:pt x="177" y="133"/>
                  <a:pt x="177" y="133"/>
                </a:cubicBezTo>
              </a:path>
            </a:pathLst>
          </a:custGeom>
          <a:solidFill>
            <a:srgbClr val="361A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77789" y="3041376"/>
            <a:ext cx="978744" cy="1605412"/>
          </a:xfrm>
          <a:custGeom>
            <a:rect l="l" t="t" r="r" b="b"/>
            <a:pathLst>
              <a:path w="158" h="258">
                <a:moveTo>
                  <a:pt x="16" y="157"/>
                </a:moveTo>
                <a:cubicBezTo>
                  <a:pt x="15" y="193"/>
                  <a:pt x="35" y="210"/>
                  <a:pt x="35" y="210"/>
                </a:cubicBezTo>
                <a:cubicBezTo>
                  <a:pt x="35" y="235"/>
                  <a:pt x="35" y="235"/>
                  <a:pt x="35" y="235"/>
                </a:cubicBezTo>
                <a:cubicBezTo>
                  <a:pt x="35" y="235"/>
                  <a:pt x="32" y="237"/>
                  <a:pt x="33" y="237"/>
                </a:cubicBezTo>
                <a:cubicBezTo>
                  <a:pt x="30" y="236"/>
                  <a:pt x="62" y="257"/>
                  <a:pt x="81" y="258"/>
                </a:cubicBezTo>
                <a:cubicBezTo>
                  <a:pt x="81" y="258"/>
                  <a:pt x="131" y="239"/>
                  <a:pt x="129" y="237"/>
                </a:cubicBezTo>
                <a:cubicBezTo>
                  <a:pt x="126" y="235"/>
                  <a:pt x="126" y="235"/>
                  <a:pt x="126" y="235"/>
                </a:cubicBezTo>
                <a:cubicBezTo>
                  <a:pt x="126" y="210"/>
                  <a:pt x="126" y="210"/>
                  <a:pt x="126" y="210"/>
                </a:cubicBezTo>
                <a:cubicBezTo>
                  <a:pt x="126" y="210"/>
                  <a:pt x="144" y="200"/>
                  <a:pt x="144" y="156"/>
                </a:cubicBezTo>
                <a:cubicBezTo>
                  <a:pt x="145" y="144"/>
                  <a:pt x="156" y="152"/>
                  <a:pt x="158" y="118"/>
                </a:cubicBezTo>
                <a:cubicBezTo>
                  <a:pt x="158" y="115"/>
                  <a:pt x="158" y="112"/>
                  <a:pt x="157" y="106"/>
                </a:cubicBezTo>
                <a:cubicBezTo>
                  <a:pt x="155" y="103"/>
                  <a:pt x="149" y="100"/>
                  <a:pt x="150" y="96"/>
                </a:cubicBezTo>
                <a:cubicBezTo>
                  <a:pt x="154" y="40"/>
                  <a:pt x="123" y="4"/>
                  <a:pt x="79" y="1"/>
                </a:cubicBezTo>
                <a:cubicBezTo>
                  <a:pt x="79" y="0"/>
                  <a:pt x="79" y="0"/>
                  <a:pt x="79" y="0"/>
                </a:cubicBezTo>
                <a:cubicBezTo>
                  <a:pt x="78" y="0"/>
                  <a:pt x="78" y="1"/>
                  <a:pt x="78" y="1"/>
                </a:cubicBezTo>
                <a:cubicBezTo>
                  <a:pt x="77" y="1"/>
                  <a:pt x="77" y="0"/>
                  <a:pt x="76" y="0"/>
                </a:cubicBezTo>
                <a:cubicBezTo>
                  <a:pt x="76" y="1"/>
                  <a:pt x="76" y="1"/>
                  <a:pt x="76" y="1"/>
                </a:cubicBezTo>
                <a:cubicBezTo>
                  <a:pt x="32" y="4"/>
                  <a:pt x="4" y="40"/>
                  <a:pt x="9" y="96"/>
                </a:cubicBezTo>
                <a:cubicBezTo>
                  <a:pt x="9" y="100"/>
                  <a:pt x="3" y="103"/>
                  <a:pt x="2" y="106"/>
                </a:cubicBezTo>
                <a:cubicBezTo>
                  <a:pt x="0" y="112"/>
                  <a:pt x="0" y="116"/>
                  <a:pt x="0" y="119"/>
                </a:cubicBezTo>
                <a:cubicBezTo>
                  <a:pt x="2" y="152"/>
                  <a:pt x="16" y="148"/>
                  <a:pt x="16" y="157"/>
                </a:cubicBezTo>
              </a:path>
            </a:pathLst>
          </a:custGeom>
          <a:solidFill>
            <a:srgbClr val="EAC48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444772" y="4347680"/>
            <a:ext cx="686349" cy="322564"/>
          </a:xfrm>
          <a:custGeom>
            <a:rect l="l" t="t" r="r" b="b"/>
            <a:pathLst>
              <a:path w="110" h="52">
                <a:moveTo>
                  <a:pt x="99" y="25"/>
                </a:moveTo>
                <a:cubicBezTo>
                  <a:pt x="99" y="0"/>
                  <a:pt x="99" y="0"/>
                  <a:pt x="99" y="0"/>
                </a:cubicBezTo>
                <a:cubicBezTo>
                  <a:pt x="99" y="0"/>
                  <a:pt x="86" y="15"/>
                  <a:pt x="53" y="13"/>
                </a:cubicBezTo>
                <a:cubicBezTo>
                  <a:pt x="19" y="13"/>
                  <a:pt x="8" y="0"/>
                  <a:pt x="8" y="0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2" y="31"/>
                  <a:pt x="3" y="32"/>
                </a:cubicBezTo>
                <a:cubicBezTo>
                  <a:pt x="0" y="31"/>
                  <a:pt x="36" y="52"/>
                  <a:pt x="55" y="52"/>
                </a:cubicBezTo>
                <a:cubicBezTo>
                  <a:pt x="55" y="52"/>
                  <a:pt x="111" y="52"/>
                  <a:pt x="110" y="51"/>
                </a:cubicBezTo>
                <a:cubicBezTo>
                  <a:pt x="99" y="25"/>
                  <a:pt x="99" y="25"/>
                  <a:pt x="99" y="25"/>
                </a:cubicBezTo>
              </a:path>
            </a:pathLst>
          </a:custGeom>
          <a:solidFill>
            <a:srgbClr val="E0B57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724188" y="2834152"/>
            <a:ext cx="600226" cy="535079"/>
          </a:xfrm>
          <a:custGeom>
            <a:rect l="l" t="t" r="r" b="b"/>
            <a:pathLst>
              <a:path w="97" h="86">
                <a:moveTo>
                  <a:pt x="56" y="0"/>
                </a:moveTo>
                <a:cubicBezTo>
                  <a:pt x="49" y="0"/>
                  <a:pt x="25" y="8"/>
                  <a:pt x="14" y="11"/>
                </a:cubicBezTo>
                <a:cubicBezTo>
                  <a:pt x="9" y="13"/>
                  <a:pt x="5" y="14"/>
                  <a:pt x="0" y="16"/>
                </a:cubicBezTo>
                <a:cubicBezTo>
                  <a:pt x="2" y="16"/>
                  <a:pt x="5" y="15"/>
                  <a:pt x="7" y="15"/>
                </a:cubicBezTo>
                <a:cubicBezTo>
                  <a:pt x="50" y="15"/>
                  <a:pt x="80" y="43"/>
                  <a:pt x="88" y="86"/>
                </a:cubicBezTo>
                <a:cubicBezTo>
                  <a:pt x="90" y="74"/>
                  <a:pt x="97" y="32"/>
                  <a:pt x="94" y="22"/>
                </a:cubicBezTo>
                <a:cubicBezTo>
                  <a:pt x="94" y="21"/>
                  <a:pt x="94" y="21"/>
                  <a:pt x="93" y="21"/>
                </a:cubicBezTo>
                <a:cubicBezTo>
                  <a:pt x="92" y="21"/>
                  <a:pt x="91" y="22"/>
                  <a:pt x="89" y="23"/>
                </a:cubicBezTo>
                <a:cubicBezTo>
                  <a:pt x="88" y="24"/>
                  <a:pt x="86" y="25"/>
                  <a:pt x="85" y="25"/>
                </a:cubicBezTo>
                <a:cubicBezTo>
                  <a:pt x="85" y="25"/>
                  <a:pt x="84" y="25"/>
                  <a:pt x="84" y="24"/>
                </a:cubicBezTo>
                <a:cubicBezTo>
                  <a:pt x="81" y="20"/>
                  <a:pt x="80" y="9"/>
                  <a:pt x="78" y="7"/>
                </a:cubicBezTo>
                <a:cubicBezTo>
                  <a:pt x="78" y="6"/>
                  <a:pt x="77" y="6"/>
                  <a:pt x="77" y="6"/>
                </a:cubicBezTo>
                <a:cubicBezTo>
                  <a:pt x="75" y="6"/>
                  <a:pt x="73" y="8"/>
                  <a:pt x="70" y="10"/>
                </a:cubicBezTo>
                <a:cubicBezTo>
                  <a:pt x="68" y="11"/>
                  <a:pt x="65" y="13"/>
                  <a:pt x="63" y="13"/>
                </a:cubicBezTo>
                <a:cubicBezTo>
                  <a:pt x="63" y="13"/>
                  <a:pt x="63" y="13"/>
                  <a:pt x="62" y="13"/>
                </a:cubicBezTo>
                <a:cubicBezTo>
                  <a:pt x="57" y="11"/>
                  <a:pt x="61" y="1"/>
                  <a:pt x="56" y="0"/>
                </a:cubicBezTo>
                <a:cubicBezTo>
                  <a:pt x="56" y="0"/>
                  <a:pt x="56" y="0"/>
                  <a:pt x="56" y="0"/>
                </a:cubicBezTo>
              </a:path>
            </a:pathLst>
          </a:custGeom>
          <a:solidFill>
            <a:srgbClr val="B2B2B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251654" y="2928505"/>
            <a:ext cx="1017859" cy="584989"/>
          </a:xfrm>
          <a:custGeom>
            <a:rect l="l" t="t" r="r" b="b"/>
            <a:pathLst>
              <a:path w="164" h="94">
                <a:moveTo>
                  <a:pt x="83" y="0"/>
                </a:moveTo>
                <a:cubicBezTo>
                  <a:pt x="81" y="0"/>
                  <a:pt x="78" y="1"/>
                  <a:pt x="76" y="1"/>
                </a:cubicBezTo>
                <a:cubicBezTo>
                  <a:pt x="41" y="13"/>
                  <a:pt x="17" y="32"/>
                  <a:pt x="3" y="73"/>
                </a:cubicBezTo>
                <a:cubicBezTo>
                  <a:pt x="0" y="82"/>
                  <a:pt x="1" y="94"/>
                  <a:pt x="11" y="94"/>
                </a:cubicBezTo>
                <a:cubicBezTo>
                  <a:pt x="11" y="94"/>
                  <a:pt x="12" y="94"/>
                  <a:pt x="12" y="94"/>
                </a:cubicBezTo>
                <a:cubicBezTo>
                  <a:pt x="12" y="94"/>
                  <a:pt x="12" y="94"/>
                  <a:pt x="12" y="94"/>
                </a:cubicBezTo>
                <a:cubicBezTo>
                  <a:pt x="15" y="50"/>
                  <a:pt x="42" y="22"/>
                  <a:pt x="80" y="19"/>
                </a:cubicBezTo>
                <a:cubicBezTo>
                  <a:pt x="80" y="18"/>
                  <a:pt x="80" y="18"/>
                  <a:pt x="80" y="18"/>
                </a:cubicBezTo>
                <a:cubicBezTo>
                  <a:pt x="81" y="18"/>
                  <a:pt x="81" y="19"/>
                  <a:pt x="82" y="19"/>
                </a:cubicBezTo>
                <a:cubicBezTo>
                  <a:pt x="82" y="19"/>
                  <a:pt x="82" y="18"/>
                  <a:pt x="83" y="18"/>
                </a:cubicBezTo>
                <a:cubicBezTo>
                  <a:pt x="83" y="19"/>
                  <a:pt x="83" y="19"/>
                  <a:pt x="83" y="19"/>
                </a:cubicBezTo>
                <a:cubicBezTo>
                  <a:pt x="111" y="21"/>
                  <a:pt x="134" y="36"/>
                  <a:pt x="145" y="61"/>
                </a:cubicBezTo>
                <a:cubicBezTo>
                  <a:pt x="151" y="64"/>
                  <a:pt x="157" y="68"/>
                  <a:pt x="164" y="73"/>
                </a:cubicBezTo>
                <a:cubicBezTo>
                  <a:pt x="164" y="73"/>
                  <a:pt x="164" y="72"/>
                  <a:pt x="164" y="71"/>
                </a:cubicBezTo>
                <a:cubicBezTo>
                  <a:pt x="156" y="28"/>
                  <a:pt x="126" y="0"/>
                  <a:pt x="83" y="0"/>
                </a:cubicBezTo>
              </a:path>
            </a:pathLst>
          </a:custGeom>
          <a:solidFill>
            <a:srgbClr val="2612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327428" y="3041376"/>
            <a:ext cx="824741" cy="472118"/>
          </a:xfrm>
          <a:custGeom>
            <a:rect l="l" t="t" r="r" b="b"/>
            <a:pathLst>
              <a:path w="133" h="76">
                <a:moveTo>
                  <a:pt x="71" y="0"/>
                </a:moveTo>
                <a:cubicBezTo>
                  <a:pt x="70" y="0"/>
                  <a:pt x="70" y="1"/>
                  <a:pt x="70" y="1"/>
                </a:cubicBezTo>
                <a:cubicBezTo>
                  <a:pt x="69" y="1"/>
                  <a:pt x="69" y="0"/>
                  <a:pt x="68" y="0"/>
                </a:cubicBezTo>
                <a:cubicBezTo>
                  <a:pt x="68" y="1"/>
                  <a:pt x="68" y="1"/>
                  <a:pt x="68" y="1"/>
                </a:cubicBezTo>
                <a:cubicBezTo>
                  <a:pt x="30" y="4"/>
                  <a:pt x="3" y="32"/>
                  <a:pt x="0" y="76"/>
                </a:cubicBezTo>
                <a:cubicBezTo>
                  <a:pt x="48" y="71"/>
                  <a:pt x="74" y="36"/>
                  <a:pt x="108" y="36"/>
                </a:cubicBezTo>
                <a:cubicBezTo>
                  <a:pt x="116" y="36"/>
                  <a:pt x="124" y="38"/>
                  <a:pt x="133" y="43"/>
                </a:cubicBezTo>
                <a:cubicBezTo>
                  <a:pt x="122" y="18"/>
                  <a:pt x="99" y="3"/>
                  <a:pt x="71" y="1"/>
                </a:cubicBezTo>
                <a:cubicBezTo>
                  <a:pt x="71" y="0"/>
                  <a:pt x="71" y="0"/>
                  <a:pt x="71" y="0"/>
                </a:cubicBezTo>
              </a:path>
            </a:pathLst>
          </a:custGeom>
          <a:solidFill>
            <a:srgbClr val="A3895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129048" y="2810519"/>
            <a:ext cx="1195366" cy="653240"/>
          </a:xfrm>
          <a:custGeom>
            <a:rect l="l" t="t" r="r" b="b"/>
            <a:pathLst>
              <a:path w="193" h="105">
                <a:moveTo>
                  <a:pt x="181" y="96"/>
                </a:moveTo>
                <a:cubicBezTo>
                  <a:pt x="188" y="87"/>
                  <a:pt x="193" y="34"/>
                  <a:pt x="190" y="23"/>
                </a:cubicBezTo>
                <a:cubicBezTo>
                  <a:pt x="189" y="18"/>
                  <a:pt x="182" y="28"/>
                  <a:pt x="180" y="25"/>
                </a:cubicBezTo>
                <a:cubicBezTo>
                  <a:pt x="177" y="21"/>
                  <a:pt x="176" y="10"/>
                  <a:pt x="174" y="7"/>
                </a:cubicBezTo>
                <a:cubicBezTo>
                  <a:pt x="171" y="4"/>
                  <a:pt x="163" y="15"/>
                  <a:pt x="158" y="14"/>
                </a:cubicBezTo>
                <a:cubicBezTo>
                  <a:pt x="153" y="12"/>
                  <a:pt x="157" y="1"/>
                  <a:pt x="152" y="1"/>
                </a:cubicBezTo>
                <a:cubicBezTo>
                  <a:pt x="147" y="0"/>
                  <a:pt x="121" y="9"/>
                  <a:pt x="110" y="12"/>
                </a:cubicBezTo>
                <a:cubicBezTo>
                  <a:pt x="67" y="24"/>
                  <a:pt x="0" y="50"/>
                  <a:pt x="22" y="93"/>
                </a:cubicBezTo>
                <a:cubicBezTo>
                  <a:pt x="23" y="95"/>
                  <a:pt x="19" y="105"/>
                  <a:pt x="28" y="105"/>
                </a:cubicBezTo>
                <a:cubicBezTo>
                  <a:pt x="94" y="103"/>
                  <a:pt x="121" y="41"/>
                  <a:pt x="182" y="91"/>
                </a:cubicBezTo>
                <a:lnTo>
                  <a:pt x="181" y="96"/>
                </a:lnTo>
                <a:close/>
              </a:path>
            </a:pathLst>
          </a:custGeom>
          <a:solidFill>
            <a:srgbClr val="361A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805431" y="4515576"/>
            <a:ext cx="1928722" cy="1159396"/>
          </a:xfrm>
          <a:custGeom>
            <a:rect l="l" t="t" r="r" b="b"/>
            <a:pathLst>
              <a:path w="311" h="186">
                <a:moveTo>
                  <a:pt x="280" y="23"/>
                </a:moveTo>
                <a:cubicBezTo>
                  <a:pt x="264" y="10"/>
                  <a:pt x="246" y="4"/>
                  <a:pt x="235" y="2"/>
                </a:cubicBezTo>
                <a:cubicBezTo>
                  <a:pt x="154" y="9"/>
                  <a:pt x="154" y="9"/>
                  <a:pt x="154" y="9"/>
                </a:cubicBezTo>
                <a:cubicBezTo>
                  <a:pt x="80" y="0"/>
                  <a:pt x="80" y="0"/>
                  <a:pt x="80" y="0"/>
                </a:cubicBezTo>
                <a:cubicBezTo>
                  <a:pt x="71" y="3"/>
                  <a:pt x="45" y="11"/>
                  <a:pt x="31" y="23"/>
                </a:cubicBezTo>
                <a:cubicBezTo>
                  <a:pt x="17" y="33"/>
                  <a:pt x="7" y="47"/>
                  <a:pt x="0" y="63"/>
                </a:cubicBezTo>
                <a:cubicBezTo>
                  <a:pt x="0" y="186"/>
                  <a:pt x="0" y="186"/>
                  <a:pt x="0" y="186"/>
                </a:cubicBezTo>
                <a:cubicBezTo>
                  <a:pt x="311" y="186"/>
                  <a:pt x="311" y="186"/>
                  <a:pt x="311" y="186"/>
                </a:cubicBezTo>
                <a:cubicBezTo>
                  <a:pt x="311" y="63"/>
                  <a:pt x="311" y="63"/>
                  <a:pt x="311" y="63"/>
                </a:cubicBezTo>
                <a:cubicBezTo>
                  <a:pt x="304" y="47"/>
                  <a:pt x="294" y="33"/>
                  <a:pt x="280" y="23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499673" y="4352794"/>
            <a:ext cx="7893" cy="0"/>
          </a:xfrm>
          <a:custGeom>
            <a:rect l="l" t="t" r="r" b="b"/>
            <a:pathLst>
              <a:path w="1" h="1">
                <a:moveTo>
                  <a:pt x="0" y="0"/>
                </a:moveTo>
                <a:cubicBezTo>
                  <a:pt x="0" y="0"/>
                  <a:pt x="0" y="0"/>
                  <a:pt x="1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9C7E55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531070" y="4360731"/>
            <a:ext cx="514104" cy="68252"/>
          </a:xfrm>
          <a:custGeom>
            <a:rect l="l" t="t" r="r" b="b"/>
            <a:pathLst>
              <a:path w="83" h="11">
                <a:moveTo>
                  <a:pt x="69" y="7"/>
                </a:moveTo>
                <a:cubicBezTo>
                  <a:pt x="63" y="9"/>
                  <a:pt x="53" y="11"/>
                  <a:pt x="39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6" y="11"/>
                  <a:pt x="35" y="11"/>
                </a:cubicBezTo>
                <a:cubicBezTo>
                  <a:pt x="36" y="11"/>
                  <a:pt x="38" y="11"/>
                  <a:pt x="39" y="11"/>
                </a:cubicBezTo>
                <a:cubicBezTo>
                  <a:pt x="41" y="11"/>
                  <a:pt x="42" y="11"/>
                  <a:pt x="44" y="11"/>
                </a:cubicBezTo>
                <a:cubicBezTo>
                  <a:pt x="55" y="11"/>
                  <a:pt x="63" y="9"/>
                  <a:pt x="69" y="7"/>
                </a:cubicBezTo>
                <a:moveTo>
                  <a:pt x="0" y="2"/>
                </a:moveTo>
                <a:cubicBezTo>
                  <a:pt x="4" y="4"/>
                  <a:pt x="9" y="6"/>
                  <a:pt x="15" y="8"/>
                </a:cubicBezTo>
                <a:cubicBezTo>
                  <a:pt x="9" y="6"/>
                  <a:pt x="4" y="4"/>
                  <a:pt x="0" y="2"/>
                </a:cubicBezTo>
                <a:moveTo>
                  <a:pt x="83" y="0"/>
                </a:moveTo>
                <a:cubicBezTo>
                  <a:pt x="82" y="0"/>
                  <a:pt x="81" y="1"/>
                  <a:pt x="80" y="2"/>
                </a:cubicBezTo>
                <a:cubicBezTo>
                  <a:pt x="80" y="2"/>
                  <a:pt x="80" y="1"/>
                  <a:pt x="81" y="1"/>
                </a:cubicBezTo>
                <a:cubicBezTo>
                  <a:pt x="82" y="0"/>
                  <a:pt x="83" y="0"/>
                  <a:pt x="83" y="0"/>
                </a:cubicBezTo>
              </a:path>
            </a:pathLst>
          </a:custGeom>
          <a:solidFill>
            <a:srgbClr val="A3895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507566" y="4352794"/>
            <a:ext cx="524628" cy="131212"/>
          </a:xfrm>
          <a:custGeom>
            <a:rect l="l" t="t" r="r" b="b"/>
            <a:pathLst>
              <a:path w="85" h="21">
                <a:moveTo>
                  <a:pt x="0" y="0"/>
                </a:moveTo>
                <a:cubicBezTo>
                  <a:pt x="5" y="5"/>
                  <a:pt x="10" y="20"/>
                  <a:pt x="36" y="21"/>
                </a:cubicBezTo>
                <a:cubicBezTo>
                  <a:pt x="36" y="21"/>
                  <a:pt x="37" y="21"/>
                  <a:pt x="37" y="21"/>
                </a:cubicBezTo>
                <a:cubicBezTo>
                  <a:pt x="60" y="21"/>
                  <a:pt x="79" y="7"/>
                  <a:pt x="85" y="2"/>
                </a:cubicBezTo>
                <a:cubicBezTo>
                  <a:pt x="84" y="2"/>
                  <a:pt x="84" y="3"/>
                  <a:pt x="84" y="3"/>
                </a:cubicBezTo>
                <a:cubicBezTo>
                  <a:pt x="81" y="5"/>
                  <a:pt x="78" y="6"/>
                  <a:pt x="73" y="8"/>
                </a:cubicBezTo>
                <a:cubicBezTo>
                  <a:pt x="67" y="10"/>
                  <a:pt x="59" y="12"/>
                  <a:pt x="48" y="12"/>
                </a:cubicBezTo>
                <a:cubicBezTo>
                  <a:pt x="46" y="12"/>
                  <a:pt x="45" y="12"/>
                  <a:pt x="43" y="12"/>
                </a:cubicBezTo>
                <a:cubicBezTo>
                  <a:pt x="42" y="12"/>
                  <a:pt x="40" y="12"/>
                  <a:pt x="39" y="12"/>
                </a:cubicBezTo>
                <a:cubicBezTo>
                  <a:pt x="31" y="11"/>
                  <a:pt x="25" y="10"/>
                  <a:pt x="19" y="9"/>
                </a:cubicBezTo>
                <a:cubicBezTo>
                  <a:pt x="13" y="7"/>
                  <a:pt x="8" y="5"/>
                  <a:pt x="4" y="3"/>
                </a:cubicBezTo>
                <a:cubicBezTo>
                  <a:pt x="2" y="2"/>
                  <a:pt x="1" y="1"/>
                  <a:pt x="0" y="0"/>
                </a:cubicBezTo>
              </a:path>
            </a:pathLst>
          </a:custGeom>
          <a:solidFill>
            <a:srgbClr val="9C7E55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058153" y="4392123"/>
            <a:ext cx="80860" cy="81302"/>
          </a:xfrm>
          <a:custGeom>
            <a:rect l="l" t="t" r="r" b="b"/>
            <a:pathLst>
              <a:path w="31" h="31">
                <a:moveTo>
                  <a:pt x="0" y="31"/>
                </a:moveTo>
                <a:lnTo>
                  <a:pt x="17" y="21"/>
                </a:lnTo>
                <a:lnTo>
                  <a:pt x="31" y="9"/>
                </a:lnTo>
                <a:lnTo>
                  <a:pt x="0" y="0"/>
                </a:lnTo>
                <a:lnTo>
                  <a:pt x="0" y="31"/>
                </a:lnTo>
                <a:close/>
              </a:path>
            </a:pathLst>
          </a:custGeom>
          <a:solidFill>
            <a:srgbClr val="706F6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413550" y="4392123"/>
            <a:ext cx="80860" cy="81302"/>
          </a:xfrm>
          <a:custGeom>
            <a:rect l="l" t="t" r="r" b="b"/>
            <a:pathLst>
              <a:path w="31" h="31">
                <a:moveTo>
                  <a:pt x="31" y="0"/>
                </a:moveTo>
                <a:lnTo>
                  <a:pt x="0" y="7"/>
                </a:lnTo>
                <a:lnTo>
                  <a:pt x="31" y="31"/>
                </a:lnTo>
                <a:lnTo>
                  <a:pt x="31" y="0"/>
                </a:lnTo>
                <a:close/>
              </a:path>
            </a:pathLst>
          </a:custGeom>
          <a:solidFill>
            <a:srgbClr val="706F6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447786" y="4510285"/>
            <a:ext cx="2693475" cy="2339779"/>
          </a:xfrm>
          <a:custGeom>
            <a:rect l="l" t="t" r="r" b="b"/>
            <a:pathLst>
              <a:path w="435" h="376">
                <a:moveTo>
                  <a:pt x="403" y="38"/>
                </a:moveTo>
                <a:cubicBezTo>
                  <a:pt x="390" y="26"/>
                  <a:pt x="339" y="11"/>
                  <a:pt x="317" y="8"/>
                </a:cubicBezTo>
                <a:cubicBezTo>
                  <a:pt x="291" y="0"/>
                  <a:pt x="291" y="0"/>
                  <a:pt x="291" y="0"/>
                </a:cubicBezTo>
                <a:cubicBezTo>
                  <a:pt x="241" y="119"/>
                  <a:pt x="241" y="119"/>
                  <a:pt x="241" y="119"/>
                </a:cubicBezTo>
                <a:cubicBezTo>
                  <a:pt x="192" y="119"/>
                  <a:pt x="192" y="119"/>
                  <a:pt x="192" y="119"/>
                </a:cubicBezTo>
                <a:cubicBezTo>
                  <a:pt x="138" y="1"/>
                  <a:pt x="138" y="1"/>
                  <a:pt x="138" y="1"/>
                </a:cubicBezTo>
                <a:cubicBezTo>
                  <a:pt x="111" y="8"/>
                  <a:pt x="111" y="8"/>
                  <a:pt x="111" y="8"/>
                </a:cubicBezTo>
                <a:cubicBezTo>
                  <a:pt x="93" y="11"/>
                  <a:pt x="44" y="27"/>
                  <a:pt x="31" y="38"/>
                </a:cubicBezTo>
                <a:cubicBezTo>
                  <a:pt x="17" y="48"/>
                  <a:pt x="0" y="292"/>
                  <a:pt x="0" y="308"/>
                </a:cubicBezTo>
                <a:cubicBezTo>
                  <a:pt x="44" y="376"/>
                  <a:pt x="44" y="376"/>
                  <a:pt x="44" y="376"/>
                </a:cubicBezTo>
                <a:cubicBezTo>
                  <a:pt x="397" y="375"/>
                  <a:pt x="397" y="375"/>
                  <a:pt x="397" y="375"/>
                </a:cubicBezTo>
                <a:cubicBezTo>
                  <a:pt x="435" y="308"/>
                  <a:pt x="435" y="308"/>
                  <a:pt x="435" y="308"/>
                </a:cubicBezTo>
                <a:cubicBezTo>
                  <a:pt x="435" y="290"/>
                  <a:pt x="418" y="48"/>
                  <a:pt x="403" y="38"/>
                </a:cubicBezTo>
              </a:path>
            </a:pathLst>
          </a:custGeom>
          <a:solidFill>
            <a:srgbClr val="3B36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46794" y="4583651"/>
            <a:ext cx="125237" cy="634723"/>
          </a:xfrm>
          <a:custGeom>
            <a:rect l="l" t="t" r="r" b="b"/>
            <a:pathLst>
              <a:path w="20" h="102">
                <a:moveTo>
                  <a:pt x="8" y="0"/>
                </a:moveTo>
                <a:cubicBezTo>
                  <a:pt x="0" y="26"/>
                  <a:pt x="0" y="26"/>
                  <a:pt x="0" y="26"/>
                </a:cubicBezTo>
                <a:cubicBezTo>
                  <a:pt x="17" y="102"/>
                  <a:pt x="17" y="102"/>
                  <a:pt x="17" y="102"/>
                </a:cubicBezTo>
                <a:cubicBezTo>
                  <a:pt x="20" y="95"/>
                  <a:pt x="20" y="95"/>
                  <a:pt x="20" y="95"/>
                </a:cubicBezTo>
                <a:cubicBezTo>
                  <a:pt x="1" y="26"/>
                  <a:pt x="1" y="26"/>
                  <a:pt x="1" y="26"/>
                </a:cubicBezTo>
                <a:cubicBezTo>
                  <a:pt x="10" y="2"/>
                  <a:pt x="10" y="2"/>
                  <a:pt x="10" y="2"/>
                </a:cubicBezTo>
                <a:cubicBezTo>
                  <a:pt x="9" y="2"/>
                  <a:pt x="9" y="1"/>
                  <a:pt x="8" y="0"/>
                </a:cubicBezTo>
              </a:path>
            </a:pathLst>
          </a:custGeom>
          <a:solidFill>
            <a:srgbClr val="B2B2B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2797155" y="5176576"/>
            <a:ext cx="273978" cy="957463"/>
          </a:xfrm>
          <a:custGeom>
            <a:rect l="l" t="t" r="r" b="b"/>
            <a:pathLst>
              <a:path w="105" h="365">
                <a:moveTo>
                  <a:pt x="67" y="0"/>
                </a:moveTo>
                <a:lnTo>
                  <a:pt x="60" y="16"/>
                </a:lnTo>
                <a:lnTo>
                  <a:pt x="88" y="142"/>
                </a:lnTo>
                <a:lnTo>
                  <a:pt x="0" y="360"/>
                </a:lnTo>
                <a:lnTo>
                  <a:pt x="3" y="365"/>
                </a:lnTo>
                <a:lnTo>
                  <a:pt x="105" y="147"/>
                </a:lnTo>
                <a:lnTo>
                  <a:pt x="67" y="0"/>
                </a:lnTo>
                <a:close/>
              </a:path>
            </a:pathLst>
          </a:custGeom>
          <a:solidFill>
            <a:srgbClr val="292624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2797155" y="5176576"/>
            <a:ext cx="273978" cy="957463"/>
          </a:xfrm>
          <a:custGeom>
            <a:rect l="l" t="t" r="r" b="b"/>
            <a:pathLst>
              <a:path w="105" h="365">
                <a:moveTo>
                  <a:pt x="67" y="0"/>
                </a:moveTo>
                <a:lnTo>
                  <a:pt x="60" y="16"/>
                </a:lnTo>
                <a:lnTo>
                  <a:pt x="88" y="142"/>
                </a:lnTo>
                <a:lnTo>
                  <a:pt x="0" y="360"/>
                </a:lnTo>
                <a:lnTo>
                  <a:pt x="3" y="365"/>
                </a:lnTo>
                <a:lnTo>
                  <a:pt x="105" y="147"/>
                </a:lnTo>
                <a:lnTo>
                  <a:pt x="67" y="0"/>
                </a:lnTo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2525808" y="4533917"/>
            <a:ext cx="501124" cy="1600122"/>
          </a:xfrm>
          <a:custGeom>
            <a:rect l="l" t="t" r="r" b="b"/>
            <a:pathLst>
              <a:path w="81" h="257">
                <a:moveTo>
                  <a:pt x="52" y="34"/>
                </a:moveTo>
                <a:cubicBezTo>
                  <a:pt x="63" y="0"/>
                  <a:pt x="63" y="0"/>
                  <a:pt x="63" y="0"/>
                </a:cubicBezTo>
                <a:cubicBezTo>
                  <a:pt x="63" y="0"/>
                  <a:pt x="52" y="4"/>
                  <a:pt x="39" y="4"/>
                </a:cubicBezTo>
                <a:cubicBezTo>
                  <a:pt x="28" y="4"/>
                  <a:pt x="14" y="0"/>
                  <a:pt x="14" y="0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0" y="164"/>
                  <a:pt x="0" y="164"/>
                  <a:pt x="0" y="164"/>
                </a:cubicBezTo>
                <a:cubicBezTo>
                  <a:pt x="43" y="257"/>
                  <a:pt x="43" y="257"/>
                  <a:pt x="43" y="257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52" y="34"/>
                  <a:pt x="52" y="34"/>
                  <a:pt x="52" y="34"/>
                </a:cubicBezTo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2698053" y="4746256"/>
            <a:ext cx="148741" cy="44619"/>
          </a:xfrm>
          <a:custGeom>
            <a:rect l="l" t="t" r="r" b="b"/>
            <a:pathLst>
              <a:path w="24" h="7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2" y="7"/>
                  <a:pt x="9" y="7"/>
                </a:cubicBezTo>
                <a:cubicBezTo>
                  <a:pt x="17" y="7"/>
                  <a:pt x="24" y="1"/>
                  <a:pt x="24" y="1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19" y="2"/>
                  <a:pt x="12" y="2"/>
                </a:cubicBezTo>
                <a:cubicBezTo>
                  <a:pt x="4" y="2"/>
                  <a:pt x="0" y="0"/>
                  <a:pt x="0" y="0"/>
                </a:cubicBezTo>
              </a:path>
            </a:pathLst>
          </a:custGeom>
          <a:solidFill>
            <a:srgbClr val="A5482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301293" y="4515576"/>
            <a:ext cx="174876" cy="18342"/>
          </a:xfrm>
          <a:custGeom>
            <a:rect l="l" t="t" r="r" b="b"/>
            <a:pathLst>
              <a:path w="28" h="3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2"/>
                  <a:pt x="28" y="2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B2B2B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468276" y="4528626"/>
            <a:ext cx="148741" cy="23632"/>
          </a:xfrm>
          <a:custGeom>
            <a:rect l="l" t="t" r="r" b="b"/>
            <a:pathLst>
              <a:path w="24" h="4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24" y="4"/>
                  <a:pt x="24" y="4"/>
                  <a:pt x="24" y="4"/>
                </a:cubicBezTo>
                <a:cubicBezTo>
                  <a:pt x="23" y="2"/>
                  <a:pt x="23" y="2"/>
                  <a:pt x="23" y="2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9C7E55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301293" y="4515576"/>
            <a:ext cx="336772" cy="417093"/>
          </a:xfrm>
          <a:custGeom>
            <a:rect l="l" t="t" r="r" b="b"/>
            <a:pathLst>
              <a:path w="54" h="67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30" y="67"/>
                  <a:pt x="30" y="67"/>
                  <a:pt x="30" y="67"/>
                </a:cubicBezTo>
                <a:cubicBezTo>
                  <a:pt x="37" y="52"/>
                  <a:pt x="49" y="28"/>
                  <a:pt x="54" y="14"/>
                </a:cubicBezTo>
                <a:cubicBezTo>
                  <a:pt x="51" y="6"/>
                  <a:pt x="51" y="6"/>
                  <a:pt x="51" y="6"/>
                </a:cubicBezTo>
                <a:cubicBezTo>
                  <a:pt x="27" y="3"/>
                  <a:pt x="27" y="3"/>
                  <a:pt x="27" y="3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B2B2B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96031" y="4515576"/>
            <a:ext cx="5262" cy="0"/>
          </a:xfrm>
          <a:custGeom>
            <a:rect l="l" t="t" r="r" b="b"/>
            <a:pathLst>
              <a:path w="1" h="1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B2B2B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638065" y="4541677"/>
            <a:ext cx="23504" cy="5291"/>
          </a:xfrm>
          <a:custGeom>
            <a:rect l="l" t="t" r="r" b="b"/>
            <a:pathLst>
              <a:path w="4" h="1">
                <a:moveTo>
                  <a:pt x="0" y="0"/>
                </a:moveTo>
                <a:cubicBezTo>
                  <a:pt x="1" y="0"/>
                  <a:pt x="2" y="1"/>
                  <a:pt x="4" y="1"/>
                </a:cubicBezTo>
                <a:cubicBezTo>
                  <a:pt x="4" y="1"/>
                  <a:pt x="4" y="1"/>
                  <a:pt x="4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C7E55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2296031" y="4515576"/>
            <a:ext cx="193118" cy="480054"/>
          </a:xfrm>
          <a:custGeom>
            <a:rect l="l" t="t" r="r" b="b"/>
            <a:pathLst>
              <a:path w="31" h="77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26" y="77"/>
                  <a:pt x="26" y="77"/>
                  <a:pt x="26" y="77"/>
                </a:cubicBezTo>
                <a:cubicBezTo>
                  <a:pt x="26" y="77"/>
                  <a:pt x="28" y="73"/>
                  <a:pt x="31" y="67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292624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2611930" y="4541677"/>
            <a:ext cx="49639" cy="60315"/>
          </a:xfrm>
          <a:custGeom>
            <a:rect l="l" t="t" r="r" b="b"/>
            <a:pathLst>
              <a:path w="8" h="10">
                <a:moveTo>
                  <a:pt x="0" y="0"/>
                </a:moveTo>
                <a:cubicBezTo>
                  <a:pt x="1" y="2"/>
                  <a:pt x="1" y="2"/>
                  <a:pt x="1" y="2"/>
                </a:cubicBezTo>
                <a:cubicBezTo>
                  <a:pt x="4" y="10"/>
                  <a:pt x="4" y="10"/>
                  <a:pt x="4" y="10"/>
                </a:cubicBezTo>
                <a:cubicBezTo>
                  <a:pt x="6" y="6"/>
                  <a:pt x="7" y="2"/>
                  <a:pt x="8" y="1"/>
                </a:cubicBezTo>
                <a:cubicBezTo>
                  <a:pt x="6" y="1"/>
                  <a:pt x="5" y="0"/>
                  <a:pt x="4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54124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2283051" y="4410641"/>
            <a:ext cx="360101" cy="485345"/>
          </a:xfrm>
          <a:custGeom>
            <a:rect l="l" t="t" r="r" b="b"/>
            <a:pathLst>
              <a:path w="57" h="78">
                <a:moveTo>
                  <a:pt x="27" y="78"/>
                </a:moveTo>
                <a:cubicBezTo>
                  <a:pt x="27" y="78"/>
                  <a:pt x="58" y="22"/>
                  <a:pt x="58" y="21"/>
                </a:cubicBezTo>
                <a:cubicBezTo>
                  <a:pt x="54" y="20"/>
                  <a:pt x="47" y="19"/>
                  <a:pt x="37" y="12"/>
                </a:cubicBezTo>
                <a:cubicBezTo>
                  <a:pt x="29" y="7"/>
                  <a:pt x="21" y="0"/>
                  <a:pt x="21" y="0"/>
                </a:cubicBezTo>
                <a:cubicBezTo>
                  <a:pt x="2" y="17"/>
                  <a:pt x="2" y="17"/>
                  <a:pt x="2" y="17"/>
                </a:cubicBezTo>
                <a:cubicBezTo>
                  <a:pt x="0" y="17"/>
                  <a:pt x="27" y="78"/>
                  <a:pt x="27" y="7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3071309" y="4515576"/>
            <a:ext cx="172245" cy="26278"/>
          </a:xfrm>
          <a:custGeom>
            <a:rect l="l" t="t" r="r" b="b"/>
            <a:pathLst>
              <a:path w="28" h="4">
                <a:moveTo>
                  <a:pt x="28" y="0"/>
                </a:move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4"/>
                  <a:pt x="1" y="4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1"/>
                  <a:pt x="28" y="0"/>
                  <a:pt x="28" y="0"/>
                </a:cubicBezTo>
                <a:moveTo>
                  <a:pt x="28" y="0"/>
                </a:move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</a:path>
            </a:pathLst>
          </a:custGeom>
          <a:solidFill>
            <a:srgbClr val="B2B2B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2909413" y="4528626"/>
            <a:ext cx="166983" cy="23632"/>
          </a:xfrm>
          <a:custGeom>
            <a:rect l="l" t="t" r="r" b="b"/>
            <a:pathLst>
              <a:path w="27" h="4">
                <a:moveTo>
                  <a:pt x="26" y="0"/>
                </a:moveTo>
                <a:cubicBezTo>
                  <a:pt x="1" y="2"/>
                  <a:pt x="1" y="2"/>
                  <a:pt x="1" y="2"/>
                </a:cubicBezTo>
                <a:cubicBezTo>
                  <a:pt x="0" y="3"/>
                  <a:pt x="0" y="3"/>
                  <a:pt x="0" y="3"/>
                </a:cubicBezTo>
                <a:cubicBezTo>
                  <a:pt x="2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3" y="3"/>
                </a:cubicBezTo>
                <a:cubicBezTo>
                  <a:pt x="2" y="4"/>
                  <a:pt x="2" y="4"/>
                  <a:pt x="2" y="4"/>
                </a:cubicBezTo>
                <a:cubicBezTo>
                  <a:pt x="27" y="2"/>
                  <a:pt x="27" y="2"/>
                  <a:pt x="27" y="2"/>
                </a:cubicBezTo>
                <a:cubicBezTo>
                  <a:pt x="26" y="0"/>
                  <a:pt x="26" y="0"/>
                  <a:pt x="26" y="0"/>
                </a:cubicBezTo>
              </a:path>
            </a:pathLst>
          </a:custGeom>
          <a:solidFill>
            <a:srgbClr val="9C7E55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909413" y="4528626"/>
            <a:ext cx="334141" cy="367183"/>
          </a:xfrm>
          <a:custGeom>
            <a:rect l="l" t="t" r="r" b="b"/>
            <a:pathLst>
              <a:path w="54" h="59">
                <a:moveTo>
                  <a:pt x="54" y="0"/>
                </a:moveTo>
                <a:cubicBezTo>
                  <a:pt x="27" y="2"/>
                  <a:pt x="27" y="2"/>
                  <a:pt x="27" y="2"/>
                </a:cubicBezTo>
                <a:cubicBezTo>
                  <a:pt x="2" y="4"/>
                  <a:pt x="2" y="4"/>
                  <a:pt x="2" y="4"/>
                </a:cubicBezTo>
                <a:cubicBezTo>
                  <a:pt x="0" y="11"/>
                  <a:pt x="0" y="11"/>
                  <a:pt x="0" y="11"/>
                </a:cubicBezTo>
                <a:cubicBezTo>
                  <a:pt x="7" y="23"/>
                  <a:pt x="20" y="44"/>
                  <a:pt x="29" y="59"/>
                </a:cubicBezTo>
                <a:cubicBezTo>
                  <a:pt x="53" y="2"/>
                  <a:pt x="53" y="2"/>
                  <a:pt x="53" y="2"/>
                </a:cubicBezTo>
                <a:cubicBezTo>
                  <a:pt x="53" y="1"/>
                  <a:pt x="53" y="1"/>
                  <a:pt x="54" y="0"/>
                </a:cubicBezTo>
              </a:path>
            </a:pathLst>
          </a:custGeom>
          <a:solidFill>
            <a:srgbClr val="B2B2B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883277" y="4541677"/>
            <a:ext cx="12980" cy="0"/>
          </a:xfrm>
          <a:custGeom>
            <a:rect l="l" t="t" r="r" b="b"/>
            <a:pathLst>
              <a:path w="2" h="1"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2" y="0"/>
                  <a:pt x="2" y="0"/>
                </a:cubicBezTo>
              </a:path>
            </a:pathLst>
          </a:custGeom>
          <a:solidFill>
            <a:srgbClr val="9C7E55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089550" y="4541677"/>
            <a:ext cx="148741" cy="459067"/>
          </a:xfrm>
          <a:custGeom>
            <a:rect l="l" t="t" r="r" b="b"/>
            <a:pathLst>
              <a:path w="24" h="74">
                <a:moveTo>
                  <a:pt x="24" y="0"/>
                </a:moveTo>
                <a:cubicBezTo>
                  <a:pt x="0" y="57"/>
                  <a:pt x="0" y="57"/>
                  <a:pt x="0" y="57"/>
                </a:cubicBezTo>
                <a:cubicBezTo>
                  <a:pt x="6" y="67"/>
                  <a:pt x="10" y="74"/>
                  <a:pt x="10" y="74"/>
                </a:cubicBezTo>
                <a:cubicBezTo>
                  <a:pt x="10" y="74"/>
                  <a:pt x="21" y="15"/>
                  <a:pt x="24" y="0"/>
                </a:cubicBezTo>
              </a:path>
            </a:pathLst>
          </a:custGeom>
          <a:solidFill>
            <a:srgbClr val="292624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2909413" y="4546968"/>
            <a:ext cx="18242" cy="13051"/>
          </a:xfrm>
          <a:custGeom>
            <a:rect l="l" t="t" r="r" b="b"/>
            <a:pathLst>
              <a:path w="3" h="2">
                <a:moveTo>
                  <a:pt x="3" y="0"/>
                </a:moveTo>
                <a:cubicBezTo>
                  <a:pt x="3" y="0"/>
                  <a:pt x="2" y="0"/>
                  <a:pt x="0" y="0"/>
                </a:cubicBezTo>
                <a:cubicBezTo>
                  <a:pt x="0" y="2"/>
                  <a:pt x="0" y="2"/>
                  <a:pt x="0" y="2"/>
                </a:cubicBezTo>
                <a:cubicBezTo>
                  <a:pt x="2" y="1"/>
                  <a:pt x="2" y="1"/>
                  <a:pt x="2" y="1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6D583B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896433" y="4552259"/>
            <a:ext cx="26135" cy="44619"/>
          </a:xfrm>
          <a:custGeom>
            <a:rect l="l" t="t" r="r" b="b"/>
            <a:pathLst>
              <a:path w="4" h="7">
                <a:moveTo>
                  <a:pt x="4" y="0"/>
                </a:moveTo>
                <a:cubicBezTo>
                  <a:pt x="2" y="1"/>
                  <a:pt x="2" y="1"/>
                  <a:pt x="2" y="1"/>
                </a:cubicBezTo>
                <a:cubicBezTo>
                  <a:pt x="0" y="5"/>
                  <a:pt x="0" y="5"/>
                  <a:pt x="0" y="5"/>
                </a:cubicBezTo>
                <a:cubicBezTo>
                  <a:pt x="1" y="6"/>
                  <a:pt x="1" y="7"/>
                  <a:pt x="2" y="7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7C7C7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2872929" y="4541677"/>
            <a:ext cx="41746" cy="41974"/>
          </a:xfrm>
          <a:custGeom>
            <a:rect l="l" t="t" r="r" b="b"/>
            <a:pathLst>
              <a:path w="7" h="7">
                <a:moveTo>
                  <a:pt x="7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3" y="0"/>
                  <a:pt x="2" y="0"/>
                </a:cubicBezTo>
                <a:cubicBezTo>
                  <a:pt x="0" y="1"/>
                  <a:pt x="0" y="1"/>
                  <a:pt x="0" y="1"/>
                </a:cubicBezTo>
                <a:cubicBezTo>
                  <a:pt x="1" y="2"/>
                  <a:pt x="2" y="4"/>
                  <a:pt x="4" y="7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6" y="1"/>
                  <a:pt x="6" y="1"/>
                </a:cubicBezTo>
                <a:cubicBezTo>
                  <a:pt x="7" y="0"/>
                  <a:pt x="7" y="0"/>
                  <a:pt x="7" y="0"/>
                </a:cubicBezTo>
              </a:path>
            </a:pathLst>
          </a:custGeom>
          <a:solidFill>
            <a:srgbClr val="954124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2891171" y="4415755"/>
            <a:ext cx="365363" cy="480054"/>
          </a:xfrm>
          <a:custGeom>
            <a:rect l="l" t="t" r="r" b="b"/>
            <a:pathLst>
              <a:path w="59" h="77">
                <a:moveTo>
                  <a:pt x="42" y="77"/>
                </a:moveTo>
                <a:cubicBezTo>
                  <a:pt x="42" y="77"/>
                  <a:pt x="59" y="15"/>
                  <a:pt x="58" y="15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34" y="5"/>
                  <a:pt x="27" y="9"/>
                </a:cubicBezTo>
                <a:cubicBezTo>
                  <a:pt x="25" y="11"/>
                  <a:pt x="5" y="19"/>
                  <a:pt x="2" y="20"/>
                </a:cubicBezTo>
                <a:cubicBezTo>
                  <a:pt x="1" y="20"/>
                  <a:pt x="0" y="20"/>
                  <a:pt x="0" y="20"/>
                </a:cubicBezTo>
                <a:cubicBezTo>
                  <a:pt x="3" y="24"/>
                  <a:pt x="42" y="77"/>
                  <a:pt x="42" y="7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2309186" y="3631479"/>
            <a:ext cx="947347" cy="49910"/>
          </a:xfrm>
          <a:custGeom>
            <a:rect l="l" t="t" r="r" b="b"/>
            <a:pathLst>
              <a:path w="153" h="8">
                <a:moveTo>
                  <a:pt x="4" y="0"/>
                </a:moveTo>
                <a:cubicBezTo>
                  <a:pt x="2" y="1"/>
                  <a:pt x="1" y="2"/>
                  <a:pt x="0" y="3"/>
                </a:cubicBezTo>
                <a:cubicBezTo>
                  <a:pt x="0" y="4"/>
                  <a:pt x="0" y="5"/>
                  <a:pt x="1" y="6"/>
                </a:cubicBezTo>
                <a:cubicBezTo>
                  <a:pt x="2" y="5"/>
                  <a:pt x="4" y="3"/>
                  <a:pt x="4" y="1"/>
                </a:cubicBezTo>
                <a:cubicBezTo>
                  <a:pt x="4" y="1"/>
                  <a:pt x="4" y="1"/>
                  <a:pt x="4" y="0"/>
                </a:cubicBezTo>
                <a:moveTo>
                  <a:pt x="149" y="0"/>
                </a:moveTo>
                <a:cubicBezTo>
                  <a:pt x="149" y="0"/>
                  <a:pt x="148" y="0"/>
                  <a:pt x="148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5" y="1"/>
                  <a:pt x="145" y="1"/>
                  <a:pt x="145" y="1"/>
                </a:cubicBezTo>
                <a:cubicBezTo>
                  <a:pt x="144" y="4"/>
                  <a:pt x="147" y="6"/>
                  <a:pt x="149" y="8"/>
                </a:cubicBezTo>
                <a:cubicBezTo>
                  <a:pt x="150" y="7"/>
                  <a:pt x="150" y="7"/>
                  <a:pt x="150" y="7"/>
                </a:cubicBezTo>
                <a:cubicBezTo>
                  <a:pt x="152" y="6"/>
                  <a:pt x="153" y="4"/>
                  <a:pt x="153" y="2"/>
                </a:cubicBezTo>
                <a:cubicBezTo>
                  <a:pt x="152" y="1"/>
                  <a:pt x="151" y="0"/>
                  <a:pt x="149" y="0"/>
                </a:cubicBezTo>
              </a:path>
            </a:pathLst>
          </a:custGeom>
          <a:solidFill>
            <a:srgbClr val="2612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2314273" y="3594796"/>
            <a:ext cx="916125" cy="236147"/>
          </a:xfrm>
          <a:custGeom>
            <a:rect l="l" t="t" r="r" b="b"/>
            <a:pathLst>
              <a:path w="148" h="38">
                <a:moveTo>
                  <a:pt x="27" y="33"/>
                </a:moveTo>
                <a:cubicBezTo>
                  <a:pt x="21" y="33"/>
                  <a:pt x="17" y="29"/>
                  <a:pt x="17" y="23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9"/>
                  <a:pt x="21" y="5"/>
                  <a:pt x="27" y="5"/>
                </a:cubicBezTo>
                <a:cubicBezTo>
                  <a:pt x="52" y="5"/>
                  <a:pt x="52" y="5"/>
                  <a:pt x="52" y="5"/>
                </a:cubicBezTo>
                <a:cubicBezTo>
                  <a:pt x="58" y="5"/>
                  <a:pt x="62" y="9"/>
                  <a:pt x="62" y="15"/>
                </a:cubicBezTo>
                <a:cubicBezTo>
                  <a:pt x="62" y="23"/>
                  <a:pt x="62" y="23"/>
                  <a:pt x="62" y="23"/>
                </a:cubicBezTo>
                <a:cubicBezTo>
                  <a:pt x="62" y="29"/>
                  <a:pt x="58" y="33"/>
                  <a:pt x="52" y="33"/>
                </a:cubicBezTo>
                <a:cubicBezTo>
                  <a:pt x="27" y="33"/>
                  <a:pt x="27" y="33"/>
                  <a:pt x="27" y="33"/>
                </a:cubicBezTo>
                <a:moveTo>
                  <a:pt x="98" y="33"/>
                </a:moveTo>
                <a:cubicBezTo>
                  <a:pt x="93" y="33"/>
                  <a:pt x="88" y="29"/>
                  <a:pt x="88" y="23"/>
                </a:cubicBezTo>
                <a:cubicBezTo>
                  <a:pt x="88" y="15"/>
                  <a:pt x="88" y="15"/>
                  <a:pt x="88" y="15"/>
                </a:cubicBezTo>
                <a:cubicBezTo>
                  <a:pt x="88" y="9"/>
                  <a:pt x="93" y="5"/>
                  <a:pt x="98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9" y="5"/>
                  <a:pt x="134" y="9"/>
                  <a:pt x="134" y="15"/>
                </a:cubicBezTo>
                <a:cubicBezTo>
                  <a:pt x="134" y="23"/>
                  <a:pt x="134" y="23"/>
                  <a:pt x="134" y="23"/>
                </a:cubicBezTo>
                <a:cubicBezTo>
                  <a:pt x="134" y="29"/>
                  <a:pt x="129" y="33"/>
                  <a:pt x="124" y="33"/>
                </a:cubicBezTo>
                <a:cubicBezTo>
                  <a:pt x="98" y="33"/>
                  <a:pt x="98" y="33"/>
                  <a:pt x="98" y="33"/>
                </a:cubicBezTo>
                <a:moveTo>
                  <a:pt x="124" y="0"/>
                </a:moveTo>
                <a:cubicBezTo>
                  <a:pt x="98" y="0"/>
                  <a:pt x="98" y="0"/>
                  <a:pt x="98" y="0"/>
                </a:cubicBezTo>
                <a:cubicBezTo>
                  <a:pt x="90" y="0"/>
                  <a:pt x="84" y="6"/>
                  <a:pt x="83" y="14"/>
                </a:cubicBezTo>
                <a:cubicBezTo>
                  <a:pt x="83" y="14"/>
                  <a:pt x="83" y="14"/>
                  <a:pt x="83" y="14"/>
                </a:cubicBezTo>
                <a:cubicBezTo>
                  <a:pt x="69" y="14"/>
                  <a:pt x="69" y="14"/>
                  <a:pt x="69" y="14"/>
                </a:cubicBezTo>
                <a:cubicBezTo>
                  <a:pt x="68" y="14"/>
                  <a:pt x="68" y="14"/>
                  <a:pt x="67" y="14"/>
                </a:cubicBezTo>
                <a:cubicBezTo>
                  <a:pt x="67" y="6"/>
                  <a:pt x="60" y="0"/>
                  <a:pt x="52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15" y="4"/>
                  <a:pt x="13" y="9"/>
                </a:cubicBezTo>
                <a:cubicBezTo>
                  <a:pt x="4" y="7"/>
                  <a:pt x="4" y="7"/>
                  <a:pt x="4" y="7"/>
                </a:cubicBezTo>
                <a:cubicBezTo>
                  <a:pt x="4" y="6"/>
                  <a:pt x="3" y="6"/>
                  <a:pt x="3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3" y="7"/>
                </a:cubicBezTo>
                <a:cubicBezTo>
                  <a:pt x="3" y="9"/>
                  <a:pt x="1" y="11"/>
                  <a:pt x="0" y="12"/>
                </a:cubicBezTo>
                <a:cubicBezTo>
                  <a:pt x="0" y="13"/>
                  <a:pt x="1" y="14"/>
                  <a:pt x="2" y="14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1"/>
                  <a:pt x="19" y="38"/>
                  <a:pt x="27" y="38"/>
                </a:cubicBezTo>
                <a:cubicBezTo>
                  <a:pt x="52" y="38"/>
                  <a:pt x="52" y="38"/>
                  <a:pt x="52" y="38"/>
                </a:cubicBezTo>
                <a:cubicBezTo>
                  <a:pt x="61" y="38"/>
                  <a:pt x="67" y="31"/>
                  <a:pt x="67" y="23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21"/>
                  <a:pt x="68" y="21"/>
                  <a:pt x="69" y="21"/>
                </a:cubicBezTo>
                <a:cubicBezTo>
                  <a:pt x="83" y="21"/>
                  <a:pt x="83" y="21"/>
                  <a:pt x="83" y="21"/>
                </a:cubicBezTo>
                <a:cubicBezTo>
                  <a:pt x="83" y="21"/>
                  <a:pt x="83" y="21"/>
                  <a:pt x="83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83" y="31"/>
                  <a:pt x="90" y="38"/>
                  <a:pt x="98" y="38"/>
                </a:cubicBezTo>
                <a:cubicBezTo>
                  <a:pt x="124" y="38"/>
                  <a:pt x="124" y="38"/>
                  <a:pt x="124" y="38"/>
                </a:cubicBezTo>
                <a:cubicBezTo>
                  <a:pt x="132" y="38"/>
                  <a:pt x="139" y="31"/>
                  <a:pt x="139" y="23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2"/>
                  <a:pt x="143" y="10"/>
                  <a:pt x="144" y="7"/>
                </a:cubicBezTo>
                <a:cubicBezTo>
                  <a:pt x="144" y="7"/>
                  <a:pt x="144" y="7"/>
                  <a:pt x="144" y="7"/>
                </a:cubicBezTo>
                <a:cubicBezTo>
                  <a:pt x="138" y="9"/>
                  <a:pt x="138" y="9"/>
                  <a:pt x="138" y="9"/>
                </a:cubicBezTo>
                <a:cubicBezTo>
                  <a:pt x="135" y="4"/>
                  <a:pt x="130" y="0"/>
                  <a:pt x="124" y="0"/>
                </a:cubicBezTo>
              </a:path>
            </a:pathLst>
          </a:custGeom>
          <a:solidFill>
            <a:srgbClr val="A3895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2290944" y="3576454"/>
            <a:ext cx="952609" cy="254489"/>
          </a:xfrm>
          <a:custGeom>
            <a:rect l="l" t="t" r="r" b="b"/>
            <a:pathLst>
              <a:path w="154" h="41">
                <a:moveTo>
                  <a:pt x="153" y="9"/>
                </a:moveTo>
                <a:cubicBezTo>
                  <a:pt x="153" y="7"/>
                  <a:pt x="150" y="6"/>
                  <a:pt x="148" y="7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37" y="5"/>
                  <a:pt x="132" y="0"/>
                  <a:pt x="125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2" y="0"/>
                  <a:pt x="86" y="7"/>
                  <a:pt x="85" y="15"/>
                </a:cubicBezTo>
                <a:cubicBezTo>
                  <a:pt x="84" y="15"/>
                  <a:pt x="84" y="15"/>
                  <a:pt x="84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0" y="15"/>
                  <a:pt x="70" y="15"/>
                  <a:pt x="69" y="15"/>
                </a:cubicBezTo>
                <a:cubicBezTo>
                  <a:pt x="69" y="7"/>
                  <a:pt x="62" y="0"/>
                  <a:pt x="54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2" y="0"/>
                  <a:pt x="17" y="5"/>
                  <a:pt x="15" y="10"/>
                </a:cubicBezTo>
                <a:cubicBezTo>
                  <a:pt x="6" y="8"/>
                  <a:pt x="6" y="8"/>
                  <a:pt x="6" y="8"/>
                </a:cubicBezTo>
                <a:cubicBezTo>
                  <a:pt x="4" y="7"/>
                  <a:pt x="1" y="8"/>
                  <a:pt x="1" y="10"/>
                </a:cubicBezTo>
                <a:cubicBezTo>
                  <a:pt x="0" y="12"/>
                  <a:pt x="1" y="15"/>
                  <a:pt x="3" y="15"/>
                </a:cubicBezTo>
                <a:cubicBezTo>
                  <a:pt x="13" y="18"/>
                  <a:pt x="13" y="18"/>
                  <a:pt x="13" y="18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4"/>
                  <a:pt x="20" y="41"/>
                  <a:pt x="29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62" y="41"/>
                  <a:pt x="69" y="34"/>
                  <a:pt x="69" y="25"/>
                </a:cubicBezTo>
                <a:cubicBezTo>
                  <a:pt x="69" y="23"/>
                  <a:pt x="69" y="23"/>
                  <a:pt x="69" y="23"/>
                </a:cubicBezTo>
                <a:cubicBezTo>
                  <a:pt x="70" y="23"/>
                  <a:pt x="70" y="23"/>
                  <a:pt x="71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5" y="25"/>
                  <a:pt x="85" y="25"/>
                  <a:pt x="85" y="25"/>
                </a:cubicBezTo>
                <a:cubicBezTo>
                  <a:pt x="85" y="34"/>
                  <a:pt x="92" y="41"/>
                  <a:pt x="100" y="41"/>
                </a:cubicBezTo>
                <a:cubicBezTo>
                  <a:pt x="125" y="41"/>
                  <a:pt x="125" y="41"/>
                  <a:pt x="125" y="41"/>
                </a:cubicBezTo>
                <a:cubicBezTo>
                  <a:pt x="134" y="41"/>
                  <a:pt x="141" y="34"/>
                  <a:pt x="141" y="25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51" y="14"/>
                  <a:pt x="151" y="14"/>
                  <a:pt x="151" y="14"/>
                </a:cubicBezTo>
                <a:cubicBezTo>
                  <a:pt x="153" y="13"/>
                  <a:pt x="154" y="11"/>
                  <a:pt x="153" y="9"/>
                </a:cubicBezTo>
                <a:close/>
                <a:moveTo>
                  <a:pt x="64" y="25"/>
                </a:moveTo>
                <a:cubicBezTo>
                  <a:pt x="64" y="31"/>
                  <a:pt x="59" y="35"/>
                  <a:pt x="54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3" y="35"/>
                  <a:pt x="19" y="31"/>
                  <a:pt x="19" y="25"/>
                </a:cubicBezTo>
                <a:cubicBezTo>
                  <a:pt x="19" y="16"/>
                  <a:pt x="19" y="16"/>
                  <a:pt x="19" y="16"/>
                </a:cubicBezTo>
                <a:cubicBezTo>
                  <a:pt x="19" y="10"/>
                  <a:pt x="23" y="6"/>
                  <a:pt x="29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9" y="6"/>
                  <a:pt x="64" y="10"/>
                  <a:pt x="64" y="16"/>
                </a:cubicBezTo>
                <a:lnTo>
                  <a:pt x="64" y="25"/>
                </a:lnTo>
                <a:close/>
                <a:moveTo>
                  <a:pt x="135" y="25"/>
                </a:moveTo>
                <a:cubicBezTo>
                  <a:pt x="135" y="31"/>
                  <a:pt x="131" y="35"/>
                  <a:pt x="125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5" y="35"/>
                  <a:pt x="90" y="31"/>
                  <a:pt x="90" y="25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0"/>
                  <a:pt x="95" y="6"/>
                  <a:pt x="100" y="6"/>
                </a:cubicBezTo>
                <a:cubicBezTo>
                  <a:pt x="125" y="6"/>
                  <a:pt x="125" y="6"/>
                  <a:pt x="125" y="6"/>
                </a:cubicBezTo>
                <a:cubicBezTo>
                  <a:pt x="131" y="6"/>
                  <a:pt x="135" y="10"/>
                  <a:pt x="135" y="16"/>
                </a:cubicBezTo>
                <a:lnTo>
                  <a:pt x="135" y="25"/>
                </a:lnTo>
                <a:close/>
              </a:path>
            </a:pathLst>
          </a:custGeom>
          <a:solidFill>
            <a:srgbClr val="3B36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398" y="5158235"/>
            <a:ext cx="464640" cy="430144"/>
          </a:xfrm>
          <a:prstGeom prst="rect">
            <a:avLst/>
          </a:prstGeom>
        </p:spPr>
      </p:pic>
      <p:sp>
        <p:nvSpPr>
          <p:cNvPr id="43" name="Freeform 43"/>
          <p:cNvSpPr/>
          <p:nvPr/>
        </p:nvSpPr>
        <p:spPr>
          <a:xfrm>
            <a:off x="3280037" y="5032313"/>
            <a:ext cx="378518" cy="162605"/>
          </a:xfrm>
          <a:custGeom>
            <a:rect l="l" t="t" r="r" b="b"/>
            <a:pathLst>
              <a:path w="145" h="62">
                <a:moveTo>
                  <a:pt x="145" y="62"/>
                </a:moveTo>
                <a:lnTo>
                  <a:pt x="60" y="0"/>
                </a:lnTo>
                <a:lnTo>
                  <a:pt x="0" y="62"/>
                </a:lnTo>
                <a:lnTo>
                  <a:pt x="145" y="6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3280037" y="5032313"/>
            <a:ext cx="378518" cy="162605"/>
          </a:xfrm>
          <a:custGeom>
            <a:rect l="l" t="t" r="r" b="b"/>
            <a:pathLst>
              <a:path w="145" h="62">
                <a:moveTo>
                  <a:pt x="145" y="62"/>
                </a:moveTo>
                <a:lnTo>
                  <a:pt x="60" y="0"/>
                </a:lnTo>
                <a:lnTo>
                  <a:pt x="0" y="62"/>
                </a:lnTo>
                <a:lnTo>
                  <a:pt x="145" y="62"/>
                </a:lnTo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5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164" y="5087337"/>
            <a:ext cx="425350" cy="131212"/>
          </a:xfrm>
          <a:prstGeom prst="rect">
            <a:avLst/>
          </a:prstGeom>
        </p:spPr>
      </p:pic>
      <p:sp>
        <p:nvSpPr>
          <p:cNvPr id="46" name="AutoShape 46"/>
          <p:cNvSpPr/>
          <p:nvPr/>
        </p:nvSpPr>
        <p:spPr>
          <a:xfrm>
            <a:off x="3256533" y="5194917"/>
            <a:ext cx="415001" cy="4991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2184300" y="5567568"/>
            <a:ext cx="2528773" cy="1281614"/>
          </a:xfrm>
          <a:custGeom>
            <a:rect l="l" t="t" r="r" b="b"/>
            <a:pathLst>
              <a:path w="408" h="206">
                <a:moveTo>
                  <a:pt x="407" y="183"/>
                </a:moveTo>
                <a:cubicBezTo>
                  <a:pt x="376" y="183"/>
                  <a:pt x="376" y="183"/>
                  <a:pt x="376" y="183"/>
                </a:cubicBezTo>
                <a:cubicBezTo>
                  <a:pt x="376" y="20"/>
                  <a:pt x="376" y="20"/>
                  <a:pt x="376" y="20"/>
                </a:cubicBezTo>
                <a:cubicBezTo>
                  <a:pt x="376" y="9"/>
                  <a:pt x="366" y="0"/>
                  <a:pt x="353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41" y="0"/>
                  <a:pt x="30" y="9"/>
                  <a:pt x="30" y="20"/>
                </a:cubicBezTo>
                <a:cubicBezTo>
                  <a:pt x="30" y="183"/>
                  <a:pt x="30" y="183"/>
                  <a:pt x="30" y="183"/>
                </a:cubicBezTo>
                <a:cubicBezTo>
                  <a:pt x="1" y="183"/>
                  <a:pt x="1" y="183"/>
                  <a:pt x="1" y="183"/>
                </a:cubicBezTo>
                <a:cubicBezTo>
                  <a:pt x="0" y="205"/>
                  <a:pt x="18" y="206"/>
                  <a:pt x="18" y="206"/>
                </a:cubicBezTo>
                <a:cubicBezTo>
                  <a:pt x="389" y="206"/>
                  <a:pt x="389" y="206"/>
                  <a:pt x="389" y="206"/>
                </a:cubicBezTo>
                <a:cubicBezTo>
                  <a:pt x="389" y="206"/>
                  <a:pt x="408" y="205"/>
                  <a:pt x="407" y="183"/>
                </a:cubicBezTo>
                <a:close/>
              </a:path>
            </a:pathLst>
          </a:custGeom>
          <a:solidFill>
            <a:srgbClr val="C1C0C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2580533" y="6278302"/>
            <a:ext cx="600226" cy="579698"/>
          </a:xfrm>
          <a:custGeom>
            <a:rect l="l" t="t" r="r" b="b"/>
            <a:pathLst>
              <a:path w="97" h="93">
                <a:moveTo>
                  <a:pt x="78" y="12"/>
                </a:moveTo>
                <a:cubicBezTo>
                  <a:pt x="76" y="12"/>
                  <a:pt x="74" y="12"/>
                  <a:pt x="73" y="11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3"/>
                  <a:pt x="70" y="0"/>
                  <a:pt x="66" y="0"/>
                </a:cubicBezTo>
                <a:cubicBezTo>
                  <a:pt x="7" y="0"/>
                  <a:pt x="7" y="0"/>
                  <a:pt x="7" y="0"/>
                </a:cubicBezTo>
                <a:cubicBezTo>
                  <a:pt x="4" y="0"/>
                  <a:pt x="0" y="3"/>
                  <a:pt x="0" y="7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90"/>
                  <a:pt x="4" y="93"/>
                  <a:pt x="7" y="93"/>
                </a:cubicBezTo>
                <a:cubicBezTo>
                  <a:pt x="66" y="93"/>
                  <a:pt x="66" y="93"/>
                  <a:pt x="66" y="93"/>
                </a:cubicBezTo>
                <a:cubicBezTo>
                  <a:pt x="70" y="93"/>
                  <a:pt x="73" y="90"/>
                  <a:pt x="73" y="85"/>
                </a:cubicBezTo>
                <a:cubicBezTo>
                  <a:pt x="73" y="75"/>
                  <a:pt x="73" y="75"/>
                  <a:pt x="73" y="75"/>
                </a:cubicBezTo>
                <a:cubicBezTo>
                  <a:pt x="74" y="73"/>
                  <a:pt x="76" y="73"/>
                  <a:pt x="78" y="73"/>
                </a:cubicBezTo>
                <a:cubicBezTo>
                  <a:pt x="89" y="73"/>
                  <a:pt x="97" y="62"/>
                  <a:pt x="97" y="50"/>
                </a:cubicBezTo>
                <a:cubicBezTo>
                  <a:pt x="97" y="36"/>
                  <a:pt x="97" y="36"/>
                  <a:pt x="97" y="36"/>
                </a:cubicBezTo>
                <a:cubicBezTo>
                  <a:pt x="97" y="23"/>
                  <a:pt x="89" y="12"/>
                  <a:pt x="78" y="12"/>
                </a:cubicBezTo>
                <a:close/>
                <a:moveTo>
                  <a:pt x="88" y="45"/>
                </a:moveTo>
                <a:cubicBezTo>
                  <a:pt x="88" y="53"/>
                  <a:pt x="84" y="56"/>
                  <a:pt x="78" y="56"/>
                </a:cubicBezTo>
                <a:cubicBezTo>
                  <a:pt x="73" y="56"/>
                  <a:pt x="71" y="53"/>
                  <a:pt x="71" y="45"/>
                </a:cubicBezTo>
                <a:cubicBezTo>
                  <a:pt x="72" y="37"/>
                  <a:pt x="72" y="37"/>
                  <a:pt x="72" y="37"/>
                </a:cubicBezTo>
                <a:cubicBezTo>
                  <a:pt x="72" y="30"/>
                  <a:pt x="74" y="26"/>
                  <a:pt x="79" y="26"/>
                </a:cubicBezTo>
                <a:cubicBezTo>
                  <a:pt x="84" y="26"/>
                  <a:pt x="88" y="30"/>
                  <a:pt x="88" y="37"/>
                </a:cubicBezTo>
                <a:lnTo>
                  <a:pt x="88" y="45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2544050" y="5703719"/>
            <a:ext cx="446398" cy="516737"/>
          </a:xfrm>
          <a:custGeom>
            <a:rect l="l" t="t" r="r" b="b"/>
            <a:pathLst>
              <a:path w="72" h="83">
                <a:moveTo>
                  <a:pt x="46" y="83"/>
                </a:moveTo>
                <a:cubicBezTo>
                  <a:pt x="46" y="83"/>
                  <a:pt x="0" y="54"/>
                  <a:pt x="27" y="34"/>
                </a:cubicBezTo>
                <a:cubicBezTo>
                  <a:pt x="45" y="21"/>
                  <a:pt x="49" y="19"/>
                  <a:pt x="45" y="1"/>
                </a:cubicBezTo>
                <a:cubicBezTo>
                  <a:pt x="45" y="0"/>
                  <a:pt x="72" y="25"/>
                  <a:pt x="47" y="41"/>
                </a:cubicBezTo>
                <a:cubicBezTo>
                  <a:pt x="22" y="58"/>
                  <a:pt x="43" y="78"/>
                  <a:pt x="46" y="83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2724188" y="5861209"/>
            <a:ext cx="266260" cy="354133"/>
          </a:xfrm>
          <a:custGeom>
            <a:rect l="l" t="t" r="r" b="b"/>
            <a:pathLst>
              <a:path w="43" h="57">
                <a:moveTo>
                  <a:pt x="21" y="57"/>
                </a:moveTo>
                <a:cubicBezTo>
                  <a:pt x="21" y="57"/>
                  <a:pt x="0" y="40"/>
                  <a:pt x="16" y="26"/>
                </a:cubicBezTo>
                <a:cubicBezTo>
                  <a:pt x="27" y="17"/>
                  <a:pt x="34" y="13"/>
                  <a:pt x="32" y="0"/>
                </a:cubicBezTo>
                <a:cubicBezTo>
                  <a:pt x="32" y="0"/>
                  <a:pt x="43" y="20"/>
                  <a:pt x="28" y="31"/>
                </a:cubicBezTo>
                <a:cubicBezTo>
                  <a:pt x="13" y="42"/>
                  <a:pt x="20" y="54"/>
                  <a:pt x="21" y="57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897199" y="5580443"/>
            <a:ext cx="1051887" cy="1269621"/>
          </a:xfrm>
          <a:custGeom>
            <a:rect l="l" t="t" r="r" b="b"/>
            <a:pathLst>
              <a:path w="170" h="204">
                <a:moveTo>
                  <a:pt x="170" y="184"/>
                </a:moveTo>
                <a:cubicBezTo>
                  <a:pt x="170" y="195"/>
                  <a:pt x="160" y="204"/>
                  <a:pt x="149" y="204"/>
                </a:cubicBezTo>
                <a:cubicBezTo>
                  <a:pt x="21" y="204"/>
                  <a:pt x="21" y="204"/>
                  <a:pt x="21" y="204"/>
                </a:cubicBezTo>
                <a:cubicBezTo>
                  <a:pt x="10" y="204"/>
                  <a:pt x="0" y="195"/>
                  <a:pt x="0" y="184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10" y="0"/>
                  <a:pt x="21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60" y="0"/>
                  <a:pt x="170" y="9"/>
                  <a:pt x="170" y="20"/>
                </a:cubicBezTo>
                <a:lnTo>
                  <a:pt x="170" y="184"/>
                </a:lnTo>
                <a:close/>
              </a:path>
            </a:pathLst>
          </a:custGeom>
          <a:solidFill>
            <a:srgbClr val="3B36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902286" y="5543759"/>
            <a:ext cx="1028383" cy="1274912"/>
          </a:xfrm>
          <a:custGeom>
            <a:rect l="l" t="t" r="r" b="b"/>
            <a:pathLst>
              <a:path w="166" h="205">
                <a:moveTo>
                  <a:pt x="166" y="184"/>
                </a:moveTo>
                <a:cubicBezTo>
                  <a:pt x="166" y="196"/>
                  <a:pt x="157" y="205"/>
                  <a:pt x="145" y="205"/>
                </a:cubicBezTo>
                <a:cubicBezTo>
                  <a:pt x="21" y="205"/>
                  <a:pt x="21" y="205"/>
                  <a:pt x="21" y="205"/>
                </a:cubicBezTo>
                <a:cubicBezTo>
                  <a:pt x="9" y="205"/>
                  <a:pt x="0" y="196"/>
                  <a:pt x="0" y="184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0"/>
                  <a:pt x="9" y="0"/>
                  <a:pt x="21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57" y="0"/>
                  <a:pt x="166" y="10"/>
                  <a:pt x="166" y="21"/>
                </a:cubicBezTo>
                <a:lnTo>
                  <a:pt x="166" y="18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1539171" y="5685377"/>
            <a:ext cx="224515" cy="94353"/>
          </a:xfrm>
          <a:custGeom>
            <a:rect l="l" t="t" r="r" b="b"/>
            <a:pathLst>
              <a:path w="36" h="15">
                <a:moveTo>
                  <a:pt x="1" y="6"/>
                </a:moveTo>
                <a:cubicBezTo>
                  <a:pt x="1" y="3"/>
                  <a:pt x="3" y="0"/>
                  <a:pt x="7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33" y="0"/>
                  <a:pt x="35" y="3"/>
                  <a:pt x="36" y="6"/>
                </a:cubicBezTo>
                <a:cubicBezTo>
                  <a:pt x="36" y="15"/>
                  <a:pt x="36" y="15"/>
                  <a:pt x="36" y="15"/>
                </a:cubicBezTo>
                <a:cubicBezTo>
                  <a:pt x="0" y="15"/>
                  <a:pt x="0" y="15"/>
                  <a:pt x="0" y="15"/>
                </a:cubicBezTo>
                <a:lnTo>
                  <a:pt x="1" y="6"/>
                </a:lnTo>
                <a:close/>
              </a:path>
            </a:pathLst>
          </a:custGeom>
          <a:solidFill>
            <a:srgbClr val="FFA52B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1539171" y="6401578"/>
            <a:ext cx="224515" cy="180946"/>
          </a:xfrm>
          <a:custGeom>
            <a:rect l="l" t="t" r="r" b="b"/>
            <a:pathLst>
              <a:path w="36" h="28">
                <a:moveTo>
                  <a:pt x="36" y="0"/>
                </a:moveTo>
                <a:cubicBezTo>
                  <a:pt x="24" y="29"/>
                  <a:pt x="24" y="29"/>
                  <a:pt x="24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36" y="0"/>
                  <a:pt x="3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1539171" y="5779907"/>
            <a:ext cx="224515" cy="689924"/>
          </a:xfrm>
          <a:custGeom>
            <a:rect l="l" t="t" r="r" b="b"/>
            <a:pathLst>
              <a:path w="36" h="110">
                <a:moveTo>
                  <a:pt x="0" y="94"/>
                </a:moveTo>
                <a:cubicBezTo>
                  <a:pt x="0" y="4"/>
                  <a:pt x="0" y="4"/>
                  <a:pt x="0" y="4"/>
                </a:cubicBezTo>
                <a:cubicBezTo>
                  <a:pt x="0" y="0"/>
                  <a:pt x="0" y="0"/>
                  <a:pt x="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91"/>
                  <a:pt x="36" y="91"/>
                  <a:pt x="36" y="91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9"/>
                  <a:pt x="36" y="99"/>
                  <a:pt x="36" y="99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100"/>
                  <a:pt x="35" y="102"/>
                  <a:pt x="33" y="107"/>
                </a:cubicBezTo>
                <a:cubicBezTo>
                  <a:pt x="31" y="111"/>
                  <a:pt x="30" y="101"/>
                  <a:pt x="30" y="101"/>
                </a:cubicBezTo>
                <a:cubicBezTo>
                  <a:pt x="30" y="101"/>
                  <a:pt x="25" y="108"/>
                  <a:pt x="22" y="108"/>
                </a:cubicBezTo>
                <a:cubicBezTo>
                  <a:pt x="19" y="108"/>
                  <a:pt x="14" y="102"/>
                  <a:pt x="14" y="102"/>
                </a:cubicBezTo>
                <a:cubicBezTo>
                  <a:pt x="14" y="102"/>
                  <a:pt x="9" y="111"/>
                  <a:pt x="6" y="110"/>
                </a:cubicBezTo>
                <a:cubicBezTo>
                  <a:pt x="3" y="108"/>
                  <a:pt x="0" y="104"/>
                  <a:pt x="0" y="104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9"/>
                  <a:pt x="0" y="99"/>
                  <a:pt x="0" y="99"/>
                </a:cubicBezTo>
                <a:lnTo>
                  <a:pt x="0" y="94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1614945" y="6577233"/>
            <a:ext cx="73143" cy="91884"/>
          </a:xfrm>
          <a:custGeom>
            <a:rect l="l" t="t" r="r" b="b"/>
            <a:pathLst>
              <a:path w="12" h="15">
                <a:moveTo>
                  <a:pt x="12" y="0"/>
                </a:moveTo>
                <a:cubicBezTo>
                  <a:pt x="6" y="14"/>
                  <a:pt x="6" y="14"/>
                  <a:pt x="6" y="14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4"/>
                  <a:pt x="6" y="14"/>
                  <a:pt x="6" y="1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8" y="0"/>
                  <a:pt x="12" y="0"/>
                </a:cubicBezTo>
                <a:close/>
              </a:path>
            </a:pathLst>
          </a:custGeom>
          <a:solidFill>
            <a:srgbClr val="3B36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876326" y="5979194"/>
            <a:ext cx="1067497" cy="81302"/>
          </a:xfrm>
          <a:custGeom>
            <a:rect l="l" t="t" r="r" b="b"/>
            <a:pathLst>
              <a:path w="172" h="13">
                <a:moveTo>
                  <a:pt x="172" y="6"/>
                </a:moveTo>
                <a:cubicBezTo>
                  <a:pt x="172" y="9"/>
                  <a:pt x="170" y="12"/>
                  <a:pt x="167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2" y="13"/>
                  <a:pt x="0" y="11"/>
                  <a:pt x="0" y="7"/>
                </a:cubicBezTo>
                <a:cubicBezTo>
                  <a:pt x="0" y="4"/>
                  <a:pt x="2" y="1"/>
                  <a:pt x="4" y="1"/>
                </a:cubicBezTo>
                <a:cubicBezTo>
                  <a:pt x="167" y="0"/>
                  <a:pt x="167" y="0"/>
                  <a:pt x="167" y="0"/>
                </a:cubicBezTo>
                <a:cubicBezTo>
                  <a:pt x="170" y="0"/>
                  <a:pt x="172" y="2"/>
                  <a:pt x="172" y="6"/>
                </a:cubicBezTo>
                <a:close/>
              </a:path>
            </a:pathLst>
          </a:custGeom>
          <a:solidFill>
            <a:srgbClr val="3B36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865802" y="5960852"/>
            <a:ext cx="1101350" cy="55025"/>
          </a:xfrm>
          <a:custGeom>
            <a:rect l="l" t="t" r="r" b="b"/>
            <a:pathLst>
              <a:path w="178" h="9">
                <a:moveTo>
                  <a:pt x="178" y="5"/>
                </a:moveTo>
                <a:cubicBezTo>
                  <a:pt x="178" y="7"/>
                  <a:pt x="176" y="9"/>
                  <a:pt x="173" y="9"/>
                </a:cubicBezTo>
                <a:cubicBezTo>
                  <a:pt x="5" y="9"/>
                  <a:pt x="5" y="9"/>
                  <a:pt x="5" y="9"/>
                </a:cubicBezTo>
                <a:cubicBezTo>
                  <a:pt x="2" y="9"/>
                  <a:pt x="0" y="7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76" y="0"/>
                  <a:pt x="178" y="2"/>
                  <a:pt x="178" y="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AutoShape 7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AutoShape 7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TextBox 7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营销组合策略（4P）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策略（Product）：瑞幸咖啡注重产品的品质和口感，通过与世界各地知名咖啡豆供应商合作，采购高品质的咖啡豆，确保咖啡的品质和口感。同时，瑞幸咖啡还推出了多种口味和规格的咖啡，满足不同消费者的需求。</a:t>
            </a:r>
          </a:p>
          <a:p>
            <a:pPr marL="203200" lvl="0" indent="-203200">
              <a:buFont typeface="Arial"/>
              <a:buChar char="•"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价格策略（Price）：瑞幸咖啡的价格定位在中高端市场，价格相对较高，但通过提供高品质的咖啡和服务，消费者愿意为瑞幸咖啡支付一定的溢价。同时，瑞幸咖啡还推出了会员制度，为会员提供更多的优惠和特权，吸引消费者成为忠诚的会员。</a:t>
            </a:r>
          </a:p>
          <a:p>
            <a:pPr marL="203200" lvl="0" indent="-203200">
              <a:buFont typeface="Arial"/>
              <a:buChar char="•"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渠道策略（Place）：瑞幸咖啡主要通过线上下单、线下配送的方式进行销售，覆盖了全国各大城市的写字楼、商业区等高人流区域。同时，瑞幸咖啡还与第三方配送公司合作，确保配送速度和服务质量。</a:t>
            </a:r>
          </a:p>
          <a:p>
            <a:pPr marL="203200" lvl="0" indent="-203200">
              <a:buFont typeface="Arial"/>
              <a:buChar char="•"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促销策略（Promotion）：瑞幸咖啡通过多种方式进行促销和推广，包括新用户首单优惠、推荐有礼、限时折扣等。此外，瑞幸咖啡还与其他品牌合作，推出联名卡和优惠活动，吸引更多消费者。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/>
                </a:solidFill>
                <a:latin typeface="Microsoft Yahei"/>
                <a:ea typeface="Microsoft Yahei"/>
                <a:cs typeface="Microsoft Yahei"/>
              </a:rPr>
              <a:t>瑞幸品牌传播与推广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广告渠道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瑞幸咖啡主要采用线上广告和线下广告相结合的方式，包括社交媒体广告、搜索引擎广告、地铁广告等。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广告内容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瑞幸咖啡的广告内容主要突出品牌形象和产品特点，如“新鲜、快速、便捷”等，同时也会针对不同受众群体推出定制化的广告内容。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广告效果评估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瑞幸咖啡会通过数据分析、用户反馈等方式对广告效果进行评估，不断优化广告策略。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公关活动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瑞幸咖啡会定期举办各类公关活动，如新品发布会、优惠促销活动等，以吸引媒体和消费者的关注。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合作伙伴关系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瑞幸咖啡与多个合作伙伴建立了合作关系，如星巴克、腾讯等，通过资源共享和品牌合作实现共赢。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公关活动与合作伙伴关系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https://d.book118.com/558043023075006042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2024-09-21T18:56:00.171</cp:lastPrinted>
  <dcterms:created xsi:type="dcterms:W3CDTF">2024-09-21T10:56:00Z</dcterms:created>
  <dcterms:modified xsi:type="dcterms:W3CDTF">2024-09-21T10:56:02Z</dcterms:modified>
</cp:coreProperties>
</file>