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2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4DFF5-87A8-4910-8A30-FE7B61703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48FC3-F6D4-4326-99DE-794BFCE48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E6B73-B077-48AC-B54F-A68898D5E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D239B-C9CB-4FFF-9AED-124E6A501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4D5C28-F055-4879-B26E-803542CE9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F3328-6986-407B-B21C-112282FC4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C16682-1E84-4F76-B4FE-3D65B7045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3A91E-FB49-4495-A1B9-5F4C358ED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D0F96-D091-419D-B5BF-B67D2A51C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067D9-D3EB-42EE-94F9-6F5E0BCA5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92EAC-BEBB-4FBD-B29A-C4FEFDAD0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chemistry#pid=65894e7a8670777726d6a894#tid=658bf8c382b24d00097ac5cd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1.png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7">
            <a:lum/>
          </a:blip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jpeg" /><Relationship Id="rId4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.xml" /><Relationship Id="rId4" Type="http://schemas.openxmlformats.org/officeDocument/2006/relationships/image" Target="../media/image13.png" /><Relationship Id="rId5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3.jpeg" /><Relationship Id="rId4" Type="http://schemas.openxmlformats.org/officeDocument/2006/relationships/image" Target="../media/image2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5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6313312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#48b768f2c.fixed?vbadefaultcenterpage=1&amp;parentnodeid=712554efa&amp;vbahtmlprocessed=1" title=""/>
          <p:cNvSpPr/>
          <p:nvPr/>
        </p:nvSpPr>
        <p:spPr>
          <a:xfrm>
            <a:off x="0" y="1792224"/>
            <a:ext cx="12188952" cy="11612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4800" b="1" i="0">
                <a:solidFill>
                  <a:srgbClr val="F479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第一部分</a:t>
            </a:r>
            <a:r>
              <a:rPr lang="en-US" altLang="zh-CN" sz="4800" b="1" i="0">
                <a:solidFill>
                  <a:srgbClr val="F4792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800" b="1" i="0">
                <a:solidFill>
                  <a:srgbClr val="F479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单元整合</a:t>
            </a:r>
            <a:endParaRPr lang="en-US" altLang="zh-CN" sz="4800"/>
          </a:p>
        </p:txBody>
      </p:sp>
      <p:sp>
        <p:nvSpPr>
          <p:cNvPr id="3" name="C_2#48b768f2c.fixed?vbadefaultcenterpage=1&amp;parentnodeid=712554efa&amp;vbahtmlprocessed=1" title=""/>
          <p:cNvSpPr/>
          <p:nvPr/>
        </p:nvSpPr>
        <p:spPr>
          <a:xfrm>
            <a:off x="0" y="3029839"/>
            <a:ext cx="12188952" cy="97205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4800" b="1" i="0">
                <a:solidFill>
                  <a:srgbClr val="F479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第二单元</a:t>
            </a:r>
            <a:r>
              <a:rPr lang="en-US" altLang="zh-CN" sz="4800" b="1" i="0">
                <a:solidFill>
                  <a:srgbClr val="F4792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800" b="1" i="0">
                <a:solidFill>
                  <a:srgbClr val="F479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我们周围的空气</a:t>
            </a:r>
            <a:endParaRPr lang="en-US" altLang="zh-CN" sz="480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P_4_BD#b625b1f60?colgroup=6,20,8&amp;vbadefaultcenterpage=1&amp;parentnodeid=bf3e4f3f9&amp;vbahtmlprocessed=1&amp;bbb=1&amp;hasbroken=1" title=""/>
          <p:cNvGraphicFramePr>
            <a:graphicFrameLocks noGrp="1"/>
          </p:cNvGraphicFramePr>
          <p:nvPr/>
        </p:nvGraphicFramePr>
        <p:xfrm>
          <a:off x="548641" y="1306300"/>
          <a:ext cx="11090410" cy="4754880"/>
        </p:xfrm>
        <a:graphic>
          <a:graphicData uri="http://schemas.openxmlformats.org/drawingml/2006/table">
            <a:tbl>
              <a:tblPr/>
              <a:tblGrid>
                <a:gridCol w="2112024"/>
                <a:gridCol w="6317785"/>
                <a:gridCol w="2660601"/>
              </a:tblGrid>
              <a:tr h="40805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命题方式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考查热度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8176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空气的成分及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用途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本命题点常出现在单项选择题中，主要考查根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据体积分数、性质或用途，判断所给气体是哪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种空气成分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95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8176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空气的污染与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防治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本命题点常出现在单项选择题或填空与说明题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中，主要考查判断所给物质是否属于空气污染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物，或判断所给措施是否有利于保护空气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95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8176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化合反应、分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解反应、氧化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反应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本命题点常出现在单项选择题或填空与说明题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中，主要考查一些常见化学反应的分类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95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P_4_BD#b625b1f60.table_image?tableimageindex=1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883587" y="2149834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5" name="P_4_BD#b625b1f60.table_image?tableimageindex=2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340787" y="2149834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6" name="P_4_BD#b625b1f60.table_image?tableimageindex=3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426387" y="3558010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7" name="P_4_BD#b625b1f60.table_image?tableimageindex=4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883587" y="3558010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8" name="P_4_BD#b625b1f60.table_image?tableimageindex=5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340787" y="3558010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9" name="P_4_BD#b625b1f60.table_image?tableimageindex=6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797987" y="3558010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10" name="P_4_BD#b625b1f60.table_image?tableimageindex=7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654987" y="4966186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11" name="P_4_BD#b625b1f60.table_image?tableimageindex=8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112187" y="4966186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12" name="P_4_BD#b625b1f60.table_image?tableimageindex=9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569387" y="4966186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</p:spTree>
  </p:cSld>
  <p:clrMapOvr>
    <a:masterClrMapping/>
  </p:clrMapOvr>
  <p:transition>
    <p:split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P_4_BD#b625b1f60?colgroup=6,20,8&amp;vbadefaultcenterpage=1&amp;parentnodeid=bf3e4f3f9&amp;vbahtmlprocessed=1&amp;bbb=1&amp;hasbroken=1" title=""/>
          <p:cNvGraphicFramePr>
            <a:graphicFrameLocks noGrp="1"/>
          </p:cNvGraphicFramePr>
          <p:nvPr/>
        </p:nvGraphicFramePr>
        <p:xfrm>
          <a:off x="548641" y="1710895"/>
          <a:ext cx="11090410" cy="4279392"/>
        </p:xfrm>
        <a:graphic>
          <a:graphicData uri="http://schemas.openxmlformats.org/drawingml/2006/table">
            <a:tbl>
              <a:tblPr/>
              <a:tblGrid>
                <a:gridCol w="2112024"/>
                <a:gridCol w="6317785"/>
                <a:gridCol w="2660601"/>
              </a:tblGrid>
              <a:tr h="40805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命题方式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考查热度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33117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氧气的性质和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制法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本命题点常出现在单项选择题、选择填充题或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实验与探究题中，主要考查物质在氧气中燃烧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的实验现象，或列出实验装置图考查仪器名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称、操作正误、化学反应原理和氧气制取方法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95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2141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催化剂和催化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作用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本命题点常出现在单项选择题、选择填充题或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实验与探究题中，主要考查根据催化剂特点判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断选项正误或设计和评价实验方案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95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r>
                        <a:rPr lang="en-US" altLang="zh-CN" sz="24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_4_BD#b625b1f60.table_image?tableimageindex=10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97787" y="3016899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2" name="P_4_BD#b625b1f60.table_image?tableimageindex=11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654987" y="3016899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5" name="P_4_BD#b625b1f60.table_image?tableimageindex=12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112187" y="3016899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6" name="P_4_BD#b625b1f60.table_image?tableimageindex=13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569387" y="3016899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7" name="P_4_BD#b625b1f60.table_image?tableimageindex=14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026587" y="3016899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8" name="P_4_BD#b625b1f60.table_image?tableimageindex=15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654987" y="4874528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9" name="P_4_BD#b625b1f60.table_image?tableimageindex=16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112187" y="4874528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10" name="P_4_BD#b625b1f60.table_image?tableimageindex=17&amp;vbadefaultcenterpage=1&amp;parentnodeid=bf3e4f3f9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569387" y="4874528"/>
            <a:ext cx="393192" cy="53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11" name="P_4_BD#b625b1f60?colgroup=6,20,8&amp;vbadefaultcenterpage=1&amp;parentnodeid=bf3e4f3f9&amp;vbahtmlprocessed=1&amp;bbb=1" title=""/>
          <p:cNvSpPr txBox="1"/>
          <p:nvPr/>
        </p:nvSpPr>
        <p:spPr>
          <a:xfrm>
            <a:off x="9099051" y="1088595"/>
            <a:ext cx="2540000" cy="492697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</p:spTree>
  </p:cSld>
  <p:clrMapOvr>
    <a:masterClrMapping/>
  </p:clrMapOvr>
  <p:transition>
    <p:split dir="in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P_4_BD#b625b1f60?colgroup=6,20,8&amp;vbadefaultcenterpage=1&amp;parentnodeid=bf3e4f3f9&amp;vbahtmlprocessed=1&amp;bbb=1&amp;hasbroken=1" title=""/>
          <p:cNvGraphicFramePr>
            <a:graphicFrameLocks noGrp="1"/>
          </p:cNvGraphicFramePr>
          <p:nvPr/>
        </p:nvGraphicFramePr>
        <p:xfrm>
          <a:off x="548641" y="2640610"/>
          <a:ext cx="11090410" cy="2377440"/>
        </p:xfrm>
        <a:graphic>
          <a:graphicData uri="http://schemas.openxmlformats.org/drawingml/2006/table">
            <a:tbl>
              <a:tblPr/>
              <a:tblGrid>
                <a:gridCol w="2112024"/>
                <a:gridCol w="6317785"/>
                <a:gridCol w="2660601"/>
              </a:tblGrid>
              <a:tr h="408051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命题点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命题方式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考查热度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57629">
                <a:tc gridSpan="3"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 smtClean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本单元内容在2024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年学考中可能会保持3分左右，主要以单项选择题、选择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填充题或填空与说明题等形式考查空气成分的判断，氧气的检验，物质在氧气中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燃烧的现象，实验室制取氧气的反应原理和操作等知识。复习时，同学们要了解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空气的成分，掌握氧气的性质和用途，初步学会实验室制取氧气的方法等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P_4_BD#b625b1f60?colgroup=6,20,8&amp;vbadefaultcenterpage=1&amp;parentnodeid=bf3e4f3f9&amp;vbahtmlprocessed=1&amp;bbb=1&amp;hasbroken=1" title=""/>
          <p:cNvSpPr txBox="1"/>
          <p:nvPr/>
        </p:nvSpPr>
        <p:spPr>
          <a:xfrm>
            <a:off x="9099051" y="2016510"/>
            <a:ext cx="2540000" cy="497508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</p:spTree>
  </p:cSld>
  <p:clrMapOvr>
    <a:masterClrMapping/>
  </p:clrMapOvr>
  <p:transition>
    <p:split dir="in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f09789e78?vbadefaultcenterpage=1&amp;parentnodeid=48b768f2c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760" y="684000"/>
            <a:ext cx="9162288" cy="493776"/>
          </a:xfrm>
          <a:prstGeom prst="rect">
            <a:avLst/>
          </a:prstGeom>
        </p:spPr>
      </p:pic>
      <p:sp>
        <p:nvSpPr>
          <p:cNvPr id="3" name="C_4_BD#ecc092f1a?vbadefaultcenterpage=1&amp;parentnodeid=f09789e78&amp;vbahtmlprocessed=1" title=""/>
          <p:cNvSpPr/>
          <p:nvPr/>
        </p:nvSpPr>
        <p:spPr>
          <a:xfrm>
            <a:off x="548640" y="1306300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一、空气</a:t>
            </a:r>
            <a:endParaRPr lang="en-US" altLang="zh-CN" sz="2800"/>
          </a:p>
        </p:txBody>
      </p:sp>
      <p:sp>
        <p:nvSpPr>
          <p:cNvPr id="4" name="P_5_BD#a052cda4e?segpoint=1&amp;vbadefaultcenterpage=1&amp;parentnodeid=ecc092f1a&amp;vbahtmlprocessed=1" title=""/>
          <p:cNvSpPr/>
          <p:nvPr/>
        </p:nvSpPr>
        <p:spPr>
          <a:xfrm>
            <a:off x="548640" y="1956332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1.空气组成成分的体积分数、性质及用途</a:t>
            </a:r>
            <a:endParaRPr lang="en-US" altLang="zh-CN" sz="2400"/>
          </a:p>
        </p:txBody>
      </p:sp>
      <p:graphicFrame>
        <p:nvGraphicFramePr>
          <p:cNvPr id="5" name="P_5_BD#a052cda4e?colgroup=4,3,26&amp;vbadefaultcenterpage=1&amp;parentnodeid=ecc092f1a&amp;vbahtmlprocessed=1&amp;bbb=1&amp;hasbroken=1" title=""/>
          <p:cNvGraphicFramePr>
            <a:graphicFrameLocks noGrp="1"/>
          </p:cNvGraphicFramePr>
          <p:nvPr/>
        </p:nvGraphicFramePr>
        <p:xfrm>
          <a:off x="548640" y="2470796"/>
          <a:ext cx="11082655" cy="3868420"/>
        </p:xfrm>
        <a:graphic>
          <a:graphicData uri="http://schemas.openxmlformats.org/drawingml/2006/table">
            <a:tbl>
              <a:tblPr/>
              <a:tblGrid>
                <a:gridCol w="1421765"/>
                <a:gridCol w="1373505"/>
                <a:gridCol w="8287258"/>
              </a:tblGrid>
              <a:tr h="980440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成分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体积分数（约占）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性质及用途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83029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氮气</a:t>
                      </a:r>
                      <a14:m>
                        <m:oMathPara>
                          <m:oMathParaPr>
                            <m:jc/>
                          </m:oMathParaPr>
                          <m:oMath>
                            <m:d>
                              <m:dPr>
                                <m:begChr m:val="("/>
                                <m:sepChr m:val="|"/>
                                <m:endChr m:val=")"/>
                                <m:grow m:val="on"/>
                                <m:shp m:val="centered"/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US" altLang="zh-CN" sz="2400" b="1" i="1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𝐍</m:t>
                                    </m:r>
                                  </m:e>
                                  <m:sub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𝟐</m:t>
                                    </m:r>
                                  </m:sub>
                                </m:sSub>
                              </m:e>
                            </m:d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①化学性质不活泼：常用作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，如用于焊接金属、食品包装等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1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#b#</a:t>
                      </a:r>
                      <a:endParaRPr lang="en-US" altLang="zh-CN" sz="100" b="1" i="0" spc="-99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②含有氮元素：制造氮肥和硝酸的重要原料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1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#b#</a:t>
                      </a:r>
                      <a:endParaRPr lang="en-US" altLang="zh-CN" sz="100" b="1" i="0" spc="-99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③熔点低：用于制造低温环境、（医疗上）冷冻麻醉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9353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氧气</a:t>
                      </a:r>
                      <a14:m>
                        <m:oMathPara>
                          <m:oMathParaPr>
                            <m:jc/>
                          </m:oMathParaPr>
                          <m:oMath>
                            <m:d>
                              <m:dPr>
                                <m:begChr m:val="("/>
                                <m:sepChr m:val="|"/>
                                <m:endChr m:val=")"/>
                                <m:grow m:val="on"/>
                                <m:shp m:val="centered"/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US" altLang="zh-CN" sz="2400" b="1" i="1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𝐎</m:t>
                                    </m:r>
                                  </m:e>
                                  <m:sub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𝟐</m:t>
                                    </m:r>
                                  </m:sub>
                                </m:sSub>
                              </m:e>
                            </m:d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①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：用于动植物呼吸、医疗急救、潜水、登山等</a:t>
                      </a:r>
                      <a:endParaRPr lang="en-US" altLang="zh-CN" sz="1200"/>
                    </a:p>
                    <a:p>
                      <a:pPr algn="l" latinLnBrk="1" hangingPunct="0">
                        <a:lnSpc>
                          <a:spcPts val="1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#b#</a:t>
                      </a:r>
                      <a:endParaRPr lang="en-US" altLang="zh-CN" sz="100" b="1" i="0" spc="-99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②助燃性：用于炼钢、气割、气焊、化工生产等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mc:AlternateContent>
        <mc:Choice Requires="a14">
          <p:sp>
            <p:nvSpPr>
              <p:cNvPr id="6" name="P_5_AN.1_1#a052cda4e.blank?vbadefaultcenterpage=1&amp;parentnodeid=ecc092f1a&amp;vbapositionanswer=1&amp;vbahtmlprocessed=1&amp;bbb=1" title=""/>
              <p:cNvSpPr/>
              <p:nvPr/>
            </p:nvSpPr>
            <p:spPr>
              <a:xfrm>
                <a:off x="2280285" y="4227195"/>
                <a:ext cx="808355" cy="35560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2815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𝟕𝟖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%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6" name="P_5_AN.1_1#a052cda4e.blank?vbadefaultcenterpage=1&amp;parentnodeid=ecc092f1a&amp;vbapositionanswer=1&amp;vbahtmlprocessed=1&amp;bbb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0285" y="4227195"/>
                <a:ext cx="808355" cy="355600"/>
              </a:xfrm>
              <a:prstGeom prst="rect">
                <a:avLst/>
              </a:prstGeom>
              <a:blipFill rotWithShape="1">
                <a:blip r:embed="rId4"/>
                <a:stretch>
                  <a:fillRect b="-536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P_5_AN.2_1#a052cda4e.blank?vbadefaultcenterpage=1&amp;parentnodeid=ecc092f1a&amp;vbapositionanswer=2&amp;vbahtmlprocessed=1&amp;bbb=1" title=""/>
          <p:cNvSpPr/>
          <p:nvPr/>
        </p:nvSpPr>
        <p:spPr>
          <a:xfrm>
            <a:off x="7175745" y="3429232"/>
            <a:ext cx="1139825" cy="417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保护气</a:t>
            </a:r>
            <a:endParaRPr lang="en-US" altLang="zh-CN" sz="2400"/>
          </a:p>
        </p:txBody>
      </p:sp>
      <mc:AlternateContent>
        <mc:Choice Requires="a14">
          <p:sp>
            <p:nvSpPr>
              <p:cNvPr id="8" name="P_5_AN.3_1#a052cda4e.blank?vbadefaultcenterpage=1&amp;parentnodeid=ecc092f1a&amp;vbapositionanswer=3&amp;vbahtmlprocessed=1&amp;bbb=1" title=""/>
              <p:cNvSpPr/>
              <p:nvPr/>
            </p:nvSpPr>
            <p:spPr>
              <a:xfrm>
                <a:off x="2280539" y="5616743"/>
                <a:ext cx="792163" cy="35560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2815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𝟐𝟏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%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8" name="P_5_AN.3_1#a052cda4e.blank?vbadefaultcenterpage=1&amp;parentnodeid=ecc092f1a&amp;vbapositionanswer=3&amp;vbahtmlprocessed=1&amp;bbb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0539" y="5616743"/>
                <a:ext cx="792163" cy="355600"/>
              </a:xfrm>
              <a:prstGeom prst="rect">
                <a:avLst/>
              </a:prstGeom>
              <a:blipFill rotWithShape="1">
                <a:blip r:embed="rId5"/>
                <a:stretch>
                  <a:fillRect l="-32" t="-47" r="72" b="-488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P_5_AN.4_1#a052cda4e.blank?vbadefaultcenterpage=1&amp;parentnodeid=ecc092f1a&amp;vbapositionanswer=4&amp;vbahtmlprocessed=1&amp;bbb=1" title=""/>
          <p:cNvSpPr/>
          <p:nvPr/>
        </p:nvSpPr>
        <p:spPr>
          <a:xfrm>
            <a:off x="3778178" y="5307816"/>
            <a:ext cx="1446213" cy="417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供给呼吸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" name="P_5_BD#a052cda4e?colgroup=4,3,26&amp;vbadefaultcenterpage=1&amp;parentnodeid=ecc092f1a&amp;vbahtmlprocessed=1&amp;bbb=1&amp;hasbroken=1" title=""/>
          <p:cNvGraphicFramePr>
            <a:graphicFrameLocks noGrp="1"/>
          </p:cNvGraphicFramePr>
          <p:nvPr/>
        </p:nvGraphicFramePr>
        <p:xfrm>
          <a:off x="548640" y="1306301"/>
          <a:ext cx="11082655" cy="5563235"/>
        </p:xfrm>
        <a:graphic>
          <a:graphicData uri="http://schemas.openxmlformats.org/drawingml/2006/table">
            <a:tbl>
              <a:tblPr/>
              <a:tblGrid>
                <a:gridCol w="1784985"/>
                <a:gridCol w="1984375"/>
                <a:gridCol w="7313168"/>
              </a:tblGrid>
              <a:tr h="1227455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成分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体积分数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（约占）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性质及用途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40356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稀有气体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𝟎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.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𝟗𝟒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%</m:t>
                            </m:r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①通电时发出不同颜色的光：作电光源，如用于制造航标灯、霓虹灯等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ct val="1000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#b#</a:t>
                      </a:r>
                      <a:endParaRPr lang="en-US" altLang="zh-CN" sz="100" b="1" i="0" spc="-99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②化学性质不活泼：用作保护气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6608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二氧化碳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d>
                              <m:dPr>
                                <m:begChr m:val="("/>
                                <m:sepChr m:val="|"/>
                                <m:endChr m:val=")"/>
                                <m:grow m:val="on"/>
                                <m:shp m:val="centered"/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US" altLang="zh-CN" sz="2400" b="1" i="1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𝐂𝐎</m:t>
                                    </m:r>
                                  </m:e>
                                  <m:sub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𝟐</m:t>
                                    </m:r>
                                  </m:sub>
                                </m:sSub>
                              </m:e>
                            </m:d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𝟎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.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𝟎𝟑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%</m:t>
                            </m:r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①绿色植物进行光合作用的原料：用作气体肥料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ct val="1000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#b#</a:t>
                      </a:r>
                      <a:endParaRPr lang="en-US" altLang="zh-CN" sz="100" b="1" i="0" spc="-99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②干冰（固态</a:t>
                      </a:r>
                      <a14:m>
                        <m:oMathPara>
                          <m:oMathParaPr>
                            <m:jc/>
                          </m:oMathParaPr>
                          <m:oMath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𝐂𝐎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）升华吸热：用作制冷剂或用于</a:t>
                      </a:r>
                      <a:endParaRPr lang="en-US" altLang="zh-CN" sz="2400" b="1" i="0" err="1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i="0" smtClean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ct val="1000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#b#</a:t>
                      </a:r>
                      <a:endParaRPr lang="en-US" altLang="zh-CN" sz="100" b="1" i="0" spc="-99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③密度比空气大，不燃烧，也不支持燃烧：用于灭火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ct val="1000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#b#</a:t>
                      </a:r>
                      <a:endParaRPr lang="en-US" altLang="zh-CN" sz="100" b="1" i="0" spc="-990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34" charset="-120"/>
                      </a:endParaRP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④能溶于水：用于制碳酸饮料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P_5_AN.5_1#a052cda4e.blank?vbadefaultcenterpage=1&amp;parentnodeid=ecc092f1a&amp;vbapositionanswer=5&amp;vbahtmlprocessed=1&amp;hasbroken=1" title=""/>
          <p:cNvSpPr/>
          <p:nvPr/>
        </p:nvSpPr>
        <p:spPr>
          <a:xfrm>
            <a:off x="4411980" y="4449445"/>
            <a:ext cx="4542790" cy="46101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38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-120"/>
              </a:rPr>
              <a:t>                                            </a:t>
            </a:r>
            <a:r>
              <a:rPr lang="en-US" altLang="zh-CN" sz="2400" b="1" i="0" err="1" smtClean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人工降雨</a:t>
            </a:r>
            <a:endParaRPr lang="en-US" altLang="zh-CN" sz="2400"/>
          </a:p>
        </p:txBody>
      </p:sp>
      <p:sp>
        <p:nvSpPr>
          <p:cNvPr id="2" name="P_5_BD#a052cda4e?colgroup=4,3,26&amp;vbadefaultcenterpage=1&amp;parentnodeid=ecc092f1a&amp;vbahtmlprocessed=1&amp;bbb=1" title=""/>
          <p:cNvSpPr txBox="1"/>
          <p:nvPr/>
        </p:nvSpPr>
        <p:spPr>
          <a:xfrm>
            <a:off x="9091168" y="684000"/>
            <a:ext cx="2540000" cy="492697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P_5_BD#a052cda4e?colgroup=4,3,26&amp;vbadefaultcenterpage=1&amp;parentnodeid=ecc092f1a&amp;vbahtmlprocessed=1&amp;bbb=1&amp;hasbroken=1" title=""/>
          <p:cNvGraphicFramePr>
            <a:graphicFrameLocks noGrp="1"/>
          </p:cNvGraphicFramePr>
          <p:nvPr/>
        </p:nvGraphicFramePr>
        <p:xfrm>
          <a:off x="548640" y="1444856"/>
          <a:ext cx="11082655" cy="2098675"/>
        </p:xfrm>
        <a:graphic>
          <a:graphicData uri="http://schemas.openxmlformats.org/drawingml/2006/table">
            <a:tbl>
              <a:tblPr/>
              <a:tblGrid>
                <a:gridCol w="1664208"/>
                <a:gridCol w="1773555"/>
                <a:gridCol w="7644765"/>
              </a:tblGrid>
              <a:tr h="1148715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成分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体积分数（约占）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性质及用途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6653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其他气体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和杂质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𝟎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.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𝟎𝟑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%</m:t>
                            </m:r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—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P_5_BD#a052cda4e?colgroup=4,3,26&amp;vbadefaultcenterpage=1&amp;parentnodeid=ecc092f1a&amp;vbahtmlprocessed=1&amp;bbb=1&amp;hasbroken=1" title=""/>
          <p:cNvSpPr txBox="1"/>
          <p:nvPr/>
        </p:nvSpPr>
        <p:spPr>
          <a:xfrm>
            <a:off x="9091168" y="820756"/>
            <a:ext cx="2540000" cy="497508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  <p:sp>
        <p:nvSpPr>
          <p:cNvPr id="4" name="P_5_BD#a052cda4e?segpoint=1&amp;vbadefaultcenterpage=1&amp;parentnodeid=ecc092f1a&amp;vbahtmlprocessed=1" title=""/>
          <p:cNvSpPr/>
          <p:nvPr/>
        </p:nvSpPr>
        <p:spPr>
          <a:xfrm>
            <a:off x="548640" y="4006178"/>
            <a:ext cx="11091672" cy="158330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【注意】（1）空气属于混合物。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（2）空气中各成分的含量一般是指体积分数而非质量分数。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（3）稀有气体通电发出不同颜色的光的过程属于物理变化。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5_BD#a052cda4e?segpoint=1&amp;vbadefaultcenterpage=1&amp;parentnodeid=ecc092f1a&amp;vbahtmlprocessed=1" title=""/>
          <p:cNvSpPr/>
          <p:nvPr/>
        </p:nvSpPr>
        <p:spPr>
          <a:xfrm>
            <a:off x="548640" y="684000"/>
            <a:ext cx="11091672" cy="1291273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2.空气中氧气含量的测定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（1）反应原理：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</a:t>
            </a:r>
            <a:r>
              <a:rPr kumimoji="0" lang="en-US" altLang="zh-CN" sz="3850" b="1" i="0" u="sng" strike="noStrike" kern="0" cap="none" spc="-9990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-120"/>
              </a:rPr>
              <a:t> 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__________________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（用化学方程式表示）。</a:t>
            </a:r>
            <a:endParaRPr lang="en-US" altLang="zh-CN" sz="2400"/>
          </a:p>
        </p:txBody>
      </p:sp>
      <p:pic>
        <p:nvPicPr>
          <p:cNvPr id="4" name="P_5_BD#a052cda4e?vbadefaultcenterpage=1&amp;parentnodeid=ecc092f1a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23360" y="2110972"/>
            <a:ext cx="4151376" cy="2496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5" name="P_5_BD#a052cda4e?vbadefaultcenterpage=1&amp;parentnodeid=ecc092f1a&amp;vbahtmlprocessed=1&amp;bbb=1&amp;hasbroken=1" title=""/>
          <p:cNvSpPr/>
          <p:nvPr/>
        </p:nvSpPr>
        <p:spPr>
          <a:xfrm>
            <a:off x="548640" y="4739872"/>
            <a:ext cx="11091672" cy="15833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足量物质（红磷）在密闭集气瓶内燃烧，耗尽氧气，瓶内压强减小。打开止水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夹后，大气压将烧杯内的水压入集气瓶中，进入集气瓶内水的体积即为减少的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的体积。</a:t>
            </a:r>
            <a:endParaRPr lang="en-US" altLang="zh-CN" sz="2400"/>
          </a:p>
        </p:txBody>
      </p:sp>
      <mc:AlternateContent>
        <mc:Choice Requires="a14">
          <p:sp>
            <p:nvSpPr>
              <p:cNvPr id="6" name="P_5_AN.6_1#a052cda4e.blank?vbadefaultcenterpage=1&amp;parentnodeid=ecc092f1a&amp;vbapositionanswer=6&amp;vbahtmlprocessed=1&amp;rh=48.6" title=""/>
              <p:cNvSpPr/>
              <p:nvPr/>
            </p:nvSpPr>
            <p:spPr>
              <a:xfrm>
                <a:off x="3501390" y="1419584"/>
                <a:ext cx="2837117" cy="559054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440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𝟒𝐏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+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𝟓</m:t>
                      </m:r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𝐎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 </m:t>
                      </m:r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US" altLang="zh-CN" i="1" baseline="3000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bar>
                              <m:barPr>
                                <m:pos m:val="bot"/>
                                <m:ctrlPr>
                                  <a:rPr lang="en-US" altLang="zh-CN" sz="2400" b="1" i="1" baseline="-2000">
                                    <a:solidFill>
                                      <a:srgbClr val="A0002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barPr>
                              <m:e>
                                <m:bar>
                                  <m:barPr>
                                    <m:pos m:val="bot"/>
                                    <m:ctrlPr>
                                      <a:rPr lang="en-US" altLang="zh-CN" sz="2400" b="1" i="1" baseline="-8000">
                                        <a:solidFill>
                                          <a:srgbClr val="A0002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barPr>
                                  <m:e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baseline="-2000">
                                        <a:solidFill>
                                          <a:srgbClr val="A0002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点燃</m:t>
                                    </m:r>
                                  </m:e>
                                </m:bar>
                              </m:e>
                            </m:bar>
                          </m:e>
                        </m:mr>
                        <m:mr>
                          <m:e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A00021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</m:e>
                        </m:mr>
                      </m:m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 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𝟐</m:t>
                      </m:r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𝐏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𝐎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𝟓</m:t>
                          </m:r>
                        </m:sub>
                      </m:sSub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6" name="P_5_AN.6_1#a052cda4e.blank?vbadefaultcenterpage=1&amp;parentnodeid=ecc092f1a&amp;vbapositionanswer=6&amp;vbahtmlprocessed=1&amp;rh=48.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1390" y="1419584"/>
                <a:ext cx="2837117" cy="559054"/>
              </a:xfrm>
              <a:prstGeom prst="rect">
                <a:avLst/>
              </a:prstGeom>
              <a:blipFill rotWithShape="1">
                <a:blip r:embed="rId4"/>
                <a:stretch>
                  <a:fillRect t="-21645" r="20" b="11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P_5_AN.7_1#a052cda4e.blank?vbadefaultcenterpage=1&amp;parentnodeid=ecc092f1a&amp;vbapositionanswer=7&amp;vbahtmlprocessed=1&amp;bbb=1" title=""/>
          <p:cNvSpPr/>
          <p:nvPr/>
        </p:nvSpPr>
        <p:spPr>
          <a:xfrm>
            <a:off x="675640" y="5799052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氧气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5_BD#a052cda4e?segpoint=1&amp;vbadefaultcenterpage=1&amp;parentnodeid=ecc092f1a&amp;vbahtmlprocessed=1" title=""/>
          <p:cNvSpPr/>
          <p:nvPr/>
        </p:nvSpPr>
        <p:spPr>
          <a:xfrm>
            <a:off x="548640" y="684000"/>
            <a:ext cx="11091672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（2）注意事项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①装置气密性良好；</a:t>
            </a:r>
            <a:endParaRPr lang="en-US" altLang="zh-CN" sz="2400"/>
          </a:p>
        </p:txBody>
      </p:sp>
      <p:sp>
        <p:nvSpPr>
          <p:cNvPr id="4" name="P_5_BD#a052cda4e?segpoint=1&amp;vbadefaultcenterpage=1&amp;parentnodeid=ecc092f1a&amp;vbahtmlprocessed=1&amp;bbb=1&amp;hasbroken=1" title=""/>
          <p:cNvSpPr/>
          <p:nvPr/>
        </p:nvSpPr>
        <p:spPr>
          <a:xfrm>
            <a:off x="548640" y="1788011"/>
            <a:ext cx="11091672" cy="15833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②红磷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；</a:t>
            </a:r>
            <a:endParaRPr lang="en-US" altLang="zh-CN" sz="2400"/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③装置冷却到室温时再打开止水夹（集气瓶内水的作用：一是加速冷却，二是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______________________________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）。</a:t>
            </a:r>
            <a:endParaRPr lang="en-US" altLang="zh-CN" sz="2400"/>
          </a:p>
        </p:txBody>
      </p:sp>
      <p:sp>
        <p:nvSpPr>
          <p:cNvPr id="5" name="P_5_BD#a052cda4e?segpoint=1&amp;vbadefaultcenterpage=1&amp;parentnodeid=ecc092f1a&amp;vbahtmlprocessed=1" title=""/>
          <p:cNvSpPr/>
          <p:nvPr/>
        </p:nvSpPr>
        <p:spPr>
          <a:xfrm>
            <a:off x="548640" y="3432343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（3）常见的改进装置</a:t>
            </a:r>
            <a:endParaRPr lang="en-US" altLang="zh-CN" sz="2400"/>
          </a:p>
        </p:txBody>
      </p:sp>
      <p:pic>
        <p:nvPicPr>
          <p:cNvPr id="6" name="P_5_BD#a052cda4e?vbadefaultcenterpage=1&amp;parentnodeid=ecc092f1a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76072" y="4049500"/>
            <a:ext cx="11045952" cy="226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7" name="P_5_AN.8_1#a052cda4e.blank?vbadefaultcenterpage=1&amp;parentnodeid=ecc092f1a&amp;vbapositionanswer=8&amp;vbahtmlprocessed=1&amp;bbb=1" title=""/>
          <p:cNvSpPr/>
          <p:nvPr/>
        </p:nvSpPr>
        <p:spPr>
          <a:xfrm>
            <a:off x="2134553" y="1749911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足量</a:t>
            </a:r>
            <a:endParaRPr lang="en-US" altLang="zh-CN" sz="2400"/>
          </a:p>
        </p:txBody>
      </p:sp>
      <p:sp>
        <p:nvSpPr>
          <p:cNvPr id="8" name="P_5_AN.9_1#a052cda4e.blank?vbadefaultcenterpage=1&amp;parentnodeid=ecc092f1a&amp;vbapositionanswer=9&amp;vbahtmlprocessed=1&amp;bbb=1" title=""/>
          <p:cNvSpPr/>
          <p:nvPr/>
        </p:nvSpPr>
        <p:spPr>
          <a:xfrm>
            <a:off x="586740" y="2847191"/>
            <a:ext cx="451008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吸收红磷燃烧生成的五氧化二磷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  <p:bldP spid="8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5_BD#a052cda4e?segpoint=1&amp;vbadefaultcenterpage=1&amp;parentnodeid=ecc092f1a&amp;vbahtmlprocessed=1" title=""/>
          <p:cNvSpPr/>
          <p:nvPr/>
        </p:nvSpPr>
        <p:spPr>
          <a:xfrm>
            <a:off x="548640" y="1837324"/>
            <a:ext cx="11091672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3.空气的污染与防治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（1）来源：矿物燃料的燃烧、工厂排放的废气和烟尘、汽车尾气等。</a:t>
            </a:r>
            <a:endParaRPr lang="en-US" altLang="zh-CN" sz="2400"/>
          </a:p>
        </p:txBody>
      </p:sp>
      <p:sp>
        <p:nvSpPr>
          <p:cNvPr id="4" name="P_5_BD#a052cda4e?segpoint=1&amp;vbadefaultcenterpage=1&amp;parentnodeid=ecc092f1a&amp;vbahtmlprocessed=1&amp;bbb=1&amp;hasbroken=1" title=""/>
          <p:cNvSpPr/>
          <p:nvPr/>
        </p:nvSpPr>
        <p:spPr>
          <a:xfrm>
            <a:off x="548640" y="2945907"/>
            <a:ext cx="1109167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（2）污染物：二氧化氮、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、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、可吸入颗粒物、细颗粒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物、臭氧。</a:t>
            </a:r>
            <a:endParaRPr lang="en-US" altLang="zh-CN" sz="2400"/>
          </a:p>
        </p:txBody>
      </p:sp>
      <p:sp>
        <p:nvSpPr>
          <p:cNvPr id="5" name="P_5_BD#a052cda4e?segpoint=1&amp;vbadefaultcenterpage=1&amp;parentnodeid=ecc092f1a&amp;vbahtmlprocessed=1" title=""/>
          <p:cNvSpPr/>
          <p:nvPr/>
        </p:nvSpPr>
        <p:spPr>
          <a:xfrm>
            <a:off x="548640" y="4050807"/>
            <a:ext cx="11091672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（3）防治：合理使用化石能源，使用清洁能源，积极植树造林等。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【注意】二氧化碳不属于空气污染物。</a:t>
            </a:r>
            <a:endParaRPr lang="en-US" altLang="zh-CN" sz="2400"/>
          </a:p>
        </p:txBody>
      </p:sp>
      <p:sp>
        <p:nvSpPr>
          <p:cNvPr id="6" name="P_5_AN.10_1#a052cda4e.blank?vbadefaultcenterpage=1&amp;parentnodeid=ecc092f1a&amp;vbapositionanswer=10&amp;vbahtmlprocessed=1&amp;bbb=1" title=""/>
          <p:cNvSpPr/>
          <p:nvPr/>
        </p:nvSpPr>
        <p:spPr>
          <a:xfrm>
            <a:off x="4739640" y="2907807"/>
            <a:ext cx="14462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二氧化硫</a:t>
            </a:r>
            <a:endParaRPr lang="en-US" altLang="zh-CN" sz="2400"/>
          </a:p>
        </p:txBody>
      </p:sp>
      <p:sp>
        <p:nvSpPr>
          <p:cNvPr id="7" name="P_5_AN.11_1#a052cda4e.blank?vbadefaultcenterpage=1&amp;parentnodeid=ecc092f1a&amp;vbapositionanswer=11&amp;vbahtmlprocessed=1&amp;bbb=1" title=""/>
          <p:cNvSpPr/>
          <p:nvPr/>
        </p:nvSpPr>
        <p:spPr>
          <a:xfrm>
            <a:off x="6570028" y="2907807"/>
            <a:ext cx="14462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一氧化碳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7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2a63f1881?vbadefaultcenterpage=1&amp;parentnodeid=f09789e78&amp;vbahtmlprocessed=1" title=""/>
          <p:cNvSpPr/>
          <p:nvPr/>
        </p:nvSpPr>
        <p:spPr>
          <a:xfrm>
            <a:off x="548640" y="596077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二、氧气</a:t>
            </a:r>
            <a:endParaRPr lang="en-US" altLang="zh-CN" sz="2800"/>
          </a:p>
        </p:txBody>
      </p:sp>
      <p:sp>
        <p:nvSpPr>
          <p:cNvPr id="3" name="P_5_BD#12d47bcc9?segpoint=1&amp;vbadefaultcenterpage=1&amp;parentnodeid=2a63f1881&amp;vbahtmlprocessed=1&amp;bbb=1&amp;hasbroken=1" title=""/>
          <p:cNvSpPr/>
          <p:nvPr/>
        </p:nvSpPr>
        <p:spPr>
          <a:xfrm>
            <a:off x="548640" y="1238596"/>
            <a:ext cx="11091672" cy="15833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1.物理性质</a:t>
            </a:r>
            <a:endParaRPr lang="en-US" altLang="zh-CN" sz="2400"/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通常状况下，氧气为无色、无味的气体，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溶于水，密度比空气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；液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态时为淡蓝色，固态时为淡蓝色雪花状。</a:t>
            </a:r>
            <a:endParaRPr lang="en-US" altLang="zh-CN" sz="2400"/>
          </a:p>
        </p:txBody>
      </p:sp>
      <p:sp>
        <p:nvSpPr>
          <p:cNvPr id="4" name="P_5_BD#12d47bcc9?segpoint=1&amp;vbadefaultcenterpage=1&amp;parentnodeid=2a63f1881&amp;vbahtmlprocessed=1" title=""/>
          <p:cNvSpPr/>
          <p:nvPr/>
        </p:nvSpPr>
        <p:spPr>
          <a:xfrm>
            <a:off x="548640" y="2887220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2.化学性质</a:t>
            </a:r>
            <a:endParaRPr lang="en-US" altLang="zh-CN" sz="2400"/>
          </a:p>
        </p:txBody>
      </p:sp>
      <p:graphicFrame>
        <p:nvGraphicFramePr>
          <p:cNvPr id="11" name="P_5_BD#12d47bcc9?colgroup=6,20,8&amp;vbadefaultcenterpage=1&amp;parentnodeid=2a63f1881&amp;vbahtmlprocessed=1&amp;bbb=1&amp;hasbroken=1" title=""/>
          <p:cNvGraphicFramePr>
            <a:graphicFrameLocks noGrp="1"/>
          </p:cNvGraphicFramePr>
          <p:nvPr/>
        </p:nvGraphicFramePr>
        <p:xfrm>
          <a:off x="548640" y="3390078"/>
          <a:ext cx="11082655" cy="4749800"/>
        </p:xfrm>
        <a:graphic>
          <a:graphicData uri="http://schemas.openxmlformats.org/drawingml/2006/table">
            <a:tbl>
              <a:tblPr/>
              <a:tblGrid>
                <a:gridCol w="1051560"/>
                <a:gridCol w="915035"/>
                <a:gridCol w="5960745"/>
                <a:gridCol w="3155188"/>
              </a:tblGrid>
              <a:tr h="408051">
                <a:tc gridSpan="2"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物质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实验现象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化学方程式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6653">
                <a:tc rowSpan="3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 err="1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非金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 err="1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属单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碳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在空气中：持续红热，放热，生成能使澄清石灰水变浑浊的气体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</a:t>
                      </a:r>
                      <a:r>
                        <a:rPr lang="en-US" altLang="zh-CN" sz="3750" b="1" i="0" u="sng" kern="0" spc="-9990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______________</a:t>
                      </a:r>
                      <a:endParaRPr lang="en-US" altLang="zh-CN" sz="1200"/>
                    </a:p>
                    <a:p>
                      <a:pPr algn="l" latinLnBrk="1" hangingPunct="0">
                        <a:lnSpc>
                          <a:spcPts val="1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#b#</a:t>
                      </a:r>
                      <a:endParaRPr lang="en-US" altLang="zh-CN" sz="100" b="1" i="0" spc="-990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（充分燃烧）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665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在氧气中：剧烈燃烧，放热，发出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，生成能使澄清石灰水变浑浊的气体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90665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硫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在空气中：产生微弱的淡蓝色火焰，放热，产生有刺激性气味的气体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𝐒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𝐎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  <m:m>
                              <m:mPr>
                                <m:mcs>
                                  <m:mc>
                                    <m:mcPr>
                                      <m:count m:val="1"/>
                                      <m:mcJc m:val="center"/>
                                    </m:mcPr>
                                  </m:mc>
                                </m:mcs>
                                <m:ctrlPr>
                                  <a:rPr lang="en-US" altLang="zh-CN" i="1" baseline="3000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mPr>
                              <m:mr>
                                <m:e>
                                  <m:bar>
                                    <m:barPr>
                                      <m:pos m:val="bot"/>
                                      <m:ctrlPr>
                                        <a:rPr lang="en-US" altLang="zh-CN" sz="2400" b="1" i="1" baseline="-200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barPr>
                                    <m:e>
                                      <m:bar>
                                        <m:barPr>
                                          <m:pos m:val="bot"/>
                                          <m:ctrlPr>
                                            <a:rPr lang="en-US" altLang="zh-CN" sz="2400" b="1" i="1" baseline="-8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barPr>
                                        <m:e>
                                          <m:r>
                                            <m:rPr>
                                              <m:sty m:val="b"/>
                                            </m:rPr>
                                            <a:rPr lang="en-US" altLang="zh-CN" sz="2400" b="1" baseline="-2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点燃</m:t>
                                          </m:r>
                                        </m:e>
                                      </m:bar>
                                    </m:e>
                                  </m:bar>
                                </m:e>
                              </m:mr>
                              <m:mr>
                                <m:e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 </m:t>
                                  </m:r>
                                </m:e>
                              </m:mr>
                            </m:m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𝐒𝐎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P_5_AN.12_1#12d47bcc9.blank?vbadefaultcenterpage=1&amp;parentnodeid=2a63f1881&amp;vbapositionanswer=12&amp;vbahtmlprocessed=1&amp;bbb=1" title=""/>
          <p:cNvSpPr/>
          <p:nvPr/>
        </p:nvSpPr>
        <p:spPr>
          <a:xfrm>
            <a:off x="6730365" y="1749136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不易</a:t>
            </a:r>
            <a:endParaRPr lang="en-US" altLang="zh-CN" sz="2400"/>
          </a:p>
        </p:txBody>
      </p:sp>
      <p:sp>
        <p:nvSpPr>
          <p:cNvPr id="7" name="P_5_AN.13_1#12d47bcc9.blank?vbadefaultcenterpage=1&amp;parentnodeid=2a63f1881&amp;vbapositionanswer=13&amp;vbahtmlprocessed=1" title=""/>
          <p:cNvSpPr/>
          <p:nvPr/>
        </p:nvSpPr>
        <p:spPr>
          <a:xfrm>
            <a:off x="10402253" y="1749136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大</a:t>
            </a:r>
            <a:endParaRPr lang="en-US" altLang="zh-CN" sz="2400"/>
          </a:p>
        </p:txBody>
      </p:sp>
      <mc:AlternateContent>
        <mc:Choice Requires="a14">
          <p:sp>
            <p:nvSpPr>
              <p:cNvPr id="8" name="P_5_AN.14_1#12d47bcc9.blank?vbadefaultcenterpage=1&amp;parentnodeid=2a63f1881&amp;vbapositionanswer=14&amp;vbahtmlprocessed=1&amp;bbb=1&amp;rh=48.6" title=""/>
              <p:cNvSpPr/>
              <p:nvPr/>
            </p:nvSpPr>
            <p:spPr>
              <a:xfrm>
                <a:off x="8971716" y="4295587"/>
                <a:ext cx="2140395" cy="559054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4410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𝐂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+</m:t>
                      </m:r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𝐎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 </m:t>
                      </m:r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US" altLang="zh-CN" i="1" baseline="3000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bar>
                              <m:barPr>
                                <m:pos m:val="bot"/>
                                <m:ctrlPr>
                                  <a:rPr lang="en-US" altLang="zh-CN" sz="2400" b="1" i="1" baseline="-2000">
                                    <a:solidFill>
                                      <a:srgbClr val="A0002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barPr>
                              <m:e>
                                <m:bar>
                                  <m:barPr>
                                    <m:pos m:val="bot"/>
                                    <m:ctrlPr>
                                      <a:rPr lang="en-US" altLang="zh-CN" sz="2400" b="1" i="1" baseline="-8000">
                                        <a:solidFill>
                                          <a:srgbClr val="A0002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barPr>
                                  <m:e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baseline="-2000">
                                        <a:solidFill>
                                          <a:srgbClr val="A0002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点燃</m:t>
                                    </m:r>
                                  </m:e>
                                </m:bar>
                              </m:e>
                            </m:bar>
                          </m:e>
                        </m:mr>
                        <m:mr>
                          <m:e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A00021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</m:e>
                        </m:mr>
                      </m:m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 </m:t>
                      </m:r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𝐂𝐎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8" name="P_5_AN.14_1#12d47bcc9.blank?vbadefaultcenterpage=1&amp;parentnodeid=2a63f1881&amp;vbapositionanswer=14&amp;vbahtmlprocessed=1&amp;bbb=1&amp;rh=48.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71716" y="4295587"/>
                <a:ext cx="2140395" cy="559054"/>
              </a:xfrm>
              <a:prstGeom prst="rect">
                <a:avLst/>
              </a:prstGeom>
              <a:blipFill rotWithShape="1">
                <a:blip r:embed="rId3"/>
                <a:stretch>
                  <a:fillRect l="-20" t="-21547" r="11" b="12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P_5_AN.15_1#12d47bcc9.blank?vbadefaultcenterpage=1&amp;parentnodeid=2a63f1881&amp;vbapositionanswer=15&amp;vbahtmlprocessed=1&amp;bbb=1" title=""/>
          <p:cNvSpPr/>
          <p:nvPr/>
        </p:nvSpPr>
        <p:spPr>
          <a:xfrm>
            <a:off x="7191375" y="4788535"/>
            <a:ext cx="918210" cy="41021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白光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7" grpId="0" uiExpand="1" build="p" animBg="1"/>
      <p:bldP spid="8" grpId="0" build="p"/>
      <p:bldP spid="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" name="P_5_BD#12d47bcc9?colgroup=6,20,8&amp;vbadefaultcenterpage=1&amp;parentnodeid=2a63f1881&amp;vbahtmlprocessed=1&amp;bbb=1&amp;hasbroken=1" title=""/>
          <p:cNvGraphicFramePr>
            <a:graphicFrameLocks noGrp="1"/>
          </p:cNvGraphicFramePr>
          <p:nvPr/>
        </p:nvGraphicFramePr>
        <p:xfrm>
          <a:off x="548640" y="2086720"/>
          <a:ext cx="11082655" cy="3524885"/>
        </p:xfrm>
        <a:graphic>
          <a:graphicData uri="http://schemas.openxmlformats.org/drawingml/2006/table">
            <a:tbl>
              <a:tblPr/>
              <a:tblGrid>
                <a:gridCol w="1051560"/>
                <a:gridCol w="832485"/>
                <a:gridCol w="5360035"/>
                <a:gridCol w="3838448"/>
              </a:tblGrid>
              <a:tr h="408051">
                <a:tc gridSpan="2"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物质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实验现象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化学方程式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960">
                <a:tc rowSpan="3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非金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属单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硫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在氧气中：产生明亮的蓝紫色火焰，放热，产生有刺激性气味的气体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𝐒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𝐎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  <m:m>
                              <m:mPr>
                                <m:mcs>
                                  <m:mc>
                                    <m:mcPr>
                                      <m:count m:val="1"/>
                                      <m:mcJc m:val="center"/>
                                    </m:mcPr>
                                  </m:mc>
                                </m:mcs>
                                <m:ctrlPr>
                                  <a:rPr lang="en-US" altLang="zh-CN" i="1" baseline="3000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mPr>
                              <m:mr>
                                <m:e>
                                  <m:bar>
                                    <m:barPr>
                                      <m:pos m:val="bot"/>
                                      <m:ctrlPr>
                                        <a:rPr lang="en-US" altLang="zh-CN" sz="2400" b="1" i="1" baseline="-200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barPr>
                                    <m:e>
                                      <m:bar>
                                        <m:barPr>
                                          <m:pos m:val="bot"/>
                                          <m:ctrlPr>
                                            <a:rPr lang="en-US" altLang="zh-CN" sz="2400" b="1" i="1" baseline="-8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barPr>
                                        <m:e>
                                          <m:r>
                                            <m:rPr>
                                              <m:sty m:val="b"/>
                                            </m:rPr>
                                            <a:rPr lang="en-US" altLang="zh-CN" sz="2400" b="1" baseline="-2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点燃</m:t>
                                          </m:r>
                                        </m:e>
                                      </m:bar>
                                    </m:e>
                                  </m:bar>
                                </m:e>
                              </m:mr>
                              <m:mr>
                                <m:e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 </m:t>
                                  </m:r>
                                </m:e>
                              </m:mr>
                            </m:m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𝐒𝐎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665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磷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 err="1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产生大量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，放出大量的热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80000"/>
                        </a:lnSpc>
                      </a:pP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______________________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938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氢气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 err="1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产生淡蓝色火焰，放出大量的热，生成一种能使无水硫酸铜变蓝的液体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47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𝟐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𝐇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𝐎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  <m:m>
                              <m:mPr>
                                <m:mcs>
                                  <m:mc>
                                    <m:mcPr>
                                      <m:count m:val="1"/>
                                      <m:mcJc m:val="center"/>
                                    </m:mcPr>
                                  </m:mc>
                                </m:mcs>
                                <m:ctrlPr>
                                  <a:rPr lang="en-US" altLang="zh-CN" i="1" baseline="3000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mPr>
                              <m:mr>
                                <m:e>
                                  <m:bar>
                                    <m:barPr>
                                      <m:pos m:val="bot"/>
                                      <m:ctrlPr>
                                        <a:rPr lang="en-US" altLang="zh-CN" sz="2400" b="1" i="1" baseline="-200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barPr>
                                    <m:e>
                                      <m:bar>
                                        <m:barPr>
                                          <m:pos m:val="bot"/>
                                          <m:ctrlPr>
                                            <a:rPr lang="en-US" altLang="zh-CN" sz="2400" b="1" i="1" baseline="-8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barPr>
                                        <m:e>
                                          <m:r>
                                            <m:rPr>
                                              <m:sty m:val="b"/>
                                            </m:rPr>
                                            <a:rPr lang="en-US" altLang="zh-CN" sz="2400" b="1" baseline="-2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点燃</m:t>
                                          </m:r>
                                        </m:e>
                                      </m:bar>
                                    </m:e>
                                  </m:bar>
                                </m:e>
                              </m:mr>
                              <m:mr>
                                <m:e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 </m:t>
                                  </m:r>
                                </m:e>
                              </m:mr>
                            </m:m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𝟐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𝐇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𝐎</m:t>
                            </m:r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P_5_AN.16_1#12d47bcc9.blank?vbadefaultcenterpage=1&amp;parentnodeid=2a63f1881&amp;vbapositionanswer=16&amp;vbahtmlprocessed=1&amp;bbb=1" title=""/>
          <p:cNvSpPr/>
          <p:nvPr/>
        </p:nvSpPr>
        <p:spPr>
          <a:xfrm>
            <a:off x="4312285" y="3686175"/>
            <a:ext cx="789940" cy="50228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白烟</a:t>
            </a:r>
            <a:endParaRPr lang="en-US" altLang="zh-CN" sz="2400"/>
          </a:p>
        </p:txBody>
      </p:sp>
      <mc:AlternateContent>
        <mc:Choice Requires="a14">
          <p:sp>
            <p:nvSpPr>
              <p:cNvPr id="4" name="P_5_AN.17_1#12d47bcc9.blank?vbadefaultcenterpage=1&amp;parentnodeid=2a63f1881&amp;vbapositionanswer=17&amp;vbahtmlprocessed=1&amp;bbb=1&amp;rh=183.6&amp;hasbroken=1" title=""/>
              <p:cNvSpPr/>
              <p:nvPr/>
            </p:nvSpPr>
            <p:spPr>
              <a:xfrm>
                <a:off x="8166735" y="3776980"/>
                <a:ext cx="3245485" cy="895350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3445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𝟒𝐏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+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𝟓</m:t>
                      </m:r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𝐎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 </m:t>
                      </m:r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US" altLang="zh-CN" i="1" baseline="3000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bar>
                              <m:barPr>
                                <m:pos m:val="bot"/>
                                <m:ctrlPr>
                                  <a:rPr lang="en-US" altLang="zh-CN" sz="2400" b="1" i="1" baseline="-2000">
                                    <a:solidFill>
                                      <a:srgbClr val="A0002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barPr>
                              <m:e>
                                <m:bar>
                                  <m:barPr>
                                    <m:pos m:val="bot"/>
                                    <m:ctrlPr>
                                      <a:rPr lang="en-US" altLang="zh-CN" sz="2400" b="1" i="1" baseline="-8000">
                                        <a:solidFill>
                                          <a:srgbClr val="A0002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barPr>
                                  <m:e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baseline="-2000">
                                        <a:solidFill>
                                          <a:srgbClr val="A0002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点燃</m:t>
                                    </m:r>
                                  </m:e>
                                </m:bar>
                              </m:e>
                            </m:bar>
                          </m:e>
                        </m:mr>
                        <m:mr>
                          <m:e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A00021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</m:e>
                        </m:mr>
                      </m:m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 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𝟐</m:t>
                      </m:r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𝐏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𝐎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𝟓</m:t>
                          </m:r>
                        </m:sub>
                      </m:sSub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4" name="P_5_AN.17_1#12d47bcc9.blank?vbadefaultcenterpage=1&amp;parentnodeid=2a63f1881&amp;vbapositionanswer=17&amp;vbahtmlprocessed=1&amp;bbb=1&amp;rh=183.6&amp;hasbroken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6735" y="3776980"/>
                <a:ext cx="3245485" cy="895350"/>
              </a:xfrm>
              <a:prstGeom prst="rect">
                <a:avLst/>
              </a:prstGeom>
              <a:blipFill rotWithShape="1">
                <a:blip r:embed="rId3"/>
                <a:stretch>
                  <a:fillRect t="-21631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P_5_BD#12d47bcc9?colgroup=6,20,8&amp;vbadefaultcenterpage=1&amp;parentnodeid=2a63f1881&amp;vbahtmlprocessed=1&amp;bbb=1" title=""/>
          <p:cNvSpPr txBox="1"/>
          <p:nvPr/>
        </p:nvSpPr>
        <p:spPr>
          <a:xfrm>
            <a:off x="9091168" y="1464420"/>
            <a:ext cx="2540000" cy="492697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P_5_BD#12d47bcc9?colgroup=6,20,8&amp;vbadefaultcenterpage=1&amp;parentnodeid=2a63f1881&amp;vbahtmlprocessed=1&amp;bbb=1&amp;hasbroken=1" title=""/>
          <p:cNvGraphicFramePr>
            <a:graphicFrameLocks noGrp="1"/>
          </p:cNvGraphicFramePr>
          <p:nvPr/>
        </p:nvGraphicFramePr>
        <p:xfrm>
          <a:off x="548640" y="2447189"/>
          <a:ext cx="11082655" cy="3799840"/>
        </p:xfrm>
        <a:graphic>
          <a:graphicData uri="http://schemas.openxmlformats.org/drawingml/2006/table">
            <a:tbl>
              <a:tblPr/>
              <a:tblGrid>
                <a:gridCol w="1051560"/>
                <a:gridCol w="821055"/>
                <a:gridCol w="5349875"/>
                <a:gridCol w="3860038"/>
              </a:tblGrid>
              <a:tr h="474980">
                <a:tc gridSpan="2"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物质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实验现象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化学方程式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4980">
                <a:tc rowSpan="3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金属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单质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铁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在空气中：铁丝红热，不燃烧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47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𝟑𝐅𝐞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+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𝟐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𝐎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  <m:m>
                              <m:mPr>
                                <m:mcs>
                                  <m:mc>
                                    <m:mcPr>
                                      <m:count m:val="1"/>
                                      <m:mcJc m:val="center"/>
                                    </m:mcPr>
                                  </m:mc>
                                </m:mcs>
                                <m:ctrlPr>
                                  <a:rPr lang="en-US" altLang="zh-CN" i="1" baseline="3000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mPr>
                              <m:mr>
                                <m:e>
                                  <m:bar>
                                    <m:barPr>
                                      <m:pos m:val="bot"/>
                                      <m:ctrlPr>
                                        <a:rPr lang="en-US" altLang="zh-CN" sz="2400" b="1" i="1" baseline="-200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barPr>
                                    <m:e>
                                      <m:bar>
                                        <m:barPr>
                                          <m:pos m:val="bot"/>
                                          <m:ctrlPr>
                                            <a:rPr lang="en-US" altLang="zh-CN" sz="2400" b="1" i="1" baseline="-8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barPr>
                                        <m:e>
                                          <m:r>
                                            <m:rPr>
                                              <m:sty m:val="b"/>
                                            </m:rPr>
                                            <a:rPr lang="en-US" altLang="zh-CN" sz="2400" b="1" baseline="-2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点燃</m:t>
                                          </m:r>
                                        </m:e>
                                      </m:bar>
                                    </m:e>
                                  </m:bar>
                                </m:e>
                              </m:mr>
                              <m:mr>
                                <m:e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 </m:t>
                                  </m:r>
                                </m:e>
                              </m:mr>
                            </m:m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𝐅𝐞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𝟑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𝐎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𝟒</m:t>
                                </m:r>
                              </m:sub>
                            </m:sSub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665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在氧气中：剧烈燃烧，放出大量的热，火星四射，有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生成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90665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镁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剧烈燃烧，放出大量的热，发出耀眼的白光，有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生成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200000"/>
                        </a:lnSpc>
                      </a:pP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______________________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P_5_BD#12d47bcc9?colgroup=6,20,8&amp;vbadefaultcenterpage=1&amp;parentnodeid=2a63f1881&amp;vbahtmlprocessed=1&amp;bbb=1&amp;hasbroken=1" title=""/>
          <p:cNvSpPr txBox="1"/>
          <p:nvPr/>
        </p:nvSpPr>
        <p:spPr>
          <a:xfrm>
            <a:off x="9091168" y="1823089"/>
            <a:ext cx="2540000" cy="497508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  <p:sp>
        <p:nvSpPr>
          <p:cNvPr id="4" name="P_5_AN.18_1#12d47bcc9.blank?vbadefaultcenterpage=1&amp;parentnodeid=2a63f1881&amp;vbapositionanswer=18&amp;vbahtmlprocessed=1&amp;bbb=1" title=""/>
          <p:cNvSpPr/>
          <p:nvPr/>
        </p:nvSpPr>
        <p:spPr>
          <a:xfrm>
            <a:off x="4363013" y="3854022"/>
            <a:ext cx="1446213" cy="417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黑色固体</a:t>
            </a:r>
            <a:endParaRPr lang="en-US" altLang="zh-CN" sz="2400"/>
          </a:p>
        </p:txBody>
      </p:sp>
      <p:sp>
        <p:nvSpPr>
          <p:cNvPr id="5" name="P_5_AN.19_1#12d47bcc9.blank?vbadefaultcenterpage=1&amp;parentnodeid=2a63f1881&amp;vbapositionanswer=19&amp;vbahtmlprocessed=1&amp;bbb=1" title=""/>
          <p:cNvSpPr/>
          <p:nvPr/>
        </p:nvSpPr>
        <p:spPr>
          <a:xfrm>
            <a:off x="3717853" y="4804583"/>
            <a:ext cx="1446213" cy="417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白色固体</a:t>
            </a:r>
            <a:endParaRPr lang="en-US" altLang="zh-CN" sz="2400"/>
          </a:p>
        </p:txBody>
      </p:sp>
      <mc:AlternateContent>
        <mc:Choice Requires="a14">
          <p:sp>
            <p:nvSpPr>
              <p:cNvPr id="6" name="P_5_AN.20_1#12d47bcc9.blank?vbadefaultcenterpage=1&amp;parentnodeid=2a63f1881&amp;vbapositionanswer=20&amp;vbahtmlprocessed=1&amp;bbb=1&amp;rh=183.6&amp;hasbroken=1" title=""/>
              <p:cNvSpPr/>
              <p:nvPr/>
            </p:nvSpPr>
            <p:spPr>
              <a:xfrm>
                <a:off x="8195310" y="4664075"/>
                <a:ext cx="2938145" cy="895350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3445"/>
                  </a:lnSpc>
                </a:pP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𝟐𝐌𝐠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+</m:t>
                      </m:r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𝐎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 </m:t>
                      </m:r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US" altLang="zh-CN" i="1" baseline="3000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bar>
                              <m:barPr>
                                <m:pos m:val="bot"/>
                                <m:ctrlPr>
                                  <a:rPr lang="en-US" altLang="zh-CN" sz="2400" b="1" i="1" baseline="-2000">
                                    <a:solidFill>
                                      <a:srgbClr val="A0002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barPr>
                              <m:e>
                                <m:bar>
                                  <m:barPr>
                                    <m:pos m:val="bot"/>
                                    <m:ctrlPr>
                                      <a:rPr lang="en-US" altLang="zh-CN" sz="2400" b="1" i="1" baseline="-8000">
                                        <a:solidFill>
                                          <a:srgbClr val="A0002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barPr>
                                  <m:e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baseline="-2000">
                                        <a:solidFill>
                                          <a:srgbClr val="A0002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点燃</m:t>
                                    </m:r>
                                  </m:e>
                                </m:bar>
                              </m:e>
                            </m:bar>
                          </m:e>
                        </m:mr>
                        <m:mr>
                          <m:e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A00021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</m:e>
                        </m:mr>
                      </m:m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 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A00021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𝟐𝐌𝐠𝐎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6" name="P_5_AN.20_1#12d47bcc9.blank?vbadefaultcenterpage=1&amp;parentnodeid=2a63f1881&amp;vbapositionanswer=20&amp;vbahtmlprocessed=1&amp;bbb=1&amp;rh=183.6&amp;hasbroken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95310" y="4664075"/>
                <a:ext cx="2938145" cy="895350"/>
              </a:xfrm>
              <a:prstGeom prst="rect">
                <a:avLst/>
              </a:prstGeom>
              <a:blipFill rotWithShape="1">
                <a:blip r:embed="rId2"/>
                <a:stretch>
                  <a:fillRect t="-21631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" name="P_5_BD#12d47bcc9?colgroup=6,20,8&amp;vbadefaultcenterpage=1&amp;parentnodeid=2a63f1881&amp;vbahtmlprocessed=1&amp;bbb=1&amp;hasbroken=1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548640" y="1306195"/>
          <a:ext cx="11082655" cy="2695575"/>
        </p:xfrm>
        <a:graphic>
          <a:graphicData uri="http://schemas.openxmlformats.org/drawingml/2006/table">
            <a:tbl>
              <a:tblPr/>
              <a:tblGrid>
                <a:gridCol w="897890"/>
                <a:gridCol w="963930"/>
                <a:gridCol w="5349240"/>
                <a:gridCol w="3871595"/>
              </a:tblGrid>
              <a:tr h="474980">
                <a:tc gridSpan="2"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物质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实验现象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化学方程式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2700">
                <a:tc rowSpan="2"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化合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物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一氧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 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化碳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产生蓝色火焰，放出大量的热，生成一种能使澄清石灰水变浑浊的气体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47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𝟐𝐂𝐎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𝐎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  <m:m>
                              <m:mPr>
                                <m:mcs>
                                  <m:mc>
                                    <m:mcPr>
                                      <m:count m:val="1"/>
                                      <m:mcJc m:val="center"/>
                                    </m:mcPr>
                                  </m:mc>
                                </m:mcs>
                                <m:ctrlPr>
                                  <a:rPr lang="en-US" altLang="zh-CN" i="1" baseline="3000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mPr>
                              <m:mr>
                                <m:e>
                                  <m:bar>
                                    <m:barPr>
                                      <m:pos m:val="bot"/>
                                      <m:ctrlPr>
                                        <a:rPr lang="en-US" altLang="zh-CN" sz="2400" b="1" i="1" baseline="-200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barPr>
                                    <m:e>
                                      <m:bar>
                                        <m:barPr>
                                          <m:pos m:val="bot"/>
                                          <m:ctrlPr>
                                            <a:rPr lang="en-US" altLang="zh-CN" sz="2400" b="1" i="1" baseline="-8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barPr>
                                        <m:e>
                                          <m:r>
                                            <m:rPr>
                                              <m:sty m:val="b"/>
                                            </m:rPr>
                                            <a:rPr lang="en-US" altLang="zh-CN" sz="2400" b="1" baseline="-2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点燃</m:t>
                                          </m:r>
                                        </m:e>
                                      </m:bar>
                                    </m:e>
                                  </m:bar>
                                </m:e>
                              </m:mr>
                              <m:mr>
                                <m:e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 </m:t>
                                  </m:r>
                                </m:e>
                              </m:mr>
                            </m:m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𝟐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𝐂𝐎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789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甲烷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产生明亮的淡蓝色火焰，放出大量的热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42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𝐂𝐇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𝟒</m:t>
                                </m:r>
                              </m:sub>
                            </m:sSub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+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𝟐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𝐎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  <m:m>
                              <m:mPr>
                                <m:mcs>
                                  <m:mc>
                                    <m:mcPr>
                                      <m:count m:val="1"/>
                                      <m:mcJc m:val="center"/>
                                    </m:mcPr>
                                  </m:mc>
                                </m:mcs>
                                <m:ctrlPr>
                                  <a:rPr lang="en-US" altLang="zh-CN" i="1" baseline="3000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mPr>
                              <m:mr>
                                <m:e>
                                  <m:bar>
                                    <m:barPr>
                                      <m:pos m:val="bot"/>
                                      <m:ctrlPr>
                                        <a:rPr lang="en-US" altLang="zh-CN" sz="2400" b="1" i="1" baseline="-200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barPr>
                                    <m:e>
                                      <m:bar>
                                        <m:barPr>
                                          <m:pos m:val="bot"/>
                                          <m:ctrlPr>
                                            <a:rPr lang="en-US" altLang="zh-CN" sz="2400" b="1" i="1" baseline="-8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barPr>
                                        <m:e>
                                          <m:r>
                                            <m:rPr>
                                              <m:sty m:val="b"/>
                                            </m:rPr>
                                            <a:rPr lang="en-US" altLang="zh-CN" sz="2400" b="1" baseline="-2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点燃</m:t>
                                          </m:r>
                                        </m:e>
                                      </m:bar>
                                    </m:e>
                                  </m:bar>
                                </m:e>
                              </m:mr>
                              <m:mr>
                                <m:e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 </m:t>
                                  </m:r>
                                </m:e>
                              </m:mr>
                            </m:m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 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𝐂𝐎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+</m:t>
                            </m:r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𝟐</m:t>
                            </m:r>
                            <m:sSub>
                              <m:sSubPr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𝐇</m:t>
                                </m:r>
                              </m:e>
                              <m: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</m:sub>
                            </m:sSub>
                            <m:r>
                              <m:rPr>
                                <m:sty m:val="b"/>
                              </m:rPr>
                              <a:rPr lang="en-US" altLang="zh-CN" sz="2400" b="1" i="0">
                                <a:solidFill>
                                  <a:srgbClr val="000000"/>
                                </a:solidFill>
                                <a:latin typeface="Cambria Math" panose="02040503050406030204" pitchFamily="18" charset="0"/>
                                <a:ea typeface="宋体" panose="02010600030101010101" pitchFamily="2" charset="-122"/>
                                <a:cs typeface="Calibri" pitchFamily="34" charset="-120"/>
                              </a:rPr>
                              <m:t>𝐎</m:t>
                            </m:r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mc:AlternateContent>
        <mc:Choice Requires="a14">
          <p:sp>
            <p:nvSpPr>
              <p:cNvPr id="3" name="P_5_BD#12d47bcc9?segpoint=1&amp;vbadefaultcenterpage=1&amp;parentnodeid=2a63f1881&amp;vbahtmlprocessed=1&amp;bbb=1&amp;hasbroken=1" title=""/>
              <p:cNvSpPr/>
              <p:nvPr/>
            </p:nvSpPr>
            <p:spPr>
              <a:xfrm>
                <a:off x="548640" y="4126865"/>
                <a:ext cx="11091545" cy="241554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【注意】（1）做硫燃烧的实验时，瓶底加少量水的目的是吸收</a:t>
                </a:r>
                <a14:m>
                  <m:oMathPara>
                    <m:oMathParaPr>
                      <m:jc/>
                    </m:oMathParaPr>
                    <m:oMath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𝐒𝐎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，减少环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境污染。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marL="0" marR="0" lvl="0" indent="0" algn="l" defTabSz="914400" rtl="0" eaLnBrk="1" fontAlgn="auto" latinLnBrk="1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（2）做铁丝燃烧的实验时，瓶底加少量水或铺一层细沙的目的是防止热的生</a:t>
                </a:r>
                <a:endPara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marL="0" marR="0" lvl="0" indent="0" algn="l" defTabSz="914400" rtl="0" eaLnBrk="1" fontAlgn="auto" latinLnBrk="1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成物溅落在瓶底使集气瓶炸裂。</a:t>
                </a:r>
                <a:endParaRPr lang="en-US" altLang="zh-CN" sz="2400"/>
              </a:p>
            </p:txBody>
          </p:sp>
        </mc:Choice>
        <mc:Fallback>
          <p:sp>
            <p:nvSpPr>
              <p:cNvPr id="3" name="P_5_BD#12d47bcc9?segpoint=1&amp;vbadefaultcenterpage=1&amp;parentnodeid=2a63f1881&amp;vbahtmlprocessed=1&amp;bbb=1&amp;hasbroken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4126865"/>
                <a:ext cx="11091545" cy="241554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P_5_BD#12d47bcc9?colgroup=6,20,8&amp;vbadefaultcenterpage=1&amp;parentnodeid=2a63f1881&amp;vbahtmlprocessed=1&amp;bbb=1" title=""/>
          <p:cNvSpPr txBox="1"/>
          <p:nvPr/>
        </p:nvSpPr>
        <p:spPr>
          <a:xfrm>
            <a:off x="9091168" y="684000"/>
            <a:ext cx="2540000" cy="497508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  <p:pic>
        <p:nvPicPr>
          <p:cNvPr id="1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388600" y="11798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split dir="in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5_BD#12d47bcc9?segpoint=1&amp;vbadefaultcenterpage=1&amp;parentnodeid=2a63f1881&amp;vbahtmlprocessed=1" title=""/>
          <p:cNvSpPr/>
          <p:nvPr/>
        </p:nvSpPr>
        <p:spPr>
          <a:xfrm>
            <a:off x="548640" y="968835"/>
            <a:ext cx="11091672" cy="213194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3.制法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-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（1）工业制法——分离液态空气法（利用液氮和液氧的</a:t>
            </a:r>
            <a:r>
              <a:rPr kumimoji="0" lang="en-US" altLang="zh-CN" sz="2400" b="0" i="0" u="none" strike="noStrike" kern="1200" cap="none" spc="-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kumimoji="0" lang="en-US" altLang="zh-CN" sz="2400" b="1" i="0" u="none" strike="noStrike" kern="1200" cap="none" spc="-5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不同将其分离）。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（2）实验室制法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①原理与装置</a:t>
            </a:r>
            <a:endParaRPr lang="en-US" altLang="zh-CN" sz="2400"/>
          </a:p>
        </p:txBody>
      </p:sp>
      <p:graphicFrame>
        <p:nvGraphicFramePr>
          <p:cNvPr id="14" name="P_5_BD#12d47bcc9?colgroup=2,9,7,15&amp;vbadefaultcenterpage=1&amp;parentnodeid=2a63f1881&amp;vbahtmlprocessed=1&amp;bbb=1&amp;hasbroken=1" title=""/>
          <p:cNvGraphicFramePr>
            <a:graphicFrameLocks noGrp="1"/>
          </p:cNvGraphicFramePr>
          <p:nvPr/>
        </p:nvGraphicFramePr>
        <p:xfrm>
          <a:off x="548641" y="3234007"/>
          <a:ext cx="11090910" cy="2907030"/>
        </p:xfrm>
        <a:graphic>
          <a:graphicData uri="http://schemas.openxmlformats.org/drawingml/2006/table">
            <a:tbl>
              <a:tblPr/>
              <a:tblGrid>
                <a:gridCol w="852654"/>
                <a:gridCol w="3542665"/>
                <a:gridCol w="2883239"/>
                <a:gridCol w="3812632"/>
              </a:tblGrid>
              <a:tr h="431165"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药品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高锰酸钾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氯酸钾、二氧化锰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过氧化氢溶液、二氧化锰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82090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反应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原理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40000"/>
                        </a:lnSpc>
                      </a:pPr>
                      <a:r>
                        <a:rPr lang="en-US" altLang="zh-CN" sz="24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  <a:sym typeface="+mn-ea"/>
                        </a:rPr>
                        <a:t>______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_________________</a:t>
                      </a:r>
                      <a:r>
                        <a:rPr lang="en-US" altLang="zh-CN" sz="240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  <a:sym typeface="+mn-ea"/>
                        </a:rPr>
                        <a:t>____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_________________</a:t>
                      </a:r>
                      <a:endParaRPr lang="en-US" altLang="zh-CN" sz="2400" i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40000"/>
                        </a:lnSpc>
                      </a:pP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14:m>
                        <m:oMathPara>
                          <m:oMathParaPr>
                            <m:jc/>
                          </m:oMathParaPr>
                          <m:oMath>
                            <m:d>
                              <m:dPr>
                                <m:begChr/>
                                <m:sepChr m:val="|"/>
                                <m:endChr/>
                                <m:grow m:val="on"/>
                                <m:shp m:val="centered"/>
                                <m:ctrlPr>
                                  <a:rPr lang="en-US" altLang="zh-CN" sz="2400" b="1" i="1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</m:ctrlPr>
                              </m:dP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</m:t>
                                </m:r>
                                <m:sSub>
                                  <m:sSubPr>
                                    <m:ctrlPr>
                                      <a:rPr lang="en-US" altLang="zh-CN" sz="2400" b="1" i="1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𝐊𝐂𝐥𝐎</m:t>
                                    </m:r>
                                  </m:e>
                                  <m:sub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𝟑</m:t>
                                    </m:r>
                                  </m:sub>
                                </m:s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 </m:t>
                                </m:r>
                                <m:m>
                                  <m:mPr>
                                    <m:mcs>
                                      <m:mc>
                                        <m:mcPr>
                                          <m:count m:val="1"/>
                                          <m:mcJc m:val="center"/>
                                        </m:mcPr>
                                      </m:mc>
                                    </m:mcs>
                                    <m:ctrlPr>
                                      <a:rPr lang="en-US" altLang="zh-CN" i="1" baseline="1000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mPr>
                                  <m:mr>
                                    <m:e>
                                      <m:bar>
                                        <m:barPr>
                                          <m:pos m:val="bot"/>
                                          <m:ctrlPr>
                                            <a:rPr lang="en-US" altLang="zh-CN" sz="2400" b="1" i="1" baseline="-2000">
                                              <a:solidFill>
                                                <a:srgbClr val="000000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barPr>
                                        <m:e>
                                          <m:bar>
                                            <m:barPr>
                                              <m:pos m:val="bot"/>
                                              <m:ctrlPr>
                                                <a:rPr lang="en-US" altLang="zh-CN" sz="2400" b="1" i="1" baseline="-8000">
                                                  <a:solidFill>
                                                    <a:srgbClr val="000000"/>
                                                  </a:solidFill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barPr>
                                            <m:e>
                                              <m:sSub>
                                                <m:sSubPr>
                                                  <m:ctrlPr>
                                                    <a:rPr lang="en-US" altLang="zh-CN" sz="2400" b="1" i="1">
                                                      <a:solidFill>
                                                        <a:srgbClr val="000000"/>
                                                      </a:solidFill>
                                                      <a:latin typeface="Cambria Math" panose="02040503050406030204" pitchFamily="18" charset="0"/>
                                                      <a:ea typeface="宋体" panose="02010600030101010101" pitchFamily="2" charset="-122"/>
                                                      <a:cs typeface="Calibri" pitchFamily="34" charset="-120"/>
                                                    </a:rPr>
                                                  </m:ctrlPr>
                                                </m:sSubPr>
                                                <m:e>
                                                  <m:r>
                                                    <m:rPr>
                                                      <m:sty m:val="b"/>
                                                    </m:rPr>
                                                    <a:rPr lang="en-US" altLang="zh-CN" sz="2400" b="1" baseline="-2000">
                                                      <a:solidFill>
                                                        <a:srgbClr val="000000"/>
                                                      </a:solidFill>
                                                      <a:latin typeface="Cambria Math" panose="02040503050406030204" pitchFamily="18" charset="0"/>
                                                    </a:rPr>
                                                    <m:t>𝐌𝐧𝐎</m:t>
                                                  </m:r>
                                                </m:e>
                                                <m:sub>
                                                  <m:r>
                                                    <m:rPr>
                                                      <m:sty m:val="b"/>
                                                    </m:rPr>
                                                    <a:rPr lang="en-US" altLang="zh-CN" sz="2400" b="1" baseline="-2000">
                                                      <a:solidFill>
                                                        <a:srgbClr val="000000"/>
                                                      </a:solidFill>
                                                      <a:latin typeface="Cambria Math" panose="02040503050406030204" pitchFamily="18" charset="0"/>
                                                    </a:rPr>
                                                    <m:t>𝟐</m:t>
                                                  </m:r>
                                                </m:sub>
                                              </m:sSub>
                                            </m:e>
                                          </m:bar>
                                        </m:e>
                                      </m:bar>
                                    </m:e>
                                  </m:mr>
                                  <m:mr>
                                    <m:e>
                                      <m:r>
                                        <m:rPr>
                                          <m:sty m:val="b"/>
                                        </m:rPr>
                                        <a:rPr lang="en-US" altLang="zh-CN" sz="2400" b="1" baseline="10000">
                                          <a:solidFill>
                                            <a:srgbClr val="000000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   △   </m:t>
                                      </m:r>
                                    </m:e>
                                  </m:mr>
                                </m:m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 </m:t>
                                </m:r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𝟐𝐊𝐂𝐥</m:t>
                                </m:r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+</m:t>
                                </m:r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𝟑</m:t>
                                </m:r>
                                <m:sSub>
                                  <m:sSubPr>
                                    <m:ctrlPr>
                                      <a:rPr lang="en-US" altLang="zh-CN" sz="2400" b="1" i="1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𝐎</m:t>
                                    </m:r>
                                  </m:e>
                                  <m:sub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000000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𝟐</m:t>
                                    </m:r>
                                  </m:sub>
                                </m:sSub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000000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↑</m:t>
                                </m:r>
                              </m:e>
                            </m:d>
                          </m:oMath>
                        </m:oMathPara>
                      </a14:m>
                      <a:r>
                        <a:rPr lang="en-US" altLang="zh-CN" sz="1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</a:t>
                      </a:r>
                      <a:r>
                        <a:rPr lang="en-US" altLang="zh-CN" sz="4250" b="1" i="0" u="sng" kern="0" spc="-9990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 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______________________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960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发生</a:t>
                      </a:r>
                      <a:endParaRPr lang="en-US" altLang="zh-CN" sz="2400" b="1" i="0">
                        <a:solidFill>
                          <a:srgbClr val="000000"/>
                        </a:solidFill>
                        <a:latin typeface="Calibri" panose="020f0502020204030204" pitchFamily="34" charset="0"/>
                        <a:ea typeface="宋体" panose="02010600030101010101" pitchFamily="2" charset="-122"/>
                        <a:cs typeface="Calibri" panose="020f0502020204030204" pitchFamily="34" charset="-120"/>
                      </a:endParaRP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装置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选择依据：反应物的状态和反应条件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7" name="P_5_AN.21_1#12d47bcc9.blank?vbadefaultcenterpage=1&amp;parentnodeid=2a63f1881&amp;vbapositionanswer=21&amp;vbahtmlprocessed=1&amp;bbb=1" title=""/>
          <p:cNvSpPr/>
          <p:nvPr/>
        </p:nvSpPr>
        <p:spPr>
          <a:xfrm>
            <a:off x="8490903" y="1479375"/>
            <a:ext cx="81438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 spc="-5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沸点</a:t>
            </a:r>
            <a:endParaRPr lang="en-US" altLang="zh-CN" sz="2400" spc="-50"/>
          </a:p>
        </p:txBody>
      </p:sp>
      <mc:AlternateContent>
        <mc:Choice Requires="a14">
          <p:sp>
            <p:nvSpPr>
              <p:cNvPr id="8" name="P_5_AN.22_1#12d47bcc9.blank?vbadefaultcenterpage=1&amp;parentnodeid=2a63f1881&amp;vbapositionanswer=22&amp;vbahtmlprocessed=1&amp;bbb=1&amp;rh=140.4&amp;hasbroken=1" title=""/>
              <p:cNvSpPr/>
              <p:nvPr/>
            </p:nvSpPr>
            <p:spPr>
              <a:xfrm>
                <a:off x="1670685" y="3703955"/>
                <a:ext cx="3850640" cy="1119505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/>
                <a14:m>
                  <m:oMathPara>
                    <m:oMathParaPr>
                      <m:jc/>
                    </m:oMathParaPr>
                    <m:oMath>
                      <m:d>
                        <m:dPr>
                          <m:begChr/>
                          <m:sepChr m:val="|"/>
                          <m:endChr/>
                          <m:grow m:val="on"/>
                          <m:shp m:val="centered"/>
                          <m:ctrlPr>
                            <a:rPr lang="en-US" altLang="zh-CN" sz="2400" b="1" i="1" smtClean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dPr>
                        <m:e>
                          <m:eqArr>
                            <m:eqArrPr>
                              <m:maxDist m:val="off"/>
                              <m:objDist m:val="off"/>
                              <m:rSpRule m:val="0"/>
                              <m:rSp m:val="0"/>
                              <m:ctrl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</m:ctrlPr>
                            </m:eqArrPr>
                            <m:e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𝟐</m:t>
                              </m:r>
                              <m:sSub>
                                <m:sSubPr>
                                  <m:ctrlPr>
                                    <a:rPr lang="en-US" altLang="zh-CN" sz="2400" b="1" i="1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𝐊𝐌𝐧𝐎</m:t>
                                  </m:r>
                                </m:e>
                                <m:sub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𝟒</m:t>
                                  </m:r>
                                </m:sub>
                              </m:sSub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 </m:t>
                              </m:r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US" altLang="zh-CN" i="1" baseline="30000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bar>
                                      <m:barPr>
                                        <m:pos m:val="bot"/>
                                        <m:ctrlPr>
                                          <a:rPr lang="en-US" altLang="zh-CN" sz="2400" b="1" i="1" baseline="-2000">
                                            <a:solidFill>
                                              <a:srgbClr val="A00021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barPr>
                                      <m:e>
                                        <m:bar>
                                          <m:barPr>
                                            <m:pos m:val="bot"/>
                                            <m:ctrlPr>
                                              <a:rPr lang="en-US" altLang="zh-CN" sz="2400" b="1" i="1" baseline="-8000">
                                                <a:solidFill>
                                                  <a:srgbClr val="A00021"/>
                                                </a:solidFill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barPr>
                                          <m:e>
                                            <m:r>
                                              <m:rPr>
                                                <m:sty m:val="b"/>
                                              </m:rPr>
                                              <a:rPr lang="en-US" altLang="zh-CN" sz="2400" b="1" baseline="-2000">
                                                <a:solidFill>
                                                  <a:srgbClr val="A00021"/>
                                                </a:solidFill>
                                                <a:latin typeface="Cambria Math" panose="02040503050406030204" pitchFamily="18" charset="0"/>
                                              </a:rPr>
                                              <m:t>   △   </m:t>
                                            </m:r>
                                          </m:e>
                                        </m:bar>
                                      </m:e>
                                    </m:bar>
                                  </m:e>
                                </m:mr>
                                <m:mr>
                                  <m:e>
                                    <m:r>
                                      <m:rPr>
                                        <m:sty m:val="b"/>
                                      </m:rPr>
                                      <a:rPr lang="en-US" altLang="zh-CN" sz="2400" b="1" i="0">
                                        <a:solidFill>
                                          <a:srgbClr val="A00021"/>
                                        </a:solidFill>
                                        <a:latin typeface="Cambria Math" panose="02040503050406030204" pitchFamily="18" charset="0"/>
                                        <a:ea typeface="宋体" panose="02010600030101010101" pitchFamily="2" charset="-122"/>
                                        <a:cs typeface="Calibri" pitchFamily="34" charset="-120"/>
                                      </a:rPr>
                                      <m:t> </m:t>
                                    </m:r>
                                  </m:e>
                                </m:mr>
                              </m:m>
                              <m:sSub>
                                <m:sSubPr>
                                  <m:ctrlPr>
                                    <a:rPr lang="en-US" altLang="zh-CN" sz="2400" b="1" i="1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𝐌𝐧𝐎</m:t>
                                  </m:r>
                                </m:e>
                                <m:sub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+</m:t>
                              </m:r>
                            </m:e>
                            <m:e>
                              <m:sSub>
                                <m:sSubPr>
                                  <m:ctrlPr>
                                    <a:rPr lang="en-US" altLang="zh-CN" sz="2400" b="1" i="1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𝐊</m:t>
                                  </m:r>
                                </m:e>
                                <m:sub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𝟐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US" altLang="zh-CN" sz="2400" b="1" i="1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𝐌𝐧𝐎</m:t>
                                  </m:r>
                                </m:e>
                                <m:sub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𝟒</m:t>
                                  </m:r>
                                </m:sub>
                              </m:sSub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US" altLang="zh-CN" sz="2400" b="1" i="1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𝐎</m:t>
                                  </m:r>
                                </m:e>
                                <m:sub>
                                  <m:r>
                                    <m:rPr>
                                      <m:sty m:val="b"/>
                                    </m:rPr>
                                    <a:rPr lang="en-US" altLang="zh-CN" sz="2400" b="1" i="0">
                                      <a:solidFill>
                                        <a:srgbClr val="A00021"/>
                                      </a:solidFill>
                                      <a:latin typeface="Cambria Math" panose="02040503050406030204" pitchFamily="18" charset="0"/>
                                      <a:ea typeface="宋体" panose="02010600030101010101" pitchFamily="2" charset="-122"/>
                                      <a:cs typeface="Calibri" pitchFamily="34" charset="-120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↑</m:t>
                              </m:r>
                            </m:e>
                            <m:e/>
                          </m:eqArr>
                        </m:e>
                      </m:d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8" name="P_5_AN.22_1#12d47bcc9.blank?vbadefaultcenterpage=1&amp;parentnodeid=2a63f1881&amp;vbapositionanswer=22&amp;vbahtmlprocessed=1&amp;bbb=1&amp;rh=140.4&amp;hasbroken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0685" y="3703955"/>
                <a:ext cx="3850640" cy="1119505"/>
              </a:xfrm>
              <a:prstGeom prst="rect">
                <a:avLst/>
              </a:prstGeom>
              <a:blipFill rotWithShape="1">
                <a:blip r:embed="rId3"/>
                <a:stretch>
                  <a:fillRect t="-5105" b="-1911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9" name="P_5_AN.23_1#12d47bcc9.blank?vbadefaultcenterpage=1&amp;parentnodeid=2a63f1881&amp;vbapositionanswer=23&amp;vbahtmlprocessed=1&amp;rh=140.4" title=""/>
              <p:cNvSpPr/>
              <p:nvPr/>
            </p:nvSpPr>
            <p:spPr>
              <a:xfrm>
                <a:off x="7950200" y="4268470"/>
                <a:ext cx="3654425" cy="589280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latinLnBrk="1">
                  <a:lnSpc>
                    <a:spcPts val="4245"/>
                  </a:lnSpc>
                </a:pPr>
                <a14:m>
                  <m:oMathPara>
                    <m:oMathParaPr>
                      <m:jc/>
                    </m:oMathParaPr>
                    <m:oMath>
                      <m:d>
                        <m:dPr>
                          <m:begChr/>
                          <m:sepChr m:val="|"/>
                          <m:endChr/>
                          <m:grow m:val="on"/>
                          <m:shp m:val="centered"/>
                          <m:ctrlPr>
                            <a:rPr lang="en-US" altLang="zh-CN" sz="2400" b="1" i="1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d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  <m:sSub>
                            <m:sSubPr>
                              <m:ctrlPr>
                                <a:rPr lang="en-US" altLang="zh-CN" sz="2400" b="1" i="1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𝐇</m:t>
                              </m:r>
                            </m:e>
                            <m:sub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𝟐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US" altLang="zh-CN" sz="2400" b="1" i="1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𝐎</m:t>
                              </m:r>
                            </m:e>
                            <m:sub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𝟐</m:t>
                              </m:r>
                            </m:sub>
                          </m:s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 </m:t>
                          </m:r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US" altLang="zh-CN" i="1" baseline="3000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bar>
                                  <m:barPr>
                                    <m:pos m:val="bot"/>
                                    <m:ctrlPr>
                                      <a:rPr lang="en-US" altLang="zh-CN" sz="2400" b="1" i="1" baseline="-2000">
                                        <a:solidFill>
                                          <a:srgbClr val="A0002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barPr>
                                  <m:e>
                                    <m:bar>
                                      <m:barPr>
                                        <m:pos m:val="bot"/>
                                        <m:ctrlPr>
                                          <a:rPr lang="en-US" altLang="zh-CN" sz="2400" b="1" i="1" baseline="-8000">
                                            <a:solidFill>
                                              <a:srgbClr val="A00021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barPr>
                                      <m:e>
                                        <m:sSub>
                                          <m:sSubPr>
                                            <m:ctrlPr>
                                              <a:rPr lang="en-US" altLang="zh-CN" sz="2400" b="1" i="1">
                                                <a:solidFill>
                                                  <a:srgbClr val="A00021"/>
                                                </a:solidFill>
                                                <a:latin typeface="Cambria Math" panose="02040503050406030204" pitchFamily="18" charset="0"/>
                                                <a:ea typeface="宋体" panose="02010600030101010101" pitchFamily="2" charset="-122"/>
                                                <a:cs typeface="Calibri" pitchFamily="34" charset="-120"/>
                                              </a:rPr>
                                            </m:ctrlPr>
                                          </m:sSubPr>
                                          <m:e>
                                            <m:r>
                                              <m:rPr>
                                                <m:sty m:val="b"/>
                                              </m:rPr>
                                              <a:rPr lang="en-US" altLang="zh-CN" sz="2400" b="1" baseline="-2000">
                                                <a:solidFill>
                                                  <a:srgbClr val="A00021"/>
                                                </a:solidFill>
                                                <a:latin typeface="Cambria Math" panose="02040503050406030204" pitchFamily="18" charset="0"/>
                                              </a:rPr>
                                              <m:t>𝐌𝐧𝐎</m:t>
                                            </m:r>
                                          </m:e>
                                          <m:sub>
                                            <m:r>
                                              <m:rPr>
                                                <m:sty m:val="b"/>
                                              </m:rPr>
                                              <a:rPr lang="en-US" altLang="zh-CN" sz="2400" b="1" baseline="-2000">
                                                <a:solidFill>
                                                  <a:srgbClr val="A00021"/>
                                                </a:solidFill>
                                                <a:latin typeface="Cambria Math" panose="02040503050406030204" pitchFamily="18" charset="0"/>
                                              </a:rPr>
                                              <m:t>𝟐</m:t>
                                            </m:r>
                                          </m:sub>
                                        </m:sSub>
                                      </m:e>
                                    </m:bar>
                                  </m:e>
                                </m:bar>
                              </m:e>
                            </m:mr>
                            <m:mr>
                              <m:e>
                                <m:r>
                                  <m:rPr>
                                    <m:sty m:val="b"/>
                                  </m:rPr>
                                  <a:rPr lang="en-US" altLang="zh-CN" sz="2400" b="1" i="0">
                                    <a:solidFill>
                                      <a:srgbClr val="A00021"/>
                                    </a:solidFill>
                                    <a:latin typeface="Cambria Math" panose="02040503050406030204" pitchFamily="18" charset="0"/>
                                    <a:ea typeface="宋体" panose="02010600030101010101" pitchFamily="2" charset="-122"/>
                                    <a:cs typeface="Calibri" pitchFamily="34" charset="-120"/>
                                  </a:rPr>
                                  <m:t> </m:t>
                                </m:r>
                              </m:e>
                            </m:mr>
                          </m:m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 </m:t>
                          </m:r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  <m:sSub>
                            <m:sSubPr>
                              <m:ctrlPr>
                                <a:rPr lang="en-US" altLang="zh-CN" sz="2400" b="1" i="1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𝐇</m:t>
                              </m:r>
                            </m:e>
                            <m:sub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𝟐</m:t>
                              </m:r>
                            </m:sub>
                          </m:s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𝐎</m:t>
                          </m:r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+</m:t>
                          </m:r>
                          <m:sSub>
                            <m:sSubPr>
                              <m:ctrlPr>
                                <a:rPr lang="en-US" altLang="zh-CN" sz="2400" b="1" i="1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𝐎</m:t>
                              </m:r>
                            </m:e>
                            <m:sub>
                              <m:r>
                                <m:rPr>
                                  <m:sty m:val="b"/>
                                </m:rPr>
                                <a:rPr lang="en-US" altLang="zh-CN" sz="2400" b="1" i="0">
                                  <a:solidFill>
                                    <a:srgbClr val="A00021"/>
                                  </a:solidFill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Calibri" pitchFamily="34" charset="-120"/>
                                </a:rPr>
                                <m:t>𝟐</m:t>
                              </m:r>
                            </m:sub>
                          </m:s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A00021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↑</m:t>
                          </m:r>
                        </m:e>
                      </m:d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endParaRPr lang="en-US" altLang="zh-CN" sz="100"/>
              </a:p>
            </p:txBody>
          </p:sp>
        </mc:Choice>
        <mc:Fallback>
          <p:sp>
            <p:nvSpPr>
              <p:cNvPr id="9" name="P_5_AN.23_1#12d47bcc9.blank?vbadefaultcenterpage=1&amp;parentnodeid=2a63f1881&amp;vbapositionanswer=23&amp;vbahtmlprocessed=1&amp;rh=140.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0200" y="4268470"/>
                <a:ext cx="3654425" cy="589280"/>
              </a:xfrm>
              <a:prstGeom prst="rect">
                <a:avLst/>
              </a:prstGeom>
              <a:blipFill rotWithShape="1">
                <a:blip r:embed="rId4"/>
                <a:stretch>
                  <a:fillRect t="-23707" b="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/>
      <p:bldP spid="8" grpId="0" build="p"/>
      <p:bldP spid="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" name="P_5_BD#12d47bcc9?colgroup=2,13,18&amp;vbadefaultcenterpage=1&amp;parentnodeid=2a63f1881&amp;vbahtmlprocessed=1&amp;bbb=1&amp;hasbroken=1" title=""/>
          <p:cNvGraphicFramePr>
            <a:graphicFrameLocks noGrp="1"/>
          </p:cNvGraphicFramePr>
          <p:nvPr/>
        </p:nvGraphicFramePr>
        <p:xfrm>
          <a:off x="548641" y="1586436"/>
          <a:ext cx="11093640" cy="4416552"/>
        </p:xfrm>
        <a:graphic>
          <a:graphicData uri="http://schemas.openxmlformats.org/drawingml/2006/table">
            <a:tbl>
              <a:tblPr/>
              <a:tblGrid>
                <a:gridCol w="845290"/>
                <a:gridCol w="4368810"/>
                <a:gridCol w="5879540"/>
              </a:tblGrid>
              <a:tr h="3465576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发生</a:t>
                      </a: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装置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50000"/>
                        </a:lnSpc>
                      </a:pPr>
                      <a:r>
                        <a:rPr lang="en-US" altLang="zh-CN" sz="103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___________________________________________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  <a:p>
                      <a:pPr marL="0" indent="0" algn="l" latinLnBrk="1" hangingPunct="0">
                        <a:lnSpc>
                          <a:spcPts val="1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#b#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固固加热型（若选用高锰酸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钾，试管口需</a:t>
                      </a:r>
                      <a:r>
                        <a:rPr lang="en-US" altLang="zh-CN" sz="24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50000"/>
                        </a:lnSpc>
                      </a:pPr>
                      <a:r>
                        <a:rPr lang="en-US" altLang="zh-CN" sz="1195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__________________________________________________________________________________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固液不加热型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6653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收集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 </a:t>
                      </a: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装置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选择依据：气体的密度和溶解性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_5_BD#12d47bcc9.table_image?tableimageindex=18&amp;vbadefaultcenterpage=1&amp;parentnodeid=2a63f1881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403332" y="1682257"/>
            <a:ext cx="2350008" cy="2359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4" name="P_5_BD#12d47bcc9.table_image?tableimageindex=19&amp;vbadefaultcenterpage=1&amp;parentnodeid=2a63f1881&amp;vbahtmlprocessed=1" title="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93651" y="1737757"/>
            <a:ext cx="4617720" cy="273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sp>
        <p:nvSpPr>
          <p:cNvPr id="5" name="P_5_AN.24_1#12d47bcc9.blank?vbadefaultcenterpage=1&amp;parentnodeid=2a63f1881&amp;vbapositionanswer=24&amp;vbahtmlprocessed=1&amp;bbb=1" title=""/>
          <p:cNvSpPr/>
          <p:nvPr/>
        </p:nvSpPr>
        <p:spPr>
          <a:xfrm>
            <a:off x="3355056" y="4486926"/>
            <a:ext cx="1139825" cy="4174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36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塞棉花</a:t>
            </a:r>
            <a:endParaRPr lang="en-US" altLang="zh-CN" sz="2400"/>
          </a:p>
        </p:txBody>
      </p:sp>
      <p:sp>
        <p:nvSpPr>
          <p:cNvPr id="2" name="P_5_BD#12d47bcc9?colgroup=2,13,18&amp;vbadefaultcenterpage=1&amp;parentnodeid=2a63f1881&amp;vbahtmlprocessed=1&amp;bbb=1" title=""/>
          <p:cNvSpPr txBox="1"/>
          <p:nvPr/>
        </p:nvSpPr>
        <p:spPr>
          <a:xfrm>
            <a:off x="9102281" y="964136"/>
            <a:ext cx="2540000" cy="497508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" name="P_5_BD#12d47bcc9?colgroup=2,13,19&amp;vbadefaultcenterpage=1&amp;parentnodeid=2a63f1881&amp;vbahtmlprocessed=1&amp;bbb=1&amp;hasbroken=1" title=""/>
          <p:cNvGraphicFramePr>
            <a:graphicFrameLocks noGrp="1"/>
          </p:cNvGraphicFramePr>
          <p:nvPr/>
        </p:nvGraphicFramePr>
        <p:xfrm>
          <a:off x="548641" y="1393396"/>
          <a:ext cx="11093640" cy="3044952"/>
        </p:xfrm>
        <a:graphic>
          <a:graphicData uri="http://schemas.openxmlformats.org/drawingml/2006/table">
            <a:tbl>
              <a:tblPr/>
              <a:tblGrid>
                <a:gridCol w="845290"/>
                <a:gridCol w="4296870"/>
                <a:gridCol w="5951480"/>
              </a:tblGrid>
              <a:tr h="3044952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收集</a:t>
                      </a: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 </a:t>
                      </a:r>
                    </a:p>
                    <a:p>
                      <a:pPr marL="0" lvl="0" indent="0"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装置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ct val="150000"/>
                        </a:lnSpc>
                      </a:pPr>
                      <a:r>
                        <a:rPr lang="en-US" altLang="zh-CN" sz="850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_______________________________________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  <a:p>
                      <a:pPr marL="0" indent="0" algn="l" latinLnBrk="1" hangingPunct="0">
                        <a:lnSpc>
                          <a:spcPts val="100"/>
                        </a:lnSpc>
                      </a:pPr>
                      <a:r>
                        <a:rPr lang="en-US" altLang="zh-CN" sz="100" b="1" i="0" spc="-990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#b#</a:t>
                      </a:r>
                    </a:p>
                    <a:p>
                      <a:pPr mar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排水法（收集气体较纯净且无</a:t>
                      </a:r>
                    </a:p>
                    <a:p>
                      <a:pPr marL="0" lvl="0" indent="0" algn="l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须验满）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latinLnBrk="1" hangingPunct="0">
                        <a:lnSpc>
                          <a:spcPct val="150000"/>
                        </a:lnSpc>
                      </a:pPr>
                      <a:r>
                        <a:rPr lang="en-US" altLang="zh-CN" sz="9050" b="1" i="0" kern="0" spc="-99900">
                          <a:solidFill>
                            <a:srgbClr val="FFFFFF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__________________________________________________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  <a:p>
                      <a:pPr algn="ctr" latinLnBrk="1" hangingPunct="0">
                        <a:lnSpc>
                          <a:spcPct val="130000"/>
                        </a:lnSpc>
                      </a:pPr>
                      <a:r>
                        <a:rPr lang="en-US" altLang="zh-CN" sz="2400" b="1" i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cs typeface="Calibri" panose="020f0502020204030204" pitchFamily="34" charset="-120"/>
                        </a:rPr>
                        <a:t>向上排空气法（收集的气体较干燥）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_5_BD#12d47bcc9.table_image?tableimageindex=20&amp;vbadefaultcenterpage=1&amp;parentnodeid=2a63f1881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472518" y="1484645"/>
            <a:ext cx="2139696" cy="1938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p:pic>
        <p:nvPicPr>
          <p:cNvPr id="4" name="P_5_BD#12d47bcc9.table_image?tableimageindex=21&amp;vbadefaultcenterpage=1&amp;parentnodeid=2a63f1881&amp;vbahtmlprocessed=1" title="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285797" y="1665875"/>
            <a:ext cx="2761488" cy="206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alpha val="0"/>
                  </a:schemeClr>
                </a:solidFill>
              </a14:hiddenFill>
            </a:ext>
          </a:extLst>
        </p:spPr>
      </p:pic>
      <mc:AlternateContent>
        <mc:Choice Requires="a14">
          <p:sp>
            <p:nvSpPr>
              <p:cNvPr id="5" name="P_5_BD#12d47bcc9?segpoint=1&amp;vbadefaultcenterpage=1&amp;parentnodeid=2a63f1881&amp;vbahtmlprocessed=1&amp;bbb=1&amp;hasbroken=1" title=""/>
              <p:cNvSpPr/>
              <p:nvPr/>
            </p:nvSpPr>
            <p:spPr>
              <a:xfrm>
                <a:off x="548640" y="4568396"/>
                <a:ext cx="11091672" cy="1583309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②操作步骤（以用高锰酸钾制取氧气、排水法收集氧气为例）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Calibri" pitchFamily="34" charset="-120"/>
                        </a:rPr>
                        <m:t>：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𝐚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.检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查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&lt;/zzd&gt;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装置气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密性；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𝐛</m:t>
                      </m:r>
                    </m:oMath>
                  </m:oMathPara>
                </a14:m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.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装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&lt;/zzd&gt;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药品；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𝐜</m:t>
                      </m:r>
                    </m:oMath>
                  </m:oMathPara>
                </a14:m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.固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定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&lt;/zzd&gt;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装置；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𝐝</m:t>
                      </m:r>
                    </m:oMath>
                  </m:oMathPara>
                </a14:m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.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点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&lt;/zzd&gt;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燃酒精灯加热；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𝐞</m:t>
                      </m:r>
                    </m:oMath>
                  </m:oMathPara>
                </a14:m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.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收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&lt;/zzd&gt;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集气体；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𝐟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.把导气管撤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离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&lt;/zzd&gt;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水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槽；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𝐠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.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熄</a:t>
                </a:r>
                <a:r>
                  <a:rPr lang="en-US" altLang="zh-CN" sz="100" b="1" i="0" kern="0" spc="-9990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&lt;/zzd&gt;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灭酒精灯。</a:t>
                </a:r>
                <a:endParaRPr lang="en-US" altLang="zh-CN" sz="2400"/>
              </a:p>
            </p:txBody>
          </p:sp>
        </mc:Choice>
        <mc:Fallback>
          <p:sp>
            <p:nvSpPr>
              <p:cNvPr id="5" name="P_5_BD#12d47bcc9?segpoint=1&amp;vbadefaultcenterpage=1&amp;parentnodeid=2a63f1881&amp;vbahtmlprocessed=1&amp;bbb=1&amp;hasbroken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4568396"/>
                <a:ext cx="11091672" cy="1583309"/>
              </a:xfrm>
              <a:prstGeom prst="rect">
                <a:avLst/>
              </a:prstGeom>
              <a:blipFill rotWithShape="1">
                <a:blip r:embed="rId5"/>
                <a:stretch>
                  <a:fillRect t="-13" r="1" b="-522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P_5_BD#12d47bcc9?colgroup=2,13,19&amp;vbadefaultcenterpage=1&amp;parentnodeid=2a63f1881&amp;vbahtmlprocessed=1&amp;bbb=1" title=""/>
          <p:cNvSpPr txBox="1"/>
          <p:nvPr/>
        </p:nvSpPr>
        <p:spPr>
          <a:xfrm>
            <a:off x="9102281" y="771096"/>
            <a:ext cx="2540000" cy="497508"/>
          </a:xfrm>
          <a:prstGeom prst="rect">
            <a:avLst/>
          </a:prstGeom>
          <a:noFill/>
        </p:spPr>
        <p:txBody>
          <a:bodyPr vert="horz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2400">
                <a:latin typeface="Calibri" panose="020f0502020204030204" pitchFamily="34" charset="0"/>
              </a:rPr>
              <a:t>续表</a:t>
            </a:r>
          </a:p>
        </p:txBody>
      </p:sp>
      <p:sp>
        <p:nvSpPr>
          <p:cNvPr id="6" name="P_5_BD#12d47bcc9?segpoint=1&amp;vbadefaultcenterpage=1&amp;parentnodeid=2a63f1881&amp;vbahtmlprocessed=1&amp;bbb=1&amp;hasbroken=1&amp;zzd= 1" title=""/>
          <p:cNvSpPr/>
          <p:nvPr/>
        </p:nvSpPr>
        <p:spPr>
          <a:xfrm>
            <a:off x="10433241" y="5078936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P_5_BD#12d47bcc9?segpoint=1&amp;vbadefaultcenterpage=1&amp;parentnodeid=2a63f1881&amp;vbahtmlprocessed=1&amp;bbb=1&amp;hasbroken=1&amp;zzd= 2" title=""/>
          <p:cNvSpPr/>
          <p:nvPr/>
        </p:nvSpPr>
        <p:spPr>
          <a:xfrm>
            <a:off x="1867090" y="5627576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P_5_BD#12d47bcc9?segpoint=1&amp;vbadefaultcenterpage=1&amp;parentnodeid=2a63f1881&amp;vbahtmlprocessed=1&amp;bbb=1&amp;hasbroken=1&amp;zzd= 2" title=""/>
          <p:cNvSpPr/>
          <p:nvPr/>
        </p:nvSpPr>
        <p:spPr>
          <a:xfrm>
            <a:off x="3627629" y="5627576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P_5_BD#12d47bcc9?segpoint=1&amp;vbadefaultcenterpage=1&amp;parentnodeid=2a63f1881&amp;vbahtmlprocessed=1&amp;bbb=1&amp;hasbroken=1&amp;zzd= 2" title=""/>
          <p:cNvSpPr/>
          <p:nvPr/>
        </p:nvSpPr>
        <p:spPr>
          <a:xfrm>
            <a:off x="5119879" y="5627576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P_5_BD#12d47bcc9?segpoint=1&amp;vbadefaultcenterpage=1&amp;parentnodeid=2a63f1881&amp;vbahtmlprocessed=1&amp;bbb=1&amp;hasbroken=1&amp;zzd= 2" title=""/>
          <p:cNvSpPr/>
          <p:nvPr/>
        </p:nvSpPr>
        <p:spPr>
          <a:xfrm>
            <a:off x="7818628" y="5627576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P_5_BD#12d47bcc9?segpoint=1&amp;vbadefaultcenterpage=1&amp;parentnodeid=2a63f1881&amp;vbahtmlprocessed=1&amp;bbb=1&amp;hasbroken=1&amp;zzd= 2" title=""/>
          <p:cNvSpPr/>
          <p:nvPr/>
        </p:nvSpPr>
        <p:spPr>
          <a:xfrm>
            <a:off x="11090466" y="5627576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P_5_BD#12d47bcc9?segpoint=1&amp;vbadefaultcenterpage=1&amp;parentnodeid=2a63f1881&amp;vbahtmlprocessed=1&amp;bbb=1&amp;hasbroken=1&amp;zzd= 3" title=""/>
          <p:cNvSpPr/>
          <p:nvPr/>
        </p:nvSpPr>
        <p:spPr>
          <a:xfrm>
            <a:off x="1541654" y="6151705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5_BD#12d47bcc9?segpoint=1&amp;vbadefaultcenterpage=1&amp;parentnodeid=2a63f1881&amp;vbahtmlprocessed=1&amp;bbb=1" title=""/>
          <p:cNvSpPr/>
          <p:nvPr/>
        </p:nvSpPr>
        <p:spPr>
          <a:xfrm>
            <a:off x="548640" y="2657046"/>
            <a:ext cx="11091672" cy="158330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③检验和验满</a:t>
            </a:r>
            <a:endParaRPr lang="en-US" altLang="zh-CN" sz="2400"/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检验：将带火星的木条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，若木条复燃，则气体为氧气。</a:t>
            </a:r>
            <a:endParaRPr lang="en-US" altLang="zh-CN" sz="2400"/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验满：将带火星的木条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，若木条复燃，则气体已集满。</a:t>
            </a:r>
            <a:endParaRPr lang="en-US" altLang="zh-CN" sz="2400"/>
          </a:p>
        </p:txBody>
      </p:sp>
      <p:sp>
        <p:nvSpPr>
          <p:cNvPr id="3" name="P_5_AN.25_1#12d47bcc9.blank?vbadefaultcenterpage=1&amp;parentnodeid=2a63f1881&amp;vbapositionanswer=25&amp;vbahtmlprocessed=1&amp;bbb=1" title=""/>
          <p:cNvSpPr/>
          <p:nvPr/>
        </p:nvSpPr>
        <p:spPr>
          <a:xfrm>
            <a:off x="4266565" y="3167586"/>
            <a:ext cx="205898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伸入集气瓶中</a:t>
            </a:r>
            <a:endParaRPr lang="en-US" altLang="zh-CN" sz="2400"/>
          </a:p>
        </p:txBody>
      </p:sp>
      <p:sp>
        <p:nvSpPr>
          <p:cNvPr id="4" name="P_5_AN.26_1#12d47bcc9.blank?vbadefaultcenterpage=1&amp;parentnodeid=2a63f1881&amp;vbapositionanswer=26&amp;vbahtmlprocessed=1&amp;bbb=1" title=""/>
          <p:cNvSpPr/>
          <p:nvPr/>
        </p:nvSpPr>
        <p:spPr>
          <a:xfrm>
            <a:off x="4266565" y="3716225"/>
            <a:ext cx="205898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放在集气瓶口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03a2adfa5?vbadefaultcenterpage=1&amp;parentnodeid=f09789e78&amp;vbahtmlprocessed=1" title=""/>
          <p:cNvSpPr/>
          <p:nvPr/>
        </p:nvSpPr>
        <p:spPr>
          <a:xfrm>
            <a:off x="548640" y="684000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三、催化剂和催化作用</a:t>
            </a:r>
            <a:endParaRPr lang="en-US" altLang="zh-CN" sz="2800"/>
          </a:p>
        </p:txBody>
      </p:sp>
      <p:sp>
        <p:nvSpPr>
          <p:cNvPr id="3" name="P_5_BD#68bb8a7bd?segpoint=1&amp;vbadefaultcenterpage=1&amp;parentnodeid=03a2adfa5&amp;vbahtmlprocessed=1&amp;bbb=1&amp;hasbroken=1" title=""/>
          <p:cNvSpPr/>
          <p:nvPr/>
        </p:nvSpPr>
        <p:spPr>
          <a:xfrm>
            <a:off x="548640" y="1326519"/>
            <a:ext cx="1109167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1.催化剂：在化学反应里能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其他物质的化学反应速率，而本身的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和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在反应前后都没有发生变化的物质。</a:t>
            </a:r>
            <a:endParaRPr lang="en-US" altLang="zh-CN" sz="2400"/>
          </a:p>
        </p:txBody>
      </p:sp>
      <p:sp>
        <p:nvSpPr>
          <p:cNvPr id="4" name="P_5_BD#68bb8a7bd?segpoint=1&amp;vbadefaultcenterpage=1&amp;parentnodeid=03a2adfa5&amp;vbahtmlprocessed=1" title=""/>
          <p:cNvSpPr/>
          <p:nvPr/>
        </p:nvSpPr>
        <p:spPr>
          <a:xfrm>
            <a:off x="548640" y="2429043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2.催化作用：催化剂在化学反应中所起的作用。</a:t>
            </a:r>
            <a:endParaRPr lang="en-US" altLang="zh-CN" sz="2400"/>
          </a:p>
        </p:txBody>
      </p:sp>
      <p:sp>
        <p:nvSpPr>
          <p:cNvPr id="5" name="P_5_AN.27_1#68bb8a7bd.blank?vbadefaultcenterpage=1&amp;parentnodeid=03a2adfa5&amp;vbapositionanswer=27&amp;vbahtmlprocessed=1&amp;bbb=1" title=""/>
          <p:cNvSpPr/>
          <p:nvPr/>
        </p:nvSpPr>
        <p:spPr>
          <a:xfrm>
            <a:off x="4820603" y="1288419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改变</a:t>
            </a:r>
            <a:endParaRPr lang="en-US" altLang="zh-CN" sz="2400"/>
          </a:p>
        </p:txBody>
      </p:sp>
      <p:sp>
        <p:nvSpPr>
          <p:cNvPr id="6" name="P_5_AN.28_1#68bb8a7bd.blank?vbadefaultcenterpage=1&amp;parentnodeid=03a2adfa5&amp;vbapositionanswer=28&amp;vbahtmlprocessed=1&amp;bbb=1" title=""/>
          <p:cNvSpPr/>
          <p:nvPr/>
        </p:nvSpPr>
        <p:spPr>
          <a:xfrm>
            <a:off x="10637203" y="1288419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质量</a:t>
            </a:r>
            <a:endParaRPr lang="en-US" altLang="zh-CN" sz="2400"/>
          </a:p>
        </p:txBody>
      </p:sp>
      <p:sp>
        <p:nvSpPr>
          <p:cNvPr id="7" name="P_5_AN.29_1#68bb8a7bd.blank?vbadefaultcenterpage=1&amp;parentnodeid=03a2adfa5&amp;vbapositionanswer=29&amp;vbahtmlprocessed=1&amp;bbb=1" title=""/>
          <p:cNvSpPr/>
          <p:nvPr/>
        </p:nvSpPr>
        <p:spPr>
          <a:xfrm>
            <a:off x="905828" y="1837059"/>
            <a:ext cx="1446213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化学性质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  <p:bldP spid="7" grpId="0" uiExpand="1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2cfedb5bb?vbadefaultcenterpage=1&amp;parentnodeid=f09789e78&amp;vbahtmlprocessed=1" title=""/>
          <p:cNvSpPr/>
          <p:nvPr/>
        </p:nvSpPr>
        <p:spPr>
          <a:xfrm>
            <a:off x="548640" y="684000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四、化学反应类型</a:t>
            </a:r>
            <a:endParaRPr lang="en-US" altLang="zh-CN" sz="2800"/>
          </a:p>
        </p:txBody>
      </p:sp>
      <p:sp>
        <p:nvSpPr>
          <p:cNvPr id="3" name="P_5_BD#5d39e4e6b?segpoint=1&amp;vbadefaultcenterpage=1&amp;parentnodeid=2cfedb5bb&amp;vbahtmlprocessed=1" title=""/>
          <p:cNvSpPr/>
          <p:nvPr/>
        </p:nvSpPr>
        <p:spPr>
          <a:xfrm>
            <a:off x="548640" y="1326519"/>
            <a:ext cx="11091672" cy="213194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1.化合反应：由两种或两种以上物质生成另一种物质的反应。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2.分解反应：由一种物质生成两种或两种以上其他物质的反应。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3.氧化反应：物质与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发生的反应。根据剧烈程度可分为以下两种：</a:t>
            </a:r>
          </a:p>
          <a:p>
            <a:pPr algn="l" latinLnBrk="1">
              <a:lnSpc>
                <a:spcPct val="150000"/>
              </a:lnSpc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（1）燃烧：可燃物与</a:t>
            </a: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发生的一种发光、放热的剧烈的氧化反应。</a:t>
            </a:r>
            <a:endParaRPr lang="en-US" altLang="zh-CN" sz="2400"/>
          </a:p>
        </p:txBody>
      </p:sp>
      <p:sp>
        <p:nvSpPr>
          <p:cNvPr id="7" name="P_5_BD#5d39e4e6b?segpoint=1&amp;vbadefaultcenterpage=1&amp;parentnodeid=2cfedb5bb&amp;vbahtmlprocessed=1&amp;bbb=1&amp;hasbroken=1" title=""/>
          <p:cNvSpPr/>
          <p:nvPr/>
        </p:nvSpPr>
        <p:spPr>
          <a:xfrm>
            <a:off x="548640" y="3533098"/>
            <a:ext cx="1109167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（2）缓慢氧化：有些氧化反应进行得比较慢，甚至不易被察觉，这种氧化叫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做缓慢氧化。如</a:t>
            </a:r>
            <a:r>
              <a:rPr lang="en-US" altLang="zh-CN" sz="240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______________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、食物的腐烂等。</a:t>
            </a:r>
            <a:endParaRPr lang="en-US" altLang="zh-CN" sz="2400"/>
          </a:p>
        </p:txBody>
      </p:sp>
      <p:sp>
        <p:nvSpPr>
          <p:cNvPr id="8" name="P_5_AN.30_1#5d39e4e6b.blank?vbadefaultcenterpage=1&amp;parentnodeid=2cfedb5bb&amp;vbapositionanswer=30&amp;vbahtmlprocessed=1" title=""/>
          <p:cNvSpPr/>
          <p:nvPr/>
        </p:nvSpPr>
        <p:spPr>
          <a:xfrm>
            <a:off x="3901440" y="2385699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氧</a:t>
            </a:r>
            <a:endParaRPr lang="en-US" altLang="zh-CN" sz="2400"/>
          </a:p>
        </p:txBody>
      </p:sp>
      <p:sp>
        <p:nvSpPr>
          <p:cNvPr id="9" name="P_5_AN.31_1#5d39e4e6b.blank?vbadefaultcenterpage=1&amp;parentnodeid=2cfedb5bb&amp;vbapositionanswer=31&amp;vbahtmlprocessed=1&amp;bbb=1" title=""/>
          <p:cNvSpPr/>
          <p:nvPr/>
        </p:nvSpPr>
        <p:spPr>
          <a:xfrm>
            <a:off x="4126865" y="2934339"/>
            <a:ext cx="83343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氧气</a:t>
            </a:r>
            <a:endParaRPr lang="en-US" altLang="zh-CN" sz="2400"/>
          </a:p>
        </p:txBody>
      </p:sp>
      <p:sp>
        <p:nvSpPr>
          <p:cNvPr id="10" name="P_5_AN.32_1#5d39e4e6b.blank?vbadefaultcenterpage=1&amp;parentnodeid=2cfedb5bb&amp;vbapositionanswer=32&amp;vbahtmlprocessed=1&amp;bbb=1" title=""/>
          <p:cNvSpPr/>
          <p:nvPr/>
        </p:nvSpPr>
        <p:spPr>
          <a:xfrm>
            <a:off x="2731453" y="4043638"/>
            <a:ext cx="2058988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动植物的呼吸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 animBg="1"/>
      <p:bldP spid="9" grpId="0" uiExpand="1" build="p" animBg="1"/>
      <p:bldP spid="10" grpId="0" uiExpand="1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5_BD#29fd448f2?vbadefaultcenterpage=1&amp;parentnodeid=2cfedb5bb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28" y="684000"/>
            <a:ext cx="1618488" cy="429768"/>
          </a:xfrm>
          <a:prstGeom prst="rect">
            <a:avLst/>
          </a:prstGeom>
        </p:spPr>
      </p:pic>
      <p:sp>
        <p:nvSpPr>
          <p:cNvPr id="3" name="P_6_BD#37b012ec7?segpoint=1&amp;vbadefaultcenterpage=1&amp;parentnodeid=29fd448f2&amp;vbahtmlprocessed=1" title=""/>
          <p:cNvSpPr/>
          <p:nvPr/>
        </p:nvSpPr>
        <p:spPr>
          <a:xfrm>
            <a:off x="548640" y="1242800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判断正误（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正确的画“√”，错误的画“×”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）</a:t>
            </a:r>
            <a:endParaRPr lang="en-US" altLang="zh-CN" sz="2400"/>
          </a:p>
        </p:txBody>
      </p:sp>
      <p:sp>
        <p:nvSpPr>
          <p:cNvPr id="4" name="QT_6_BD.33_1#9b94b1369?vbadefaultcenterpage=1&amp;parentnodeid=29fd448f2&amp;vbahtmlprocessed=1" title=""/>
          <p:cNvSpPr/>
          <p:nvPr/>
        </p:nvSpPr>
        <p:spPr>
          <a:xfrm>
            <a:off x="548640" y="1794043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1.红磷在空气中燃烧能够产生大量的白雾。(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T_6_AN.34_1#9b94b1369.bracket?vbadefaultcenterpage=1&amp;parentnodeid=29fd448f2&amp;vbapositionanswer=33&amp;vbahtmlprocessed=1" title=""/>
          <p:cNvSpPr/>
          <p:nvPr/>
        </p:nvSpPr>
        <p:spPr>
          <a:xfrm>
            <a:off x="6450965" y="1794043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  <p:sp>
        <p:nvSpPr>
          <p:cNvPr id="6" name="QT_6_BD.35_1#bd65582c0?vbadefaultcenterpage=1&amp;parentnodeid=29fd448f2&amp;vbahtmlprocessed=1" title=""/>
          <p:cNvSpPr/>
          <p:nvPr/>
        </p:nvSpPr>
        <p:spPr>
          <a:xfrm>
            <a:off x="548640" y="2340143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2.空气属于纯净物。(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7" name="QT_6_AN.36_1#bd65582c0.bracket?vbadefaultcenterpage=1&amp;parentnodeid=29fd448f2&amp;vbapositionanswer=34&amp;vbahtmlprocessed=1" title=""/>
          <p:cNvSpPr/>
          <p:nvPr/>
        </p:nvSpPr>
        <p:spPr>
          <a:xfrm>
            <a:off x="3387090" y="2340143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  <p:sp>
        <p:nvSpPr>
          <p:cNvPr id="8" name="QT_6_BD.37_1#cda048b88?vbadefaultcenterpage=1&amp;parentnodeid=29fd448f2&amp;vbahtmlprocessed=1&amp;bbb=1&amp;hasbroken=1" title=""/>
          <p:cNvSpPr/>
          <p:nvPr/>
        </p:nvSpPr>
        <p:spPr>
          <a:xfrm>
            <a:off x="548640" y="2892911"/>
            <a:ext cx="1109167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3.目前计入空气质量评价的有害气体主要包括二氧化硫、二氧化氮、二氧化碳以及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臭氧等。(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9" name="QT_6_AN.38_1#cda048b88.bracket?vbadefaultcenterpage=1&amp;parentnodeid=29fd448f2&amp;vbapositionanswer=35&amp;vbahtmlprocessed=1" title=""/>
          <p:cNvSpPr/>
          <p:nvPr/>
        </p:nvSpPr>
        <p:spPr>
          <a:xfrm>
            <a:off x="1926590" y="3441551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  <p:sp>
        <p:nvSpPr>
          <p:cNvPr id="10" name="QT_6_BD.39_1#dc8d70dfa?vbadefaultcenterpage=1&amp;parentnodeid=29fd448f2&amp;vbahtmlprocessed=1" title=""/>
          <p:cNvSpPr/>
          <p:nvPr/>
        </p:nvSpPr>
        <p:spPr>
          <a:xfrm>
            <a:off x="548640" y="3991143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4.检验氧气可用带火星的木条。( 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1" name="QT_6_AN.40_1#dc8d70dfa.bracket?vbadefaultcenterpage=1&amp;parentnodeid=29fd448f2&amp;vbapositionanswer=36&amp;vbahtmlprocessed=1" title=""/>
          <p:cNvSpPr/>
          <p:nvPr/>
        </p:nvSpPr>
        <p:spPr>
          <a:xfrm>
            <a:off x="4919028" y="3991143"/>
            <a:ext cx="373063" cy="48050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宋体" panose="02010600030101010101" pitchFamily="2" charset="-122"/>
                <a:ea typeface="宋体" panose="02010600030101010101" pitchFamily="2" charset="-122"/>
                <a:cs typeface="Calibri" panose="020f0502020204030204" pitchFamily="34" charset="-120"/>
              </a:rPr>
              <a:t>√</a:t>
            </a:r>
            <a:endParaRPr lang="en-US" altLang="zh-CN" sz="24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7" grpId="0" uiExpand="1" build="p" animBg="1"/>
      <p:bldP spid="9" grpId="0" uiExpand="1" build="p" animBg="1"/>
      <p:bldP spid="11" grpId="0" uiExpand="1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T_6_BD.41_1#fecfb364e?vbadefaultcenterpage=1&amp;parentnodeid=29fd448f2&amp;vbahtmlprocessed=1" title=""/>
          <p:cNvSpPr/>
          <p:nvPr/>
        </p:nvSpPr>
        <p:spPr>
          <a:xfrm>
            <a:off x="548640" y="1850565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5.硫粉在氧气中燃烧发出淡蓝色火焰，生成有刺激性气味的气体。(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T_6_AN.42_1#fecfb364e.bracket?vbadefaultcenterpage=1&amp;parentnodeid=29fd448f2&amp;vbapositionanswer=37&amp;vbahtmlprocessed=1" title=""/>
          <p:cNvSpPr/>
          <p:nvPr/>
        </p:nvSpPr>
        <p:spPr>
          <a:xfrm>
            <a:off x="9514840" y="1850565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  <p:sp>
        <p:nvSpPr>
          <p:cNvPr id="4" name="QT_6_BD.43_1#df6ef8559?vbadefaultcenterpage=1&amp;parentnodeid=29fd448f2&amp;vbahtmlprocessed=1" title=""/>
          <p:cNvSpPr/>
          <p:nvPr/>
        </p:nvSpPr>
        <p:spPr>
          <a:xfrm>
            <a:off x="548640" y="2401806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6.进行铁丝在氧气中燃烧的实验之前，要先在集气瓶底部装少量的水。(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T_6_AN.44_1#df6ef8559.bracket?vbadefaultcenterpage=1&amp;parentnodeid=29fd448f2&amp;vbapositionanswer=38&amp;vbahtmlprocessed=1" title=""/>
          <p:cNvSpPr/>
          <p:nvPr/>
        </p:nvSpPr>
        <p:spPr>
          <a:xfrm>
            <a:off x="10127615" y="2401570"/>
            <a:ext cx="482600" cy="48069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√ </a:t>
            </a:r>
          </a:p>
        </p:txBody>
      </p:sp>
      <p:sp>
        <p:nvSpPr>
          <p:cNvPr id="6" name="QT_6_BD.45_1#080e3ea63?vbadefaultcenterpage=1&amp;parentnodeid=29fd448f2&amp;vbahtmlprocessed=1" title=""/>
          <p:cNvSpPr/>
          <p:nvPr/>
        </p:nvSpPr>
        <p:spPr>
          <a:xfrm>
            <a:off x="548640" y="2947906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7.氧化反应一定是化合反应，但化合反应不一定是氧化反应。(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7" name="QT_6_AN.46_1#080e3ea63.bracket?vbadefaultcenterpage=1&amp;parentnodeid=29fd448f2&amp;vbapositionanswer=39&amp;vbahtmlprocessed=1" title=""/>
          <p:cNvSpPr/>
          <p:nvPr/>
        </p:nvSpPr>
        <p:spPr>
          <a:xfrm>
            <a:off x="8902065" y="2947906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  <p:sp>
        <p:nvSpPr>
          <p:cNvPr id="8" name="QT_6_BD.47_1#ee0709b2a?vbadefaultcenterpage=1&amp;parentnodeid=29fd448f2&amp;vbahtmlprocessed=1" title=""/>
          <p:cNvSpPr/>
          <p:nvPr/>
        </p:nvSpPr>
        <p:spPr>
          <a:xfrm>
            <a:off x="548640" y="3494006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8.加热高锰酸钾制取氧气时，试管口应略向下倾斜。( 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9" name="QT_6_AN.48_1#ee0709b2a.bracket?vbadefaultcenterpage=1&amp;parentnodeid=29fd448f2&amp;vbapositionanswer=40&amp;vbahtmlprocessed=1" title=""/>
          <p:cNvSpPr/>
          <p:nvPr/>
        </p:nvSpPr>
        <p:spPr>
          <a:xfrm>
            <a:off x="7606665" y="3493770"/>
            <a:ext cx="624840" cy="48069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√</a:t>
            </a:r>
          </a:p>
        </p:txBody>
      </p:sp>
      <p:sp>
        <p:nvSpPr>
          <p:cNvPr id="10" name="QT_6_BD.49_1#6f5e8c9d4?vbadefaultcenterpage=1&amp;parentnodeid=29fd448f2&amp;vbahtmlprocessed=1" title=""/>
          <p:cNvSpPr/>
          <p:nvPr/>
        </p:nvSpPr>
        <p:spPr>
          <a:xfrm>
            <a:off x="548640" y="4040106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9.催化剂在化学反应前后的质量和性质均保持不变。(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1" name="QT_6_AN.50_1#6f5e8c9d4.bracket?vbadefaultcenterpage=1&amp;parentnodeid=29fd448f2&amp;vbapositionanswer=41&amp;vbahtmlprocessed=1" title=""/>
          <p:cNvSpPr/>
          <p:nvPr/>
        </p:nvSpPr>
        <p:spPr>
          <a:xfrm>
            <a:off x="7676515" y="4040106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  <p:sp>
        <p:nvSpPr>
          <p:cNvPr id="12" name="QT_6_BD.51_1#67a2aa9d8?vbadefaultcenterpage=1&amp;parentnodeid=29fd448f2&amp;vbahtmlprocessed=1" title=""/>
          <p:cNvSpPr/>
          <p:nvPr/>
        </p:nvSpPr>
        <p:spPr>
          <a:xfrm>
            <a:off x="548640" y="4586206"/>
            <a:ext cx="11091672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10.氧气可用排水法收集，是因为氧气的密度比水大。(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13" name="QT_6_AN.52_1#67a2aa9d8.bracket?vbadefaultcenterpage=1&amp;parentnodeid=29fd448f2&amp;vbapositionanswer=42&amp;vbahtmlprocessed=1" title=""/>
          <p:cNvSpPr/>
          <p:nvPr/>
        </p:nvSpPr>
        <p:spPr>
          <a:xfrm>
            <a:off x="7830503" y="4586206"/>
            <a:ext cx="527050" cy="47459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×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 build="p"/>
      <p:bldP spid="7" grpId="0" uiExpand="1" build="p" animBg="1"/>
      <p:bldP spid="9" grpId="0" build="p"/>
      <p:bldP spid="11" grpId="0" uiExpand="1" build="p" animBg="1"/>
      <p:bldP spid="13" grpId="0" uiExpand="1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cf4234d30?vbadefaultcenterpage=1&amp;parentnodeid=48b768f2c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760" y="684000"/>
            <a:ext cx="9162288" cy="493776"/>
          </a:xfrm>
          <a:prstGeom prst="rect">
            <a:avLst/>
          </a:prstGeom>
        </p:spPr>
      </p:pic>
      <p:sp>
        <p:nvSpPr>
          <p:cNvPr id="3" name="C_4_BD#783f32da2?vbadefaultcenterpage=1&amp;parentnodeid=cf4234d30&amp;vbahtmlprocessed=1" title=""/>
          <p:cNvSpPr/>
          <p:nvPr/>
        </p:nvSpPr>
        <p:spPr>
          <a:xfrm>
            <a:off x="548640" y="1306300"/>
            <a:ext cx="11091672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命题点1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空气的成分及用途</a:t>
            </a:r>
            <a:endParaRPr lang="en-US" altLang="zh-CN" sz="2800"/>
          </a:p>
        </p:txBody>
      </p:sp>
      <p:sp>
        <p:nvSpPr>
          <p:cNvPr id="4" name="QC_5_BD.53_1#87ad060f1?vbadefaultcenterpage=1&amp;parentnodeid=783f32da2&amp;vbahtmlprocessed=1&amp;bbb=1&amp;hasbroken=1" title=""/>
          <p:cNvSpPr/>
          <p:nvPr/>
        </p:nvSpPr>
        <p:spPr>
          <a:xfrm>
            <a:off x="548640" y="1935614"/>
            <a:ext cx="11091672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例题1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（2022·山东烟台）空气是一种宝贵的自然资源。下列有关空气中各成分的</a:t>
            </a:r>
          </a:p>
          <a:p>
            <a:pPr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说法</a:t>
            </a:r>
            <a:r>
              <a:rPr lang="en-US" altLang="zh-CN" sz="100" b="1" i="0" kern="0" spc="-999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&lt;zzd&gt;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错误</a:t>
            </a:r>
            <a:r>
              <a:rPr lang="en-US" altLang="zh-CN" sz="100" b="1" i="0" kern="0" spc="-999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&lt;/zzd&gt;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的是(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400" b="1" i="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)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C_5_AN.54_1#87ad060f1.bracket?vbadefaultcenterpage=1&amp;parentnodeid=783f32da2&amp;vbapositionanswer=43&amp;vbahtmlprocessed=1" title=""/>
          <p:cNvSpPr/>
          <p:nvPr/>
        </p:nvSpPr>
        <p:spPr>
          <a:xfrm>
            <a:off x="2679065" y="2484254"/>
            <a:ext cx="382588" cy="480505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-120"/>
              </a:rPr>
              <a:t>C</a:t>
            </a:r>
            <a:endParaRPr lang="en-US" altLang="zh-CN" sz="2400"/>
          </a:p>
        </p:txBody>
      </p:sp>
      <mc:AlternateContent>
        <mc:Choice Requires="a14">
          <p:sp>
            <p:nvSpPr>
              <p:cNvPr id="6" name="QC_5_BD.55_1#87ad060f1.choices?vbadefaultcenterpage=1&amp;parentnodeid=783f32da2&amp;vbahtmlprocessed=1" title=""/>
              <p:cNvSpPr/>
              <p:nvPr/>
            </p:nvSpPr>
            <p:spPr>
              <a:xfrm>
                <a:off x="548640" y="3045311"/>
                <a:ext cx="11091672" cy="2131949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A.液氮可用作制冷剂</a:t>
                </a:r>
                <a:endParaRPr lang="en-US" altLang="zh-CN" sz="2400"/>
              </a:p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B.稀有气体可用于制造多种用途的电光源</a:t>
                </a:r>
                <a:endParaRPr lang="en-US" altLang="zh-CN" sz="2400"/>
              </a:p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C.</a:t>
                </a:r>
                <a14:m>
                  <m:oMathPara>
                    <m:oMathParaPr>
                      <m:jc/>
                    </m:oMathParaPr>
                    <m:oMath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𝐂𝐎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属于空气污染物</a:t>
                </a:r>
                <a:endParaRPr lang="en-US" altLang="zh-CN" sz="2400"/>
              </a:p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D.空气中的</a:t>
                </a:r>
                <a14:m>
                  <m:oMathPara>
                    <m:oMathParaPr>
                      <m:jc/>
                    </m:oMathParaPr>
                    <m:oMath>
                      <m:sSub>
                        <m:sSubPr>
                          <m:ctrlPr>
                            <a:rPr lang="en-US" altLang="zh-CN" sz="2400" b="1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</m:ctrlPr>
                        </m:sSubPr>
                        <m:e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𝐎</m:t>
                          </m:r>
                        </m:e>
                        <m:sub>
                          <m:r>
                            <m:rPr>
                              <m:sty m:val="b"/>
                            </m:rPr>
                            <a:rPr lang="en-US" altLang="zh-CN" sz="2400" b="1" i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Calibri" pitchFamily="34" charset="-12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主要来源于植物的光合作用</a:t>
                </a:r>
                <a:endParaRPr lang="en-US" altLang="zh-CN" sz="2400"/>
              </a:p>
            </p:txBody>
          </p:sp>
        </mc:Choice>
        <mc:Fallback>
          <p:sp>
            <p:nvSpPr>
              <p:cNvPr id="6" name="QC_5_BD.55_1#87ad060f1.choices?vbadefaultcenterpage=1&amp;parentnodeid=783f32da2&amp;vbahtmlprocessed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3045311"/>
                <a:ext cx="11091672" cy="2131949"/>
              </a:xfrm>
              <a:prstGeom prst="rect">
                <a:avLst/>
              </a:prstGeom>
              <a:blipFill rotWithShape="1">
                <a:blip r:embed="rId4"/>
                <a:stretch>
                  <a:fillRect t="-23" r="1" b="-291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QC_5_BD.53_1#87ad060f1?vbadefaultcenterpage=1&amp;parentnodeid=783f32da2&amp;vbahtmlprocessed=1&amp;bbb=1&amp;hasbroken=1&amp;zzd= 2" title=""/>
          <p:cNvSpPr/>
          <p:nvPr/>
        </p:nvSpPr>
        <p:spPr>
          <a:xfrm>
            <a:off x="1295590" y="2970283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QC_5_BD.53_1#87ad060f1?vbadefaultcenterpage=1&amp;parentnodeid=783f32da2&amp;vbahtmlprocessed=1&amp;bbb=1&amp;hasbroken=1&amp;zzd= 2" title=""/>
          <p:cNvSpPr/>
          <p:nvPr/>
        </p:nvSpPr>
        <p:spPr>
          <a:xfrm>
            <a:off x="1601979" y="2970283"/>
            <a:ext cx="38100" cy="38100"/>
          </a:xfrm>
          <a:prstGeom prst="ellipse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2" name="QC_5_EX.56_1#87ad060f1?vbadefaultcenterpage=1&amp;parentnodeid=783f32da2&amp;vbahtmlprocessed=1&amp;bbb=1&amp;hasbroken=1" title=""/>
              <p:cNvSpPr/>
              <p:nvPr/>
            </p:nvSpPr>
            <p:spPr>
              <a:xfrm>
                <a:off x="548640" y="2389075"/>
                <a:ext cx="11091672" cy="2131949"/>
              </a:xfrm>
              <a:prstGeom prst="rect">
                <a:avLst/>
              </a:prstGeom>
              <a:noFill/>
            </p:spPr>
            <p:txBody>
              <a:bodyPr wrap="none" lIns="0" tIns="0" rIns="0" bIns="0" rtlCol="0" anchor="t"/>
              <a:lstStyle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宋体" panose="02010600030101010101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【技巧点拨】空气中二氧化碳的体积分数为</a:t>
                </a:r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𝟎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.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𝟎𝟑</m:t>
                      </m:r>
                      <m:r>
                        <m:rPr>
                          <m:sty m:val="b"/>
                        </m:rPr>
                        <a:rPr lang="en-US" altLang="zh-CN" sz="2400" b="1" i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  <a:ea typeface="宋体" panose="02010600030101010101" pitchFamily="2" charset="-122"/>
                          <a:cs typeface="Calibri" pitchFamily="34" charset="-120"/>
                        </a:rPr>
                        <m:t>%</m:t>
                      </m:r>
                    </m:oMath>
                  </m:oMathPara>
                </a14:m>
                <a:r>
                  <a:rPr lang="en-US" altLang="zh-CN" sz="100" b="1" i="0" kern="0" spc="-99900">
                    <a:solidFill>
                      <a:srgbClr val="FFFFFF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，二氧化碳排放过多会产生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温室效应，但现阶段不把二氧化碳作为污染空气的气体。</a:t>
                </a:r>
                <a:endParaRPr lang="en-US" altLang="zh-CN" sz="2400"/>
              </a:p>
              <a:p>
                <a:pPr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宋体" panose="02010600030101010101" pitchFamily="2" charset="-122"/>
                    <a:ea typeface="宋体" panose="02010600030101010101" pitchFamily="2" charset="-122"/>
                    <a:cs typeface="Calibri" panose="020f0502020204030204" pitchFamily="34" charset="-120"/>
                  </a:rPr>
                  <a:t>    </a:t>
                </a: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【易错指津】在空气成分中，稀有气体所占比例虽小，但却是一类很重要的气</a:t>
                </a:r>
                <a:endParaRPr lang="en-US" altLang="zh-CN" sz="2400" b="1" i="0">
                  <a:solidFill>
                    <a:srgbClr val="000000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Calibri" panose="020f0502020204030204" pitchFamily="34" charset="-120"/>
                </a:endParaRPr>
              </a:p>
              <a:p>
                <a:pPr latinLnBrk="1">
                  <a:lnSpc>
                    <a:spcPct val="150000"/>
                  </a:lnSpc>
                </a:pPr>
                <a:r>
                  <a:rPr lang="en-US" altLang="zh-CN" sz="2400" b="1" i="0">
                    <a:solidFill>
                      <a:srgbClr val="000000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Calibri" panose="020f0502020204030204" pitchFamily="34" charset="-120"/>
                  </a:rPr>
                  <a:t>体，可用于制作各种电光源等。</a:t>
                </a:r>
                <a:endParaRPr lang="en-US" altLang="zh-CN" sz="2400"/>
              </a:p>
            </p:txBody>
          </p:sp>
        </mc:Choice>
        <mc:Fallback>
          <p:sp>
            <p:nvSpPr>
              <p:cNvPr id="2" name="QC_5_EX.56_1#87ad060f1?vbadefaultcenterpage=1&amp;parentnodeid=783f32da2&amp;vbahtmlprocessed=1&amp;bbb=1&amp;hasbroken=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640" y="2389075"/>
                <a:ext cx="11091672" cy="2131949"/>
              </a:xfrm>
              <a:prstGeom prst="rect">
                <a:avLst/>
              </a:prstGeom>
              <a:blipFill rotWithShape="1">
                <a:blip r:embed="rId3"/>
                <a:stretch>
                  <a:fillRect t="-10" r="-165" b="-2927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https://d.book118.com/558063133127006040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ABLE_ENDDRAG_ORIGIN_RECT" val="872*240"/>
  <p:tag name="TABLE_ENDDRAG_RECT" val="43*102*872*240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 override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25</Slides>
  <Notes>21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4">
      <vt:lpstr>Arial</vt:lpstr>
      <vt:lpstr>Calibri</vt:lpstr>
      <vt:lpstr>Calibri Light</vt:lpstr>
      <vt:lpstr>Times New Roman</vt:lpstr>
      <vt:lpstr>宋体</vt:lpstr>
      <vt:lpstr>等线 Light</vt:lpstr>
      <vt:lpstr>等线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2024-09-19T10:04:58.021</cp:lastPrinted>
  <dcterms:created xsi:type="dcterms:W3CDTF">2024-09-19T02:04:58Z</dcterms:created>
  <dcterms:modified xsi:type="dcterms:W3CDTF">2024-09-19T02:04:59Z</dcterms:modified>
</cp:coreProperties>
</file>