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F6D6F0C-D1E0-4AB1-9783-EAB75EDFC4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F2ADD8-D2DC-412B-9959-6204187818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37DD979-7B19-4FBB-942D-EB34050044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E4F2C32-990E-4C01-A8EA-39797A7805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579B8B-9221-4F52-8F5D-6FBC93B7BC5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8961F20-A110-4B22-9239-53A426C572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ED32048-9DF4-4ADE-8B5C-53A2D749BF4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C78BFE-CABA-48F2-83C7-171290989D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E2637D-67C2-4830-AF6D-4E46C013CF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8C0725-566F-4C61-9E3D-DA28B22F1F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445120-5834-4C95-980B-F53DD7751E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807211500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概率论与数理统计---随机变量的独立性</a:t>
            </a:r>
          </a:p>
        </p:txBody>
      </p:sp>
      <p:sp>
        <p:nvSpPr>
          <p:cNvPr id="3" name="TextBox 3"/>
          <p:cNvSpPr txBox="1"/>
          <p:nvPr/>
        </p:nvSpPr>
        <p:spPr>
          <a:xfrm>
            <a:off x="1311318" y="3800194"/>
            <a:ext cx="2581275"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汇报人：AA</a:t>
            </a:r>
          </a:p>
        </p:txBody>
      </p:sp>
      <p:sp>
        <p:nvSpPr>
          <p:cNvPr id="4" name="TextBox 4"/>
          <p:cNvSpPr txBox="1"/>
          <p:nvPr/>
        </p:nvSpPr>
        <p:spPr>
          <a:xfrm>
            <a:off x="3995032" y="3800194"/>
            <a:ext cx="3802596"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2024-01-19</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随机变量及其分布</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多维随机变量及其分布</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随机变量的数字特征</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大数定律与中心极限定理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数理统计的基本概念</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参数估计</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假设检验</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随机变量及其分布</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随机变量的定义与性质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随机变量是定义在样本空间上的实值函数，它将样本空间中的每个样本点映射到一个实数。</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性质</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随机变量具有可测性，即对于任意实数x，随机变量的取值小于等于x的事件是一个可测事件。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离散型随机变量是指其取值是有限个或可列个的随机变量。</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离散型随机变量的分布律可以用概率质量函数来描述，即随机变量取各个值的概率。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分布律</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离散型随机变量及其分布律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连续型随机变量是指其取值是连续不断的随机变量，其取值充满某个区间。</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概率密度</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连续型随机变量的概率密度函数描述了随机变量取值的概率分布情况，它是一个非负可积函数。</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连续型随机变量及其概率密度</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随机变量的函数是指通过某种规则或运算将随机变量转换为另一个随机变量的过程。</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分布</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随机变量的函数的分布可以通过变换原随机变量的分布得到，常见的变换包括线性变换、指数变换等。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随机变量的函数的分布</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多维随机变量及其分布</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1925622" y="1610913"/>
            <a:ext cx="1852143" cy="1852143"/>
          </a:xfrm>
          <a:prstGeom prst="pi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233524" y="1626467"/>
            <a:ext cx="1852143" cy="1852143"/>
          </a:xfrm>
          <a:prstGeom prst="pi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98430" y="1642250"/>
            <a:ext cx="1852143" cy="1852143"/>
          </a:xfrm>
          <a:prstGeom prst="pi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二维随机变量及其联合分布</a:t>
              </a:r>
            </a:p>
          </p:txBody>
        </p:sp>
      </p:grpSp>
      <p:grpSp>
        <p:nvGrpSpPr>
          <p:cNvPr id="27" name="Group 27"/>
          <p:cNvGrpSpPr/>
          <p:nvPr/>
        </p:nvGrpSpPr>
        <p:grpSpPr>
          <a:xfrm>
            <a:off x="1094842" y="3656692"/>
            <a:ext cx="3286271" cy="490334"/>
            <a:chOff x="1094842" y="3656692"/>
            <a:chExt cx="3286271" cy="490334"/>
          </a:xfrm>
        </p:grpSpPr>
        <p:sp>
          <p:nvSpPr>
            <p:cNvPr id="28" name="TextBox 28"/>
            <p:cNvSpPr txBox="1"/>
            <p:nvPr/>
          </p:nvSpPr>
          <p:spPr>
            <a:xfrm>
              <a:off x="1094842" y="3656692"/>
              <a:ext cx="3286271"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二维随机变量的定义</a:t>
              </a:r>
            </a:p>
          </p:txBody>
        </p:sp>
      </p:grpSp>
      <p:grpSp>
        <p:nvGrpSpPr>
          <p:cNvPr id="29" name="Group 29"/>
          <p:cNvGrpSpPr/>
          <p:nvPr/>
        </p:nvGrpSpPr>
        <p:grpSpPr>
          <a:xfrm>
            <a:off x="1138418" y="4258816"/>
            <a:ext cx="3286271" cy="1875094"/>
            <a:chOff x="1138418" y="4258816"/>
            <a:chExt cx="3286271" cy="1875094"/>
          </a:xfrm>
        </p:grpSpPr>
        <p:sp>
          <p:nvSpPr>
            <p:cNvPr id="30" name="TextBox 30"/>
            <p:cNvSpPr txBox="1"/>
            <p:nvPr/>
          </p:nvSpPr>
          <p:spPr>
            <a:xfrm>
              <a:off x="1138418" y="425881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设$X$和$Y$是两个随机变量，称$(X,Y)$为二维随机变量。</a:t>
              </a:r>
            </a:p>
          </p:txBody>
        </p:sp>
      </p:grpSp>
      <p:grpSp>
        <p:nvGrpSpPr>
          <p:cNvPr id="31" name="Group 31"/>
          <p:cNvGrpSpPr/>
          <p:nvPr/>
        </p:nvGrpSpPr>
        <p:grpSpPr>
          <a:xfrm>
            <a:off x="4472363" y="3656692"/>
            <a:ext cx="3286271" cy="490334"/>
            <a:chOff x="4472363" y="3656692"/>
            <a:chExt cx="3286271" cy="490334"/>
          </a:xfrm>
        </p:grpSpPr>
        <p:sp>
          <p:nvSpPr>
            <p:cNvPr id="32" name="TextBox 32"/>
            <p:cNvSpPr txBox="1"/>
            <p:nvPr/>
          </p:nvSpPr>
          <p:spPr>
            <a:xfrm>
              <a:off x="4472363" y="3656692"/>
              <a:ext cx="3286271"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联合分布函数</a:t>
              </a:r>
            </a:p>
          </p:txBody>
        </p:sp>
      </p:grpSp>
      <p:grpSp>
        <p:nvGrpSpPr>
          <p:cNvPr id="33" name="Group 33"/>
          <p:cNvGrpSpPr/>
          <p:nvPr/>
        </p:nvGrpSpPr>
        <p:grpSpPr>
          <a:xfrm>
            <a:off x="4515940" y="4258816"/>
            <a:ext cx="3286271" cy="1875094"/>
            <a:chOff x="4515940" y="4258816"/>
            <a:chExt cx="3286271" cy="1875094"/>
          </a:xfrm>
        </p:grpSpPr>
        <p:sp>
          <p:nvSpPr>
            <p:cNvPr id="34" name="TextBox 34"/>
            <p:cNvSpPr txBox="1"/>
            <p:nvPr/>
          </p:nvSpPr>
          <p:spPr>
            <a:xfrm>
              <a:off x="4515940" y="425881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对于任意实数$x$和$y$，称二元函数$F(x,y)=P{Xleq x,Yleq y}$为二维随机变量$(X,Y)$的联合分布函数。</a:t>
              </a:r>
            </a:p>
          </p:txBody>
        </p:sp>
      </p:grpSp>
      <p:grpSp>
        <p:nvGrpSpPr>
          <p:cNvPr id="35" name="Group 35"/>
          <p:cNvGrpSpPr/>
          <p:nvPr/>
        </p:nvGrpSpPr>
        <p:grpSpPr>
          <a:xfrm>
            <a:off x="7850924" y="3656692"/>
            <a:ext cx="3264661" cy="490334"/>
            <a:chOff x="7850924" y="3656692"/>
            <a:chExt cx="3264661" cy="490334"/>
          </a:xfrm>
        </p:grpSpPr>
        <p:sp>
          <p:nvSpPr>
            <p:cNvPr id="36" name="TextBox 36"/>
            <p:cNvSpPr txBox="1"/>
            <p:nvPr/>
          </p:nvSpPr>
          <p:spPr>
            <a:xfrm>
              <a:off x="7850924" y="3656692"/>
              <a:ext cx="3264661"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联合概率密度函数</a:t>
              </a:r>
            </a:p>
          </p:txBody>
        </p:sp>
      </p:grpSp>
      <p:grpSp>
        <p:nvGrpSpPr>
          <p:cNvPr id="37" name="Group 37"/>
          <p:cNvGrpSpPr/>
          <p:nvPr/>
        </p:nvGrpSpPr>
        <p:grpSpPr>
          <a:xfrm>
            <a:off x="7894501" y="4258816"/>
            <a:ext cx="3286271" cy="1875094"/>
            <a:chOff x="7894501" y="4258816"/>
            <a:chExt cx="3286271" cy="1875094"/>
          </a:xfrm>
        </p:grpSpPr>
        <p:sp>
          <p:nvSpPr>
            <p:cNvPr id="38" name="TextBox 38"/>
            <p:cNvSpPr txBox="1"/>
            <p:nvPr/>
          </p:nvSpPr>
          <p:spPr>
            <a:xfrm>
              <a:off x="7894501" y="425881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若存在非负函数$f(x,y)$，使得对于任意实数$x$和$y$，有$F(x,y)=int_{-infty}^{x}int_{-infty}^{y}f(u,v)dudv$，则称$f(x,y)$为二维随机变量$(X,Y)$的联合概率密度函数。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边缘分布函数</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二维随机变量$(X,Y)$关于$X$的边缘分布函数定义为$F_X(x)=F(x,infty)$，关于$Y$的边缘分布函数定义为$F_Y(y)=F(infty,y)$。</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条件分布函数</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设$(X,Y)$的联合分布函数为$F(x,y)$，边缘分布函数分别为$F_X(x)$和$F_Y(y)$。在给定$Y=y$的条件下，$X$的条件分布函数定义为$F_{X|Y}(x|y)=frac{F(x,y)}{F_Y(y)}$。</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条件概率密度函数</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在给定$Y=y$的条件下，若$(X,Y)$的联合概率密度函数为$f(x,y)$，则$X$的条件概率密度函数为$f_{X|Y}(x|y)=frac{f(x,y)}{f_Y(y)}$。</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边缘概率密度函数</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若$(X,Y)$的联合概率密度函数为$f(x,y)$，则$X$的边缘概率密度函数为$f_X(x)=int_{-infty}^{infty}f(x,y)dy$，$Y$的边缘概率密度函数为$f_Y(y)=int_{-infty}^{infty}f(x,y)dx$。</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边缘分布与条件分布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000" r="170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设$(X,Y)$是二维随机变量，若对于任意实数$x$和$y$，都有$P{Xleq x,Yleq y}=P{Xleq x}P{Yleq y}$，则称随机变量$X$与$Y$相互独立。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相互独立的定义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若$(X,Y)$相互独立，则对于任意实数集合${x_i}$和${y_j}$，都有$sum_{i}sum_{j}P{X=x_i,Y=y_j}=sum_{i}P{X=x_i}sum_{j}P{Y=y_j}$。</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相互独立的性质</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相互独立的随机变量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3759511"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194008"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628506"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063003"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575049" y="3802911"/>
            <a:ext cx="2562225" cy="1609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425">
                <a:solidFill>
                  <a:schemeClr val="dk1">
                    <a:alpha val="100000"/>
                  </a:schemeClr>
                </a:solidFill>
                <a:latin typeface="Microsoft Yahei"/>
                <a:ea typeface="Microsoft Yahei"/>
                <a:cs typeface="Microsoft Yahei"/>
              </a:rPr>
              <a:t>$Z=X+Y$的分布：设$(X,Y)$是二维随机变量，其联合概率密度函数为$f(x,y)$。则对于任意实数$z$，有</a:t>
            </a:r>
          </a:p>
        </p:txBody>
      </p:sp>
      <p:sp>
        <p:nvSpPr>
          <p:cNvPr id="7" name="Freeform 7"/>
          <p:cNvSpPr/>
          <p:nvPr/>
        </p:nvSpPr>
        <p:spPr>
          <a:xfrm>
            <a:off x="9301454"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9735951"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170449"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0604947"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88539"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23037"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857534"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92032"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30482"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964980"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399477"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7833975"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887964" y="3802911"/>
            <a:ext cx="2562225" cy="1514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425">
                <a:solidFill>
                  <a:schemeClr val="dk1">
                    <a:alpha val="100000"/>
                  </a:schemeClr>
                </a:solidFill>
                <a:latin typeface="Microsoft Yahei"/>
                <a:ea typeface="Microsoft Yahei"/>
                <a:cs typeface="Microsoft Yahei"/>
              </a:rPr>
              <a:t>$Z=XY$的分布：设$(X,Y)$是二维随机变量，其联合概率密度函数为$f(x,y)$。则对于任意正数$z&gt;0$，有</a:t>
            </a:r>
          </a:p>
        </p:txBody>
      </p:sp>
      <p:sp>
        <p:nvSpPr>
          <p:cNvPr id="20" name="TextBox 20"/>
          <p:cNvSpPr txBox="1"/>
          <p:nvPr/>
        </p:nvSpPr>
        <p:spPr>
          <a:xfrm>
            <a:off x="3346021" y="3802911"/>
            <a:ext cx="2562225" cy="1609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425">
                <a:solidFill>
                  <a:schemeClr val="dk1">
                    <a:alpha val="100000"/>
                  </a:schemeClr>
                </a:solidFill>
                <a:latin typeface="Microsoft Yahei"/>
                <a:ea typeface="Microsoft Yahei"/>
                <a:cs typeface="Microsoft Yahei"/>
              </a:rPr>
              <a:t>$P{Zleq z}=intint_{x+yleq z}f(x,y)dxdy=int_{-infty}^{infty}dxint_{-infty}^{z-x}f(x,y)dy=int_{-infty}^{infty}dyint_{-infty}^{z-y}f(x,y)dx=int_{-infty}^{z}dz'int_{-infty}^{infty}f(z'-y,y)dy=int_{-infty}^{z}g(z')dz'$</a:t>
            </a:r>
          </a:p>
        </p:txBody>
      </p:sp>
      <p:sp>
        <p:nvSpPr>
          <p:cNvPr id="21" name="TextBox 21"/>
          <p:cNvSpPr txBox="1"/>
          <p:nvPr/>
        </p:nvSpPr>
        <p:spPr>
          <a:xfrm>
            <a:off x="6116992" y="3802911"/>
            <a:ext cx="2562225" cy="1609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425">
                <a:solidFill>
                  <a:schemeClr val="dk1">
                    <a:alpha val="100000"/>
                  </a:schemeClr>
                </a:solidFill>
                <a:latin typeface="Microsoft Yahei"/>
                <a:ea typeface="Microsoft Yahei"/>
                <a:cs typeface="Microsoft Yahei"/>
              </a:rPr>
              <a:t>其中，函数$g(z)=int_{-infty}^{infty}f(z-y,y)dy=int_{-infty}^{infty}f(x,z-x)dx$称为卷积。</a:t>
            </a:r>
          </a:p>
        </p:txBody>
      </p:sp>
      <p:sp>
        <p:nvSpPr>
          <p:cNvPr id="22" name="Freeform 22"/>
          <p:cNvSpPr/>
          <p:nvPr/>
        </p:nvSpPr>
        <p:spPr>
          <a:xfrm>
            <a:off x="1683527" y="1942053"/>
            <a:ext cx="888306" cy="791751"/>
          </a:xfrm>
          <a:custGeom>
            <a:rect l="l" t="t" r="r" b="b"/>
            <a:pathLst>
              <a:path w="304800" h="304800">
                <a:moveTo>
                  <a:pt x="152400" y="190500"/>
                </a:moveTo>
                <a:cubicBezTo>
                  <a:pt x="194481" y="190500"/>
                  <a:pt x="228562" y="156381"/>
                  <a:pt x="228562" y="114300"/>
                </a:cubicBezTo>
                <a:lnTo>
                  <a:pt x="228562" y="76200"/>
                </a:lnTo>
                <a:cubicBezTo>
                  <a:pt x="228562" y="23612"/>
                  <a:pt x="190500" y="0"/>
                  <a:pt x="152400" y="0"/>
                </a:cubicBezTo>
                <a:lnTo>
                  <a:pt x="76162" y="0"/>
                </a:lnTo>
                <a:cubicBezTo>
                  <a:pt x="38100" y="0"/>
                  <a:pt x="0" y="20241"/>
                  <a:pt x="0" y="76200"/>
                </a:cubicBezTo>
                <a:cubicBezTo>
                  <a:pt x="0" y="130969"/>
                  <a:pt x="38100" y="152400"/>
                  <a:pt x="76162" y="152400"/>
                </a:cubicBezTo>
                <a:lnTo>
                  <a:pt x="114300" y="152400"/>
                </a:lnTo>
                <a:cubicBezTo>
                  <a:pt x="135322" y="152400"/>
                  <a:pt x="152400" y="169478"/>
                  <a:pt x="152400" y="190500"/>
                </a:cubicBezTo>
                <a:close/>
                <a:moveTo>
                  <a:pt x="247460" y="116329"/>
                </a:moveTo>
                <a:cubicBezTo>
                  <a:pt x="246345" y="167878"/>
                  <a:pt x="204197" y="209550"/>
                  <a:pt x="152400" y="209550"/>
                </a:cubicBezTo>
                <a:lnTo>
                  <a:pt x="133350" y="209550"/>
                </a:lnTo>
                <a:lnTo>
                  <a:pt x="133350" y="190500"/>
                </a:lnTo>
                <a:cubicBezTo>
                  <a:pt x="133350" y="179984"/>
                  <a:pt x="124797" y="171450"/>
                  <a:pt x="114300" y="171450"/>
                </a:cubicBezTo>
                <a:lnTo>
                  <a:pt x="78095" y="171450"/>
                </a:lnTo>
                <a:cubicBezTo>
                  <a:pt x="76952" y="177136"/>
                  <a:pt x="76248" y="183223"/>
                  <a:pt x="76200" y="189795"/>
                </a:cubicBezTo>
                <a:lnTo>
                  <a:pt x="76200" y="229333"/>
                </a:lnTo>
                <a:cubicBezTo>
                  <a:pt x="76600" y="271072"/>
                  <a:pt x="110566" y="304800"/>
                  <a:pt x="152400" y="304800"/>
                </a:cubicBezTo>
                <a:cubicBezTo>
                  <a:pt x="152400" y="283740"/>
                  <a:pt x="169478" y="266700"/>
                  <a:pt x="190500" y="266700"/>
                </a:cubicBezTo>
                <a:lnTo>
                  <a:pt x="228562" y="266700"/>
                </a:lnTo>
                <a:cubicBezTo>
                  <a:pt x="266700" y="266700"/>
                  <a:pt x="304800" y="245269"/>
                  <a:pt x="304800" y="190500"/>
                </a:cubicBezTo>
                <a:cubicBezTo>
                  <a:pt x="304800" y="143894"/>
                  <a:pt x="278273" y="122301"/>
                  <a:pt x="247460" y="11632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445000" y="1806876"/>
            <a:ext cx="926928" cy="926928"/>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206367" y="1886534"/>
            <a:ext cx="902789" cy="902789"/>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9948635" y="1888948"/>
            <a:ext cx="897962" cy="897962"/>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5400000">
            <a:off x="11368526" y="5979399"/>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1368526" y="6190229"/>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两个随机变量的函数的分布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随机变量的数字特征</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描述随机变量取值的平均水平，是概率加权下的平均值。对于离散型随机变量，数学期望等于各可能取值与其对应概率的乘积之和；对于连续型随机变量，数学期望等于概率密度函数与自变量的乘积在全体实数范围内的积分。</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描述随机变量取值与其数学期望的偏离程度，即波动性或分散程度。方差等于随机变量与其数学期望之差的平方的数学期望。</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数学期望</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方差</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数学期望与方差</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协方差与相关系数</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衡量两个随机变量变化趋势的统计量。如果两个随机变量同时向相反方向变化（即一个增加，另一个减少），则协方差为负；如果两个随机变量同时向相同方向变化（即两者都增加或都减少），则协方差为正；如果协方差接近于零，则表明两个随机变量之间可能不存在线性关系。</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协方差</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是协方差的标准化形式，用于消除量纲影响，更客观地反映两个随机变量之间的线性相关程度。相关系数的取值范围为[-1,1]，其中1表示完全正相关，-1表示完全负相关，0表示不相关。</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相关系数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矩</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描述随机变量分布形态特征的统计量。一阶原点矩即为数学期望，二阶中心矩即为方差，三阶中心矩用于描述分布的偏态，四阶中心矩用于描述分布的峰态。</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协方差矩阵</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多个随机变量的协方差组成的矩阵。对于n个随机变量，其协方差矩阵是一个n×n的对称矩阵，其中第i行第j列的元素表示第i个随机变量与第j个随机变量之间的协方差。协方差矩阵在多元统计分析、回归分析等领域具有广泛应用。</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矩、协方差矩阵</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04</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大数定律与中心极限定理</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https://d.book118.com/558072115006006032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2024-09-09T06:09:41.176</cp:lastPrinted>
  <dcterms:created xsi:type="dcterms:W3CDTF">2024-09-08T22:09:41Z</dcterms:created>
  <dcterms:modified xsi:type="dcterms:W3CDTF">2024-09-08T22:09:43Z</dcterms:modified>
</cp:coreProperties>
</file>