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8" r:id="rId43"/>
  </p:sldIdLst>
  <p:sldSz cx="9144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tags" Target="tags/tag1.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10.png" /><Relationship Id="rId11" Type="http://schemas.openxmlformats.org/officeDocument/2006/relationships/image" Target="../media/image11.jpeg" /><Relationship Id="rId12" Type="http://schemas.openxmlformats.org/officeDocument/2006/relationships/image" Target="../media/image12.jpeg" /><Relationship Id="rId13" Type="http://schemas.openxmlformats.org/officeDocument/2006/relationships/image" Target="../media/image13.jpeg" /><Relationship Id="rId14" Type="http://schemas.openxmlformats.org/officeDocument/2006/relationships/image" Target="../media/image14.jpeg" /><Relationship Id="rId15"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jpe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03C191-0714-495F-9EDB-473C7DEA7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8C8BA2-60CE-4EB6-A4A1-1FCDA98DC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5FE4E9-E6C2-4625-8A80-608E8DBD2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3AAB4A-DC2A-4286-AB2D-D87033F21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0AE3D4-9E5C-4951-AB93-E7C30BCB6F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CCD804-B17C-4DC5-8A53-7DDE3CC4D8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066512-5F59-421E-8249-9695E68308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F7361B-F55C-4EA7-875B-42CA1BF64D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6ECD54-5079-4213-8496-7AF6EFD71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FC084-1DB9-4D05-8A85-D9F71CE34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985C1-3F23-44BF-9C6D-B6A638874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838200" y="685800"/>
            <a:ext cx="8305800" cy="5562600"/>
          </a:xfrm>
          <a:prstGeom prst="rect">
            <a:avLst/>
          </a:prstGeom>
        </p:spPr>
      </p:pic>
      <p:pic>
        <p:nvPicPr>
          <p:cNvPr id="17" name="bg object 17"/>
          <p:cNvPicPr/>
          <p:nvPr/>
        </p:nvPicPr>
        <p:blipFill>
          <a:blip r:embed="rId2"/>
          <a:stretch>
            <a:fillRect/>
          </a:stretch>
        </p:blipFill>
        <p:spPr>
          <a:xfrm>
            <a:off x="685800" y="685800"/>
            <a:ext cx="8458200" cy="5192712"/>
          </a:xfrm>
          <a:prstGeom prst="rect">
            <a:avLst/>
          </a:prstGeom>
        </p:spPr>
      </p:pic>
      <p:pic>
        <p:nvPicPr>
          <p:cNvPr id="18" name="bg object 18"/>
          <p:cNvPicPr/>
          <p:nvPr/>
        </p:nvPicPr>
        <p:blipFill>
          <a:blip r:embed="rId3"/>
          <a:stretch>
            <a:fillRect/>
          </a:stretch>
        </p:blipFill>
        <p:spPr>
          <a:xfrm>
            <a:off x="0" y="0"/>
            <a:ext cx="9144000" cy="685800"/>
          </a:xfrm>
          <a:prstGeom prst="rect">
            <a:avLst/>
          </a:prstGeom>
        </p:spPr>
      </p:pic>
      <p:sp>
        <p:nvSpPr>
          <p:cNvPr id="19" name="bg object 19"/>
          <p:cNvSpPr/>
          <p:nvPr/>
        </p:nvSpPr>
        <p:spPr>
          <a:xfrm>
            <a:off x="8905351" y="473618"/>
            <a:ext cx="231775" cy="210185"/>
          </a:xfrm>
          <a:custGeom>
            <a:rect l="l" t="t" r="r" b="b"/>
            <a:pathLst>
              <a:path w="231775" h="210184">
                <a:moveTo>
                  <a:pt x="0" y="209655"/>
                </a:moveTo>
                <a:lnTo>
                  <a:pt x="0" y="0"/>
                </a:lnTo>
                <a:lnTo>
                  <a:pt x="231670" y="0"/>
                </a:lnTo>
                <a:lnTo>
                  <a:pt x="231670" y="209655"/>
                </a:lnTo>
                <a:lnTo>
                  <a:pt x="0" y="209655"/>
                </a:lnTo>
                <a:close/>
              </a:path>
            </a:pathLst>
          </a:custGeom>
          <a:solidFill>
            <a:srgbClr val="297CDD">
              <a:alpha val="89802"/>
            </a:srgbClr>
          </a:solidFill>
        </p:spPr>
        <p:txBody>
          <a:bodyPr wrap="square" lIns="0" tIns="0" rIns="0" bIns="0" rtlCol="0"/>
          <a:lstStyle/>
          <a:p/>
        </p:txBody>
      </p:sp>
      <p:sp>
        <p:nvSpPr>
          <p:cNvPr id="20" name="bg object 20"/>
          <p:cNvSpPr/>
          <p:nvPr/>
        </p:nvSpPr>
        <p:spPr>
          <a:xfrm>
            <a:off x="8905351" y="473618"/>
            <a:ext cx="231775" cy="210185"/>
          </a:xfrm>
          <a:custGeom>
            <a:rect l="l" t="t" r="r" b="b"/>
            <a:pathLst>
              <a:path w="231775" h="210184">
                <a:moveTo>
                  <a:pt x="231670" y="0"/>
                </a:moveTo>
                <a:lnTo>
                  <a:pt x="231670" y="209655"/>
                </a:lnTo>
                <a:lnTo>
                  <a:pt x="0" y="209655"/>
                </a:lnTo>
                <a:lnTo>
                  <a:pt x="0" y="0"/>
                </a:lnTo>
                <a:lnTo>
                  <a:pt x="231670" y="0"/>
                </a:lnTo>
                <a:close/>
              </a:path>
            </a:pathLst>
          </a:custGeom>
          <a:ln w="19050">
            <a:solidFill>
              <a:srgbClr val="FFFFFF"/>
            </a:solidFill>
          </a:ln>
        </p:spPr>
        <p:txBody>
          <a:bodyPr wrap="square" lIns="0" tIns="0" rIns="0" bIns="0" rtlCol="0"/>
          <a:lstStyle/>
          <a:p/>
        </p:txBody>
      </p:sp>
      <p:sp>
        <p:nvSpPr>
          <p:cNvPr id="21" name="bg object 21"/>
          <p:cNvSpPr/>
          <p:nvPr/>
        </p:nvSpPr>
        <p:spPr>
          <a:xfrm>
            <a:off x="8640186" y="473617"/>
            <a:ext cx="231775" cy="210185"/>
          </a:xfrm>
          <a:custGeom>
            <a:rect l="l" t="t" r="r" b="b"/>
            <a:pathLst>
              <a:path w="231775" h="210184">
                <a:moveTo>
                  <a:pt x="0" y="209655"/>
                </a:moveTo>
                <a:lnTo>
                  <a:pt x="0" y="0"/>
                </a:lnTo>
                <a:lnTo>
                  <a:pt x="231670" y="0"/>
                </a:lnTo>
                <a:lnTo>
                  <a:pt x="231670" y="209655"/>
                </a:lnTo>
                <a:lnTo>
                  <a:pt x="0" y="209655"/>
                </a:lnTo>
                <a:close/>
              </a:path>
            </a:pathLst>
          </a:custGeom>
          <a:solidFill>
            <a:srgbClr val="297CDD">
              <a:alpha val="59999"/>
            </a:srgbClr>
          </a:solidFill>
        </p:spPr>
        <p:txBody>
          <a:bodyPr wrap="square" lIns="0" tIns="0" rIns="0" bIns="0" rtlCol="0"/>
          <a:lstStyle/>
          <a:p/>
        </p:txBody>
      </p:sp>
      <p:sp>
        <p:nvSpPr>
          <p:cNvPr id="22" name="bg object 22"/>
          <p:cNvSpPr/>
          <p:nvPr/>
        </p:nvSpPr>
        <p:spPr>
          <a:xfrm>
            <a:off x="8640186" y="473617"/>
            <a:ext cx="231775" cy="210185"/>
          </a:xfrm>
          <a:custGeom>
            <a:rect l="l" t="t" r="r" b="b"/>
            <a:pathLst>
              <a:path w="231775" h="210184">
                <a:moveTo>
                  <a:pt x="231670" y="0"/>
                </a:moveTo>
                <a:lnTo>
                  <a:pt x="231670" y="209655"/>
                </a:lnTo>
                <a:lnTo>
                  <a:pt x="0" y="209655"/>
                </a:lnTo>
                <a:lnTo>
                  <a:pt x="0" y="0"/>
                </a:lnTo>
                <a:lnTo>
                  <a:pt x="231670" y="0"/>
                </a:lnTo>
                <a:close/>
              </a:path>
            </a:pathLst>
          </a:custGeom>
          <a:ln w="19050">
            <a:solidFill>
              <a:srgbClr val="FFFFFF"/>
            </a:solidFill>
          </a:ln>
        </p:spPr>
        <p:txBody>
          <a:bodyPr wrap="square" lIns="0" tIns="0" rIns="0" bIns="0" rtlCol="0"/>
          <a:lstStyle/>
          <a:p/>
        </p:txBody>
      </p:sp>
      <p:sp>
        <p:nvSpPr>
          <p:cNvPr id="23" name="bg object 23"/>
          <p:cNvSpPr/>
          <p:nvPr/>
        </p:nvSpPr>
        <p:spPr>
          <a:xfrm>
            <a:off x="8384093" y="476777"/>
            <a:ext cx="234950" cy="208915"/>
          </a:xfrm>
          <a:custGeom>
            <a:rect l="l" t="t" r="r" b="b"/>
            <a:pathLst>
              <a:path w="234950" h="208915">
                <a:moveTo>
                  <a:pt x="0" y="208391"/>
                </a:moveTo>
                <a:lnTo>
                  <a:pt x="0" y="0"/>
                </a:lnTo>
                <a:lnTo>
                  <a:pt x="234461" y="0"/>
                </a:lnTo>
                <a:lnTo>
                  <a:pt x="234461" y="208391"/>
                </a:lnTo>
                <a:lnTo>
                  <a:pt x="0" y="208391"/>
                </a:lnTo>
                <a:close/>
              </a:path>
            </a:pathLst>
          </a:custGeom>
          <a:solidFill>
            <a:srgbClr val="297CDD">
              <a:alpha val="85096"/>
            </a:srgbClr>
          </a:solidFill>
        </p:spPr>
        <p:txBody>
          <a:bodyPr wrap="square" lIns="0" tIns="0" rIns="0" bIns="0" rtlCol="0"/>
          <a:lstStyle/>
          <a:p/>
        </p:txBody>
      </p:sp>
      <p:sp>
        <p:nvSpPr>
          <p:cNvPr id="24" name="bg object 24"/>
          <p:cNvSpPr/>
          <p:nvPr/>
        </p:nvSpPr>
        <p:spPr>
          <a:xfrm>
            <a:off x="8384093" y="476777"/>
            <a:ext cx="234950" cy="208915"/>
          </a:xfrm>
          <a:custGeom>
            <a:rect l="l" t="t" r="r" b="b"/>
            <a:pathLst>
              <a:path w="234950" h="208915">
                <a:moveTo>
                  <a:pt x="234461" y="0"/>
                </a:moveTo>
                <a:lnTo>
                  <a:pt x="234461" y="208391"/>
                </a:lnTo>
                <a:lnTo>
                  <a:pt x="0" y="208391"/>
                </a:lnTo>
                <a:lnTo>
                  <a:pt x="0" y="0"/>
                </a:lnTo>
                <a:lnTo>
                  <a:pt x="234461" y="0"/>
                </a:lnTo>
                <a:close/>
              </a:path>
            </a:pathLst>
          </a:custGeom>
          <a:ln w="19050">
            <a:solidFill>
              <a:srgbClr val="FFFFFF"/>
            </a:solidFill>
          </a:ln>
        </p:spPr>
        <p:txBody>
          <a:bodyPr wrap="square" lIns="0" tIns="0" rIns="0" bIns="0" rtlCol="0"/>
          <a:lstStyle/>
          <a:p/>
        </p:txBody>
      </p:sp>
      <p:sp>
        <p:nvSpPr>
          <p:cNvPr id="25" name="bg object 25"/>
          <p:cNvSpPr/>
          <p:nvPr/>
        </p:nvSpPr>
        <p:spPr>
          <a:xfrm>
            <a:off x="8645769" y="238704"/>
            <a:ext cx="234950" cy="210185"/>
          </a:xfrm>
          <a:custGeom>
            <a:rect l="l" t="t" r="r" b="b"/>
            <a:pathLst>
              <a:path w="234950" h="210184">
                <a:moveTo>
                  <a:pt x="0" y="209654"/>
                </a:moveTo>
                <a:lnTo>
                  <a:pt x="0" y="0"/>
                </a:lnTo>
                <a:lnTo>
                  <a:pt x="234461" y="0"/>
                </a:lnTo>
                <a:lnTo>
                  <a:pt x="234461" y="209654"/>
                </a:lnTo>
                <a:lnTo>
                  <a:pt x="0" y="209654"/>
                </a:lnTo>
                <a:close/>
              </a:path>
            </a:pathLst>
          </a:custGeom>
          <a:solidFill>
            <a:srgbClr val="297CDD"/>
          </a:solidFill>
        </p:spPr>
        <p:txBody>
          <a:bodyPr wrap="square" lIns="0" tIns="0" rIns="0" bIns="0" rtlCol="0"/>
          <a:lstStyle/>
          <a:p/>
        </p:txBody>
      </p:sp>
      <p:sp>
        <p:nvSpPr>
          <p:cNvPr id="26" name="bg object 26"/>
          <p:cNvSpPr/>
          <p:nvPr/>
        </p:nvSpPr>
        <p:spPr>
          <a:xfrm>
            <a:off x="8645769" y="238704"/>
            <a:ext cx="234950" cy="210185"/>
          </a:xfrm>
          <a:custGeom>
            <a:rect l="l" t="t" r="r" b="b"/>
            <a:pathLst>
              <a:path w="234950" h="210184">
                <a:moveTo>
                  <a:pt x="234461" y="0"/>
                </a:moveTo>
                <a:lnTo>
                  <a:pt x="234461" y="209654"/>
                </a:lnTo>
                <a:lnTo>
                  <a:pt x="0" y="209654"/>
                </a:lnTo>
                <a:lnTo>
                  <a:pt x="0" y="0"/>
                </a:lnTo>
                <a:lnTo>
                  <a:pt x="234461" y="0"/>
                </a:lnTo>
                <a:close/>
              </a:path>
            </a:pathLst>
          </a:custGeom>
          <a:ln w="19050">
            <a:solidFill>
              <a:srgbClr val="FFFFFF"/>
            </a:solidFill>
          </a:ln>
        </p:spPr>
        <p:txBody>
          <a:bodyPr wrap="square" lIns="0" tIns="0" rIns="0" bIns="0" rtlCol="0"/>
          <a:lstStyle/>
          <a:p/>
        </p:txBody>
      </p:sp>
      <p:sp>
        <p:nvSpPr>
          <p:cNvPr id="27" name="bg object 27"/>
          <p:cNvSpPr/>
          <p:nvPr/>
        </p:nvSpPr>
        <p:spPr>
          <a:xfrm>
            <a:off x="8909539" y="227336"/>
            <a:ext cx="234950" cy="210185"/>
          </a:xfrm>
          <a:custGeom>
            <a:rect l="l" t="t" r="r" b="b"/>
            <a:pathLst>
              <a:path w="234950" h="210184">
                <a:moveTo>
                  <a:pt x="0" y="209655"/>
                </a:moveTo>
                <a:lnTo>
                  <a:pt x="0" y="0"/>
                </a:lnTo>
                <a:lnTo>
                  <a:pt x="234461" y="0"/>
                </a:lnTo>
                <a:lnTo>
                  <a:pt x="234461" y="209655"/>
                </a:lnTo>
                <a:lnTo>
                  <a:pt x="0" y="209655"/>
                </a:lnTo>
                <a:close/>
              </a:path>
            </a:pathLst>
          </a:custGeom>
          <a:solidFill>
            <a:srgbClr val="297CDD">
              <a:alpha val="59999"/>
            </a:srgbClr>
          </a:solidFill>
        </p:spPr>
        <p:txBody>
          <a:bodyPr wrap="square" lIns="0" tIns="0" rIns="0" bIns="0" rtlCol="0"/>
          <a:lstStyle/>
          <a:p/>
        </p:txBody>
      </p:sp>
      <p:sp>
        <p:nvSpPr>
          <p:cNvPr id="28" name="bg object 28"/>
          <p:cNvSpPr/>
          <p:nvPr/>
        </p:nvSpPr>
        <p:spPr>
          <a:xfrm>
            <a:off x="8909539" y="227336"/>
            <a:ext cx="234950" cy="210185"/>
          </a:xfrm>
          <a:custGeom>
            <a:rect l="l" t="t" r="r" b="b"/>
            <a:pathLst>
              <a:path w="234950" h="210184">
                <a:moveTo>
                  <a:pt x="234461" y="0"/>
                </a:moveTo>
                <a:lnTo>
                  <a:pt x="234461" y="209655"/>
                </a:lnTo>
                <a:lnTo>
                  <a:pt x="0" y="209655"/>
                </a:lnTo>
                <a:lnTo>
                  <a:pt x="0" y="0"/>
                </a:lnTo>
                <a:lnTo>
                  <a:pt x="234461" y="0"/>
                </a:lnTo>
                <a:close/>
              </a:path>
            </a:pathLst>
          </a:custGeom>
          <a:ln w="19050">
            <a:solidFill>
              <a:srgbClr val="FFFFFF"/>
            </a:solidFill>
          </a:ln>
        </p:spPr>
        <p:txBody>
          <a:bodyPr wrap="square" lIns="0" tIns="0" rIns="0" bIns="0" rtlCol="0"/>
          <a:lstStyle/>
          <a:p/>
        </p:txBody>
      </p:sp>
      <p:sp>
        <p:nvSpPr>
          <p:cNvPr id="29" name="bg object 29"/>
          <p:cNvSpPr/>
          <p:nvPr/>
        </p:nvSpPr>
        <p:spPr>
          <a:xfrm>
            <a:off x="8908143" y="0"/>
            <a:ext cx="234950" cy="197485"/>
          </a:xfrm>
          <a:custGeom>
            <a:rect l="l" t="t" r="r" b="b"/>
            <a:pathLst>
              <a:path w="234950" h="197485">
                <a:moveTo>
                  <a:pt x="0" y="0"/>
                </a:moveTo>
                <a:lnTo>
                  <a:pt x="234461" y="0"/>
                </a:lnTo>
                <a:lnTo>
                  <a:pt x="234461" y="197024"/>
                </a:lnTo>
                <a:lnTo>
                  <a:pt x="0" y="197024"/>
                </a:lnTo>
                <a:lnTo>
                  <a:pt x="0" y="0"/>
                </a:lnTo>
                <a:close/>
              </a:path>
            </a:pathLst>
          </a:custGeom>
          <a:solidFill>
            <a:srgbClr val="297CDD">
              <a:alpha val="89802"/>
            </a:srgbClr>
          </a:solidFill>
        </p:spPr>
        <p:txBody>
          <a:bodyPr wrap="square" lIns="0" tIns="0" rIns="0" bIns="0" rtlCol="0"/>
          <a:lstStyle/>
          <a:p/>
        </p:txBody>
      </p:sp>
      <p:sp>
        <p:nvSpPr>
          <p:cNvPr id="30" name="bg object 30"/>
          <p:cNvSpPr/>
          <p:nvPr/>
        </p:nvSpPr>
        <p:spPr>
          <a:xfrm>
            <a:off x="8908143" y="0"/>
            <a:ext cx="234950" cy="197485"/>
          </a:xfrm>
          <a:custGeom>
            <a:rect l="l" t="t" r="r" b="b"/>
            <a:pathLst>
              <a:path w="234950" h="197485">
                <a:moveTo>
                  <a:pt x="234461" y="0"/>
                </a:moveTo>
                <a:lnTo>
                  <a:pt x="234461" y="197024"/>
                </a:lnTo>
                <a:lnTo>
                  <a:pt x="0" y="197024"/>
                </a:lnTo>
                <a:lnTo>
                  <a:pt x="0" y="0"/>
                </a:lnTo>
              </a:path>
            </a:pathLst>
          </a:custGeom>
          <a:ln w="19050">
            <a:solidFill>
              <a:srgbClr val="FFFFFF"/>
            </a:solidFill>
          </a:ln>
        </p:spPr>
        <p:txBody>
          <a:bodyPr wrap="square" lIns="0" tIns="0" rIns="0" bIns="0" rtlCol="0"/>
          <a:lstStyle/>
          <a:p/>
        </p:txBody>
      </p:sp>
      <p:sp>
        <p:nvSpPr>
          <p:cNvPr id="31" name="bg object 31"/>
          <p:cNvSpPr/>
          <p:nvPr/>
        </p:nvSpPr>
        <p:spPr>
          <a:xfrm>
            <a:off x="317500" y="0"/>
            <a:ext cx="236854" cy="6858000"/>
          </a:xfrm>
          <a:custGeom>
            <a:rect l="l" t="t" r="r" b="b"/>
            <a:pathLst>
              <a:path w="236852" h="6858000">
                <a:moveTo>
                  <a:pt x="0" y="6858000"/>
                </a:moveTo>
                <a:lnTo>
                  <a:pt x="236537" y="6858000"/>
                </a:lnTo>
                <a:lnTo>
                  <a:pt x="236537" y="0"/>
                </a:lnTo>
                <a:lnTo>
                  <a:pt x="0" y="0"/>
                </a:lnTo>
                <a:lnTo>
                  <a:pt x="0" y="6858000"/>
                </a:lnTo>
                <a:close/>
              </a:path>
            </a:pathLst>
          </a:custGeom>
          <a:solidFill>
            <a:srgbClr val="4A9ACC">
              <a:alpha val="79998"/>
            </a:srgbClr>
          </a:solidFill>
        </p:spPr>
        <p:txBody>
          <a:bodyPr wrap="square" lIns="0" tIns="0" rIns="0" bIns="0" rtlCol="0"/>
          <a:lstStyle/>
          <a:p/>
        </p:txBody>
      </p:sp>
      <p:pic>
        <p:nvPicPr>
          <p:cNvPr id="32" name="bg object 32"/>
          <p:cNvPicPr/>
          <p:nvPr/>
        </p:nvPicPr>
        <p:blipFill>
          <a:blip r:embed="rId4"/>
          <a:stretch>
            <a:fillRect/>
          </a:stretch>
        </p:blipFill>
        <p:spPr>
          <a:xfrm>
            <a:off x="0" y="0"/>
            <a:ext cx="317500" cy="6858000"/>
          </a:xfrm>
          <a:prstGeom prst="rect">
            <a:avLst/>
          </a:prstGeom>
        </p:spPr>
      </p:pic>
      <p:sp>
        <p:nvSpPr>
          <p:cNvPr id="33" name="bg object 33"/>
          <p:cNvSpPr/>
          <p:nvPr/>
        </p:nvSpPr>
        <p:spPr>
          <a:xfrm>
            <a:off x="749300" y="23812"/>
            <a:ext cx="71755" cy="6834505"/>
          </a:xfrm>
          <a:custGeom>
            <a:rect l="l" t="t" r="r" b="b"/>
            <a:pathLst>
              <a:path w="71755" h="6834505">
                <a:moveTo>
                  <a:pt x="0" y="0"/>
                </a:moveTo>
                <a:lnTo>
                  <a:pt x="71437" y="0"/>
                </a:lnTo>
                <a:lnTo>
                  <a:pt x="71437" y="6834187"/>
                </a:lnTo>
                <a:lnTo>
                  <a:pt x="0" y="6834187"/>
                </a:lnTo>
                <a:lnTo>
                  <a:pt x="0" y="0"/>
                </a:lnTo>
                <a:close/>
              </a:path>
            </a:pathLst>
          </a:custGeom>
          <a:solidFill>
            <a:srgbClr val="4A9ACC">
              <a:alpha val="19999"/>
            </a:srgbClr>
          </a:solidFill>
        </p:spPr>
        <p:txBody>
          <a:bodyPr wrap="square" lIns="0" tIns="0" rIns="0" bIns="0" rtlCol="0"/>
          <a:lstStyle/>
          <a:p/>
        </p:txBody>
      </p:sp>
      <p:sp>
        <p:nvSpPr>
          <p:cNvPr id="34" name="bg object 34"/>
          <p:cNvSpPr/>
          <p:nvPr/>
        </p:nvSpPr>
        <p:spPr>
          <a:xfrm>
            <a:off x="508000" y="0"/>
            <a:ext cx="168275" cy="6858000"/>
          </a:xfrm>
          <a:custGeom>
            <a:rect l="l" t="t" r="r" b="b"/>
            <a:pathLst>
              <a:path w="168275" h="6858000">
                <a:moveTo>
                  <a:pt x="0" y="0"/>
                </a:moveTo>
                <a:lnTo>
                  <a:pt x="168275" y="0"/>
                </a:lnTo>
                <a:lnTo>
                  <a:pt x="168275" y="6858000"/>
                </a:lnTo>
                <a:lnTo>
                  <a:pt x="0" y="6858000"/>
                </a:lnTo>
                <a:lnTo>
                  <a:pt x="0" y="0"/>
                </a:lnTo>
                <a:close/>
              </a:path>
            </a:pathLst>
          </a:custGeom>
          <a:solidFill>
            <a:srgbClr val="4A9ACC">
              <a:alpha val="54116"/>
            </a:srgbClr>
          </a:solidFill>
        </p:spPr>
        <p:txBody>
          <a:bodyPr wrap="square" lIns="0" tIns="0" rIns="0" bIns="0" rtlCol="0"/>
          <a:lstStyle/>
          <a:p/>
        </p:txBody>
      </p:sp>
      <p:sp>
        <p:nvSpPr>
          <p:cNvPr id="35" name="bg object 35"/>
          <p:cNvSpPr/>
          <p:nvPr/>
        </p:nvSpPr>
        <p:spPr>
          <a:xfrm>
            <a:off x="685800" y="0"/>
            <a:ext cx="114300" cy="6858000"/>
          </a:xfrm>
          <a:custGeom>
            <a:rect l="l" t="t" r="r" b="b"/>
            <a:pathLst>
              <a:path w="114300" h="6858000">
                <a:moveTo>
                  <a:pt x="0" y="0"/>
                </a:moveTo>
                <a:lnTo>
                  <a:pt x="114300" y="0"/>
                </a:lnTo>
                <a:lnTo>
                  <a:pt x="114300" y="6858000"/>
                </a:lnTo>
                <a:lnTo>
                  <a:pt x="0" y="6858000"/>
                </a:lnTo>
                <a:lnTo>
                  <a:pt x="0" y="0"/>
                </a:lnTo>
                <a:close/>
              </a:path>
            </a:pathLst>
          </a:custGeom>
          <a:solidFill>
            <a:srgbClr val="4A9ACC">
              <a:alpha val="36862"/>
            </a:srgbClr>
          </a:solidFill>
        </p:spPr>
        <p:txBody>
          <a:bodyPr wrap="square" lIns="0" tIns="0" rIns="0" bIns="0" rtlCol="0"/>
          <a:lstStyle/>
          <a:p/>
        </p:txBody>
      </p:sp>
      <p:pic>
        <p:nvPicPr>
          <p:cNvPr id="36" name="bg object 36"/>
          <p:cNvPicPr/>
          <p:nvPr/>
        </p:nvPicPr>
        <p:blipFill>
          <a:blip r:embed="rId5"/>
          <a:stretch>
            <a:fillRect/>
          </a:stretch>
        </p:blipFill>
        <p:spPr>
          <a:xfrm>
            <a:off x="6019800" y="6248400"/>
            <a:ext cx="2897553" cy="457200"/>
          </a:xfrm>
          <a:prstGeom prst="rect">
            <a:avLst/>
          </a:prstGeom>
        </p:spPr>
      </p:pic>
      <p:pic>
        <p:nvPicPr>
          <p:cNvPr id="37" name="bg object 37"/>
          <p:cNvPicPr/>
          <p:nvPr/>
        </p:nvPicPr>
        <p:blipFill>
          <a:blip r:embed="rId6"/>
          <a:stretch>
            <a:fillRect/>
          </a:stretch>
        </p:blipFill>
        <p:spPr>
          <a:xfrm>
            <a:off x="0" y="0"/>
            <a:ext cx="9144000" cy="6858000"/>
          </a:xfrm>
          <a:prstGeom prst="rect">
            <a:avLst/>
          </a:prstGeom>
        </p:spPr>
      </p:pic>
      <p:pic>
        <p:nvPicPr>
          <p:cNvPr id="38" name="bg object 38"/>
          <p:cNvPicPr/>
          <p:nvPr/>
        </p:nvPicPr>
        <p:blipFill>
          <a:blip r:embed="rId2"/>
          <a:stretch>
            <a:fillRect/>
          </a:stretch>
        </p:blipFill>
        <p:spPr>
          <a:xfrm>
            <a:off x="0" y="0"/>
            <a:ext cx="9144000" cy="5308600"/>
          </a:xfrm>
          <a:prstGeom prst="rect">
            <a:avLst/>
          </a:prstGeom>
        </p:spPr>
      </p:pic>
      <p:pic>
        <p:nvPicPr>
          <p:cNvPr id="39" name="bg object 39"/>
          <p:cNvPicPr/>
          <p:nvPr/>
        </p:nvPicPr>
        <p:blipFill>
          <a:blip r:embed="rId7"/>
          <a:stretch>
            <a:fillRect/>
          </a:stretch>
        </p:blipFill>
        <p:spPr>
          <a:xfrm>
            <a:off x="0" y="2590800"/>
            <a:ext cx="9144000" cy="1066800"/>
          </a:xfrm>
          <a:prstGeom prst="rect">
            <a:avLst/>
          </a:prstGeom>
        </p:spPr>
      </p:pic>
      <p:sp>
        <p:nvSpPr>
          <p:cNvPr id="40" name="bg object 40"/>
          <p:cNvSpPr/>
          <p:nvPr/>
        </p:nvSpPr>
        <p:spPr>
          <a:xfrm>
            <a:off x="0" y="2571749"/>
            <a:ext cx="9144000" cy="1104900"/>
          </a:xfrm>
          <a:custGeom>
            <a:rect l="l" t="t" r="r" b="b"/>
            <a:pathLst>
              <a:path w="9144000" h="1104900">
                <a:moveTo>
                  <a:pt x="9144000" y="1066800"/>
                </a:moveTo>
                <a:lnTo>
                  <a:pt x="0" y="1066800"/>
                </a:lnTo>
                <a:lnTo>
                  <a:pt x="0" y="1104900"/>
                </a:lnTo>
                <a:lnTo>
                  <a:pt x="9144000" y="1104900"/>
                </a:lnTo>
                <a:lnTo>
                  <a:pt x="9144000" y="1066800"/>
                </a:lnTo>
                <a:close/>
              </a:path>
              <a:path w="9144000" h="1104900">
                <a:moveTo>
                  <a:pt x="9144000" y="0"/>
                </a:moveTo>
                <a:lnTo>
                  <a:pt x="0" y="0"/>
                </a:lnTo>
                <a:lnTo>
                  <a:pt x="0" y="38100"/>
                </a:lnTo>
                <a:lnTo>
                  <a:pt x="9144000" y="38100"/>
                </a:lnTo>
                <a:lnTo>
                  <a:pt x="9144000" y="0"/>
                </a:lnTo>
                <a:close/>
              </a:path>
            </a:pathLst>
          </a:custGeom>
          <a:solidFill>
            <a:srgbClr val="FFFFFF"/>
          </a:solidFill>
        </p:spPr>
        <p:txBody>
          <a:bodyPr wrap="square" lIns="0" tIns="0" rIns="0" bIns="0" rtlCol="0"/>
          <a:lstStyle/>
          <a:p/>
        </p:txBody>
      </p:sp>
      <p:pic>
        <p:nvPicPr>
          <p:cNvPr id="41" name="bg object 41"/>
          <p:cNvPicPr/>
          <p:nvPr/>
        </p:nvPicPr>
        <p:blipFill>
          <a:blip r:embed="rId8"/>
          <a:stretch>
            <a:fillRect/>
          </a:stretch>
        </p:blipFill>
        <p:spPr>
          <a:xfrm>
            <a:off x="0" y="0"/>
            <a:ext cx="9142411" cy="1447800"/>
          </a:xfrm>
          <a:prstGeom prst="rect">
            <a:avLst/>
          </a:prstGeom>
        </p:spPr>
      </p:pic>
      <p:sp>
        <p:nvSpPr>
          <p:cNvPr id="42" name="bg object 42"/>
          <p:cNvSpPr/>
          <p:nvPr/>
        </p:nvSpPr>
        <p:spPr>
          <a:xfrm>
            <a:off x="0" y="1447800"/>
            <a:ext cx="9144000" cy="1143000"/>
          </a:xfrm>
          <a:custGeom>
            <a:rect l="l" t="t" r="r" b="b"/>
            <a:pathLst>
              <a:path w="9144000" h="1143000">
                <a:moveTo>
                  <a:pt x="9144000" y="1143000"/>
                </a:moveTo>
                <a:lnTo>
                  <a:pt x="0" y="1143000"/>
                </a:lnTo>
                <a:lnTo>
                  <a:pt x="0" y="0"/>
                </a:lnTo>
                <a:lnTo>
                  <a:pt x="9144000" y="0"/>
                </a:lnTo>
                <a:lnTo>
                  <a:pt x="9144000" y="1143000"/>
                </a:lnTo>
                <a:close/>
              </a:path>
            </a:pathLst>
          </a:custGeom>
          <a:solidFill>
            <a:srgbClr val="FFFFFF"/>
          </a:solidFill>
        </p:spPr>
        <p:txBody>
          <a:bodyPr wrap="square" lIns="0" tIns="0" rIns="0" bIns="0" rtlCol="0"/>
          <a:lstStyle/>
          <a:p/>
        </p:txBody>
      </p:sp>
      <p:sp>
        <p:nvSpPr>
          <p:cNvPr id="43" name="bg object 43"/>
          <p:cNvSpPr/>
          <p:nvPr/>
        </p:nvSpPr>
        <p:spPr>
          <a:xfrm>
            <a:off x="0" y="2571750"/>
            <a:ext cx="9144000" cy="38100"/>
          </a:xfrm>
          <a:custGeom>
            <a:rect l="l" t="t" r="r" b="b"/>
            <a:pathLst>
              <a:path w="9144000" h="38100">
                <a:moveTo>
                  <a:pt x="0" y="0"/>
                </a:moveTo>
                <a:lnTo>
                  <a:pt x="9144000" y="0"/>
                </a:lnTo>
                <a:lnTo>
                  <a:pt x="9144000" y="38100"/>
                </a:lnTo>
                <a:lnTo>
                  <a:pt x="0" y="38100"/>
                </a:lnTo>
                <a:lnTo>
                  <a:pt x="0" y="0"/>
                </a:lnTo>
                <a:close/>
              </a:path>
            </a:pathLst>
          </a:custGeom>
          <a:solidFill>
            <a:srgbClr val="FFFFFF"/>
          </a:solidFill>
        </p:spPr>
        <p:txBody>
          <a:bodyPr wrap="square" lIns="0" tIns="0" rIns="0" bIns="0" rtlCol="0"/>
          <a:lstStyle/>
          <a:p/>
        </p:txBody>
      </p:sp>
      <p:pic>
        <p:nvPicPr>
          <p:cNvPr id="44" name="bg object 44"/>
          <p:cNvPicPr/>
          <p:nvPr/>
        </p:nvPicPr>
        <p:blipFill>
          <a:blip r:embed="rId9"/>
          <a:stretch>
            <a:fillRect/>
          </a:stretch>
        </p:blipFill>
        <p:spPr>
          <a:xfrm>
            <a:off x="1447800" y="457200"/>
            <a:ext cx="6257603" cy="1752600"/>
          </a:xfrm>
          <a:prstGeom prst="rect">
            <a:avLst/>
          </a:prstGeom>
        </p:spPr>
      </p:pic>
      <p:pic>
        <p:nvPicPr>
          <p:cNvPr id="45" name="bg object 45"/>
          <p:cNvPicPr/>
          <p:nvPr/>
        </p:nvPicPr>
        <p:blipFill>
          <a:blip r:embed="rId10"/>
          <a:stretch>
            <a:fillRect/>
          </a:stretch>
        </p:blipFill>
        <p:spPr>
          <a:xfrm>
            <a:off x="6997700" y="4762500"/>
            <a:ext cx="2146300" cy="1044226"/>
          </a:xfrm>
          <a:prstGeom prst="rect">
            <a:avLst/>
          </a:prstGeom>
        </p:spPr>
      </p:pic>
      <p:pic>
        <p:nvPicPr>
          <p:cNvPr id="46" name="bg object 46"/>
          <p:cNvPicPr/>
          <p:nvPr/>
        </p:nvPicPr>
        <p:blipFill>
          <a:blip r:embed="rId11"/>
          <a:stretch>
            <a:fillRect/>
          </a:stretch>
        </p:blipFill>
        <p:spPr>
          <a:xfrm>
            <a:off x="8064500" y="5778499"/>
            <a:ext cx="1079500" cy="1044226"/>
          </a:xfrm>
          <a:prstGeom prst="rect">
            <a:avLst/>
          </a:prstGeom>
        </p:spPr>
      </p:pic>
      <p:pic>
        <p:nvPicPr>
          <p:cNvPr id="47" name="bg object 47"/>
          <p:cNvPicPr/>
          <p:nvPr/>
        </p:nvPicPr>
        <p:blipFill>
          <a:blip r:embed="rId12"/>
          <a:stretch>
            <a:fillRect/>
          </a:stretch>
        </p:blipFill>
        <p:spPr>
          <a:xfrm>
            <a:off x="6997700" y="5791200"/>
            <a:ext cx="1079831" cy="1066800"/>
          </a:xfrm>
          <a:prstGeom prst="rect">
            <a:avLst/>
          </a:prstGeom>
        </p:spPr>
      </p:pic>
      <p:pic>
        <p:nvPicPr>
          <p:cNvPr id="48" name="bg object 48"/>
          <p:cNvPicPr/>
          <p:nvPr/>
        </p:nvPicPr>
        <p:blipFill>
          <a:blip r:embed="rId13"/>
          <a:stretch>
            <a:fillRect/>
          </a:stretch>
        </p:blipFill>
        <p:spPr>
          <a:xfrm>
            <a:off x="5930900" y="5778499"/>
            <a:ext cx="1079831" cy="1044226"/>
          </a:xfrm>
          <a:prstGeom prst="rect">
            <a:avLst/>
          </a:prstGeom>
        </p:spPr>
      </p:pic>
      <p:pic>
        <p:nvPicPr>
          <p:cNvPr id="49" name="bg object 49"/>
          <p:cNvPicPr/>
          <p:nvPr/>
        </p:nvPicPr>
        <p:blipFill>
          <a:blip r:embed="rId14"/>
          <a:stretch>
            <a:fillRect/>
          </a:stretch>
        </p:blipFill>
        <p:spPr>
          <a:xfrm>
            <a:off x="8064500" y="3733800"/>
            <a:ext cx="1079500" cy="1044226"/>
          </a:xfrm>
          <a:prstGeom prst="rect">
            <a:avLst/>
          </a:prstGeom>
        </p:spPr>
      </p:pic>
      <p:sp>
        <p:nvSpPr>
          <p:cNvPr id="2" name="Holder 2"/>
          <p:cNvSpPr>
            <a:spLocks noGrp="1"/>
          </p:cNvSpPr>
          <p:nvPr>
            <p:ph type="ctrTitle"/>
          </p:nvPr>
        </p:nvSpPr>
        <p:spPr>
          <a:xfrm>
            <a:off x="1765299" y="2699226"/>
            <a:ext cx="5613400" cy="69596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0" i="0">
                <a:solidFill>
                  <a:srgbClr val="FF0000"/>
                </a:solidFill>
                <a:latin typeface="宋体"/>
                <a:cs typeface="宋体"/>
              </a:defRPr>
            </a:lvl1pPr>
          </a:lstStyle>
          <a:p/>
        </p:txBody>
      </p:sp>
      <p:sp>
        <p:nvSpPr>
          <p:cNvPr id="4" name="Holder 4"/>
          <p:cNvSpPr>
            <a:spLocks noGrp="1"/>
          </p:cNvSpPr>
          <p:nvPr>
            <p:ph type="ftr" sz="quarter" idx="5"/>
          </p:nvPr>
        </p:nvSpPr>
        <p:spPr/>
        <p:txBody>
          <a:bodyPr lIns="0" tIns="0" rIns="0" bIns="0"/>
          <a:lstStyle>
            <a:lvl1pPr>
              <a:defRPr sz="1200" b="0" i="0">
                <a:solidFill>
                  <a:srgbClr val="898989"/>
                </a:solidFill>
                <a:latin typeface="宋体"/>
                <a:cs typeface="宋体"/>
              </a:defRPr>
            </a:lvl1pPr>
          </a:lstStyle>
          <a:p>
            <a:pPr marL="12700">
              <a:lnSpc>
                <a:spcPts val="1370"/>
              </a:lnSpc>
            </a:pPr>
            <a:r>
              <a:rPr spc="-5"/>
              <a:t>中南大学土木工程学院</a:t>
            </a:r>
          </a:p>
        </p:txBody>
      </p:sp>
      <p:sp>
        <p:nvSpPr>
          <p:cNvPr id="5" name="Holder 5"/>
          <p:cNvSpPr>
            <a:spLocks noGrp="1"/>
          </p:cNvSpPr>
          <p:nvPr>
            <p:ph type="dt" sz="half" idx="6"/>
          </p:nvPr>
        </p:nvSpPr>
        <p:spPr/>
        <p:txBody>
          <a:bodyPr lIns="0" tIns="0" rIns="0" bIns="0"/>
          <a:lstStyle>
            <a:lvl1pPr>
              <a:defRPr sz="1200" b="0" i="0">
                <a:solidFill>
                  <a:srgbClr val="898989"/>
                </a:solidFill>
                <a:latin typeface="Calibri"/>
                <a:cs typeface="Calibri"/>
              </a:defRPr>
            </a:lvl1pPr>
          </a:lstStyle>
          <a:p>
            <a:pPr marL="12700">
              <a:lnSpc>
                <a:spcPts val="1240"/>
              </a:lnSpc>
            </a:pPr>
            <a:r>
              <a:rPr spc="-10"/>
              <a:t>2023/11/18</a:t>
            </a:r>
          </a:p>
        </p:txBody>
      </p:sp>
      <p:sp>
        <p:nvSpPr>
          <p:cNvPr id="6" name="Holder 6"/>
          <p:cNvSpPr>
            <a:spLocks noGrp="1"/>
          </p:cNvSpPr>
          <p:nvPr>
            <p:ph type="sldNum" sz="quarter" idx="7"/>
          </p:nvPr>
        </p:nvSpPr>
        <p:spPr/>
        <p:txBody>
          <a:bodyPr lIns="0" tIns="0" rIns="0" bIns="0"/>
          <a:lstStyle>
            <a:lvl1pPr>
              <a:defRPr sz="1200" b="0" i="0">
                <a:solidFill>
                  <a:srgbClr val="898989"/>
                </a:solidFill>
                <a:latin typeface="Calibri"/>
                <a:cs typeface="Calibri"/>
              </a:defRPr>
            </a:lvl1pPr>
          </a:lstStyle>
          <a:p>
            <a:pPr marL="115570">
              <a:lnSpc>
                <a:spcPts val="1240"/>
              </a:lnSpc>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200" b="0" i="0">
                <a:solidFill>
                  <a:srgbClr val="FF0000"/>
                </a:solidFill>
                <a:latin typeface="宋体"/>
                <a:cs typeface="宋体"/>
              </a:defRPr>
            </a:lvl1pPr>
          </a:lstStyle>
          <a:p/>
        </p:txBody>
      </p:sp>
      <p:sp>
        <p:nvSpPr>
          <p:cNvPr id="4" name="Holder 4"/>
          <p:cNvSpPr>
            <a:spLocks noGrp="1"/>
          </p:cNvSpPr>
          <p:nvPr>
            <p:ph type="ftr" sz="quarter" idx="5"/>
          </p:nvPr>
        </p:nvSpPr>
        <p:spPr/>
        <p:txBody>
          <a:bodyPr lIns="0" tIns="0" rIns="0" bIns="0"/>
          <a:lstStyle>
            <a:lvl1pPr>
              <a:defRPr sz="1200" b="0" i="0">
                <a:solidFill>
                  <a:srgbClr val="898989"/>
                </a:solidFill>
                <a:latin typeface="宋体"/>
                <a:cs typeface="宋体"/>
              </a:defRPr>
            </a:lvl1pPr>
          </a:lstStyle>
          <a:p>
            <a:pPr marL="12700">
              <a:lnSpc>
                <a:spcPts val="1370"/>
              </a:lnSpc>
            </a:pPr>
            <a:r>
              <a:rPr spc="-5"/>
              <a:t>中南大学土木工程学院</a:t>
            </a:r>
          </a:p>
        </p:txBody>
      </p:sp>
      <p:sp>
        <p:nvSpPr>
          <p:cNvPr id="5" name="Holder 5"/>
          <p:cNvSpPr>
            <a:spLocks noGrp="1"/>
          </p:cNvSpPr>
          <p:nvPr>
            <p:ph type="dt" sz="half" idx="6"/>
          </p:nvPr>
        </p:nvSpPr>
        <p:spPr/>
        <p:txBody>
          <a:bodyPr lIns="0" tIns="0" rIns="0" bIns="0"/>
          <a:lstStyle>
            <a:lvl1pPr>
              <a:defRPr sz="1200" b="0" i="0">
                <a:solidFill>
                  <a:srgbClr val="898989"/>
                </a:solidFill>
                <a:latin typeface="Calibri"/>
                <a:cs typeface="Calibri"/>
              </a:defRPr>
            </a:lvl1pPr>
          </a:lstStyle>
          <a:p>
            <a:pPr marL="12700">
              <a:lnSpc>
                <a:spcPts val="1240"/>
              </a:lnSpc>
            </a:pPr>
            <a:r>
              <a:rPr spc="-10"/>
              <a:t>2023/11/18</a:t>
            </a:r>
          </a:p>
        </p:txBody>
      </p:sp>
      <p:sp>
        <p:nvSpPr>
          <p:cNvPr id="6" name="Holder 6"/>
          <p:cNvSpPr>
            <a:spLocks noGrp="1"/>
          </p:cNvSpPr>
          <p:nvPr>
            <p:ph type="sldNum" sz="quarter" idx="7"/>
          </p:nvPr>
        </p:nvSpPr>
        <p:spPr/>
        <p:txBody>
          <a:bodyPr lIns="0" tIns="0" rIns="0" bIns="0"/>
          <a:lstStyle>
            <a:lvl1pPr>
              <a:defRPr sz="1200" b="0" i="0">
                <a:solidFill>
                  <a:srgbClr val="898989"/>
                </a:solidFill>
                <a:latin typeface="Calibri"/>
                <a:cs typeface="Calibri"/>
              </a:defRPr>
            </a:lvl1pPr>
          </a:lstStyle>
          <a:p>
            <a:pPr marL="115570">
              <a:lnSpc>
                <a:spcPts val="1240"/>
              </a:lnSpc>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200" b="0" i="0">
                <a:solidFill>
                  <a:srgbClr val="898989"/>
                </a:solidFill>
                <a:latin typeface="宋体"/>
                <a:cs typeface="宋体"/>
              </a:defRPr>
            </a:lvl1pPr>
          </a:lstStyle>
          <a:p>
            <a:pPr marL="12700">
              <a:lnSpc>
                <a:spcPts val="1370"/>
              </a:lnSpc>
            </a:pPr>
            <a:r>
              <a:rPr spc="-5"/>
              <a:t>中南大学土木工程学院</a:t>
            </a:r>
          </a:p>
        </p:txBody>
      </p:sp>
      <p:sp>
        <p:nvSpPr>
          <p:cNvPr id="6" name="Holder 6"/>
          <p:cNvSpPr>
            <a:spLocks noGrp="1"/>
          </p:cNvSpPr>
          <p:nvPr>
            <p:ph type="dt" sz="half" idx="6"/>
          </p:nvPr>
        </p:nvSpPr>
        <p:spPr/>
        <p:txBody>
          <a:bodyPr lIns="0" tIns="0" rIns="0" bIns="0"/>
          <a:lstStyle>
            <a:lvl1pPr>
              <a:defRPr sz="1200" b="0" i="0">
                <a:solidFill>
                  <a:srgbClr val="898989"/>
                </a:solidFill>
                <a:latin typeface="Calibri"/>
                <a:cs typeface="Calibri"/>
              </a:defRPr>
            </a:lvl1pPr>
          </a:lstStyle>
          <a:p>
            <a:pPr marL="12700">
              <a:lnSpc>
                <a:spcPts val="1240"/>
              </a:lnSpc>
            </a:pPr>
            <a:r>
              <a:rPr spc="-10"/>
              <a:t>2023/11/18</a:t>
            </a:r>
          </a:p>
        </p:txBody>
      </p:sp>
      <p:sp>
        <p:nvSpPr>
          <p:cNvPr id="7" name="Holder 7"/>
          <p:cNvSpPr>
            <a:spLocks noGrp="1"/>
          </p:cNvSpPr>
          <p:nvPr>
            <p:ph type="sldNum" sz="quarter" idx="7"/>
          </p:nvPr>
        </p:nvSpPr>
        <p:spPr/>
        <p:txBody>
          <a:bodyPr lIns="0" tIns="0" rIns="0" bIns="0"/>
          <a:lstStyle>
            <a:lvl1pPr>
              <a:defRPr sz="1200" b="0" i="0">
                <a:solidFill>
                  <a:srgbClr val="898989"/>
                </a:solidFill>
                <a:latin typeface="Calibri"/>
                <a:cs typeface="Calibri"/>
              </a:defRPr>
            </a:lvl1pPr>
          </a:lstStyle>
          <a:p>
            <a:pPr marL="115570">
              <a:lnSpc>
                <a:spcPts val="1240"/>
              </a:lnSpc>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defRPr sz="1200" b="0" i="0">
                <a:solidFill>
                  <a:srgbClr val="898989"/>
                </a:solidFill>
                <a:latin typeface="宋体"/>
                <a:cs typeface="宋体"/>
              </a:defRPr>
            </a:lvl1pPr>
          </a:lstStyle>
          <a:p>
            <a:pPr marL="12700">
              <a:lnSpc>
                <a:spcPts val="1370"/>
              </a:lnSpc>
            </a:pPr>
            <a:r>
              <a:rPr spc="-5"/>
              <a:t>中南大学土木工程学院</a:t>
            </a:r>
          </a:p>
        </p:txBody>
      </p:sp>
      <p:sp>
        <p:nvSpPr>
          <p:cNvPr id="4" name="Holder 4"/>
          <p:cNvSpPr>
            <a:spLocks noGrp="1"/>
          </p:cNvSpPr>
          <p:nvPr>
            <p:ph type="dt" sz="half" idx="6"/>
          </p:nvPr>
        </p:nvSpPr>
        <p:spPr/>
        <p:txBody>
          <a:bodyPr lIns="0" tIns="0" rIns="0" bIns="0"/>
          <a:lstStyle>
            <a:lvl1pPr>
              <a:defRPr sz="1200" b="0" i="0">
                <a:solidFill>
                  <a:srgbClr val="898989"/>
                </a:solidFill>
                <a:latin typeface="Calibri"/>
                <a:cs typeface="Calibri"/>
              </a:defRPr>
            </a:lvl1pPr>
          </a:lstStyle>
          <a:p>
            <a:pPr marL="12700">
              <a:lnSpc>
                <a:spcPts val="1240"/>
              </a:lnSpc>
            </a:pPr>
            <a:r>
              <a:rPr spc="-10"/>
              <a:t>2023/11/18</a:t>
            </a:r>
          </a:p>
        </p:txBody>
      </p:sp>
      <p:sp>
        <p:nvSpPr>
          <p:cNvPr id="5" name="Holder 5"/>
          <p:cNvSpPr>
            <a:spLocks noGrp="1"/>
          </p:cNvSpPr>
          <p:nvPr>
            <p:ph type="sldNum" sz="quarter" idx="7"/>
          </p:nvPr>
        </p:nvSpPr>
        <p:spPr/>
        <p:txBody>
          <a:bodyPr lIns="0" tIns="0" rIns="0" bIns="0"/>
          <a:lstStyle>
            <a:lvl1pPr>
              <a:defRPr sz="1200" b="0" i="0">
                <a:solidFill>
                  <a:srgbClr val="898989"/>
                </a:solidFill>
                <a:latin typeface="Calibri"/>
                <a:cs typeface="Calibri"/>
              </a:defRPr>
            </a:lvl1pPr>
          </a:lstStyle>
          <a:p>
            <a:pPr marL="115570">
              <a:lnSpc>
                <a:spcPts val="1240"/>
              </a:lnSpc>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200" b="0" i="0">
                <a:solidFill>
                  <a:srgbClr val="898989"/>
                </a:solidFill>
                <a:latin typeface="宋体"/>
                <a:cs typeface="宋体"/>
              </a:defRPr>
            </a:lvl1pPr>
          </a:lstStyle>
          <a:p>
            <a:pPr marL="12700">
              <a:lnSpc>
                <a:spcPts val="1370"/>
              </a:lnSpc>
            </a:pPr>
            <a:r>
              <a:rPr spc="-5"/>
              <a:t>中南大学土木工程学院</a:t>
            </a:r>
          </a:p>
        </p:txBody>
      </p:sp>
      <p:sp>
        <p:nvSpPr>
          <p:cNvPr id="3" name="Holder 3"/>
          <p:cNvSpPr>
            <a:spLocks noGrp="1"/>
          </p:cNvSpPr>
          <p:nvPr>
            <p:ph type="dt" sz="half" idx="6"/>
          </p:nvPr>
        </p:nvSpPr>
        <p:spPr/>
        <p:txBody>
          <a:bodyPr lIns="0" tIns="0" rIns="0" bIns="0"/>
          <a:lstStyle>
            <a:lvl1pPr>
              <a:defRPr sz="1200" b="0" i="0">
                <a:solidFill>
                  <a:srgbClr val="898989"/>
                </a:solidFill>
                <a:latin typeface="Calibri"/>
                <a:cs typeface="Calibri"/>
              </a:defRPr>
            </a:lvl1pPr>
          </a:lstStyle>
          <a:p>
            <a:pPr marL="12700">
              <a:lnSpc>
                <a:spcPts val="1240"/>
              </a:lnSpc>
            </a:pPr>
            <a:r>
              <a:rPr spc="-10"/>
              <a:t>2023/11/18</a:t>
            </a:r>
          </a:p>
        </p:txBody>
      </p:sp>
      <p:sp>
        <p:nvSpPr>
          <p:cNvPr id="4" name="Holder 4"/>
          <p:cNvSpPr>
            <a:spLocks noGrp="1"/>
          </p:cNvSpPr>
          <p:nvPr>
            <p:ph type="sldNum" sz="quarter" idx="7"/>
          </p:nvPr>
        </p:nvSpPr>
        <p:spPr/>
        <p:txBody>
          <a:bodyPr lIns="0" tIns="0" rIns="0" bIns="0"/>
          <a:lstStyle>
            <a:lvl1pPr>
              <a:defRPr sz="1200" b="0" i="0">
                <a:solidFill>
                  <a:srgbClr val="898989"/>
                </a:solidFill>
                <a:latin typeface="Calibri"/>
                <a:cs typeface="Calibri"/>
              </a:defRPr>
            </a:lvl1pPr>
          </a:lstStyle>
          <a:p>
            <a:pPr marL="115570">
              <a:lnSpc>
                <a:spcPts val="1240"/>
              </a:lnSpc>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838200" y="685800"/>
            <a:ext cx="8305800" cy="5562600"/>
          </a:xfrm>
          <a:prstGeom prst="rect">
            <a:avLst/>
          </a:prstGeom>
        </p:spPr>
      </p:pic>
      <p:pic>
        <p:nvPicPr>
          <p:cNvPr id="17" name="bg object 17"/>
          <p:cNvPicPr/>
          <p:nvPr/>
        </p:nvPicPr>
        <p:blipFill>
          <a:blip r:embed="rId7"/>
          <a:stretch>
            <a:fillRect/>
          </a:stretch>
        </p:blipFill>
        <p:spPr>
          <a:xfrm>
            <a:off x="685800" y="685800"/>
            <a:ext cx="8458200" cy="5192712"/>
          </a:xfrm>
          <a:prstGeom prst="rect">
            <a:avLst/>
          </a:prstGeom>
        </p:spPr>
      </p:pic>
      <p:pic>
        <p:nvPicPr>
          <p:cNvPr id="18" name="bg object 18"/>
          <p:cNvPicPr/>
          <p:nvPr/>
        </p:nvPicPr>
        <p:blipFill>
          <a:blip r:embed="rId8"/>
          <a:stretch>
            <a:fillRect/>
          </a:stretch>
        </p:blipFill>
        <p:spPr>
          <a:xfrm>
            <a:off x="0" y="0"/>
            <a:ext cx="9144000" cy="685800"/>
          </a:xfrm>
          <a:prstGeom prst="rect">
            <a:avLst/>
          </a:prstGeom>
        </p:spPr>
      </p:pic>
      <p:sp>
        <p:nvSpPr>
          <p:cNvPr id="19" name="bg object 19"/>
          <p:cNvSpPr/>
          <p:nvPr/>
        </p:nvSpPr>
        <p:spPr>
          <a:xfrm>
            <a:off x="8905351" y="473618"/>
            <a:ext cx="231775" cy="210185"/>
          </a:xfrm>
          <a:custGeom>
            <a:rect l="l" t="t" r="r" b="b"/>
            <a:pathLst>
              <a:path w="231775" h="210184">
                <a:moveTo>
                  <a:pt x="0" y="209655"/>
                </a:moveTo>
                <a:lnTo>
                  <a:pt x="0" y="0"/>
                </a:lnTo>
                <a:lnTo>
                  <a:pt x="231670" y="0"/>
                </a:lnTo>
                <a:lnTo>
                  <a:pt x="231670" y="209655"/>
                </a:lnTo>
                <a:lnTo>
                  <a:pt x="0" y="209655"/>
                </a:lnTo>
                <a:close/>
              </a:path>
            </a:pathLst>
          </a:custGeom>
          <a:solidFill>
            <a:srgbClr val="297CDD">
              <a:alpha val="89802"/>
            </a:srgbClr>
          </a:solidFill>
        </p:spPr>
        <p:txBody>
          <a:bodyPr wrap="square" lIns="0" tIns="0" rIns="0" bIns="0" rtlCol="0"/>
          <a:lstStyle/>
          <a:p/>
        </p:txBody>
      </p:sp>
      <p:sp>
        <p:nvSpPr>
          <p:cNvPr id="20" name="bg object 20"/>
          <p:cNvSpPr/>
          <p:nvPr/>
        </p:nvSpPr>
        <p:spPr>
          <a:xfrm>
            <a:off x="8905351" y="473618"/>
            <a:ext cx="231775" cy="210185"/>
          </a:xfrm>
          <a:custGeom>
            <a:rect l="l" t="t" r="r" b="b"/>
            <a:pathLst>
              <a:path w="231775" h="210184">
                <a:moveTo>
                  <a:pt x="231670" y="0"/>
                </a:moveTo>
                <a:lnTo>
                  <a:pt x="231670" y="209655"/>
                </a:lnTo>
                <a:lnTo>
                  <a:pt x="0" y="209655"/>
                </a:lnTo>
                <a:lnTo>
                  <a:pt x="0" y="0"/>
                </a:lnTo>
                <a:lnTo>
                  <a:pt x="231670" y="0"/>
                </a:lnTo>
                <a:close/>
              </a:path>
            </a:pathLst>
          </a:custGeom>
          <a:ln w="19050">
            <a:solidFill>
              <a:srgbClr val="FFFFFF"/>
            </a:solidFill>
          </a:ln>
        </p:spPr>
        <p:txBody>
          <a:bodyPr wrap="square" lIns="0" tIns="0" rIns="0" bIns="0" rtlCol="0"/>
          <a:lstStyle/>
          <a:p/>
        </p:txBody>
      </p:sp>
      <p:sp>
        <p:nvSpPr>
          <p:cNvPr id="21" name="bg object 21"/>
          <p:cNvSpPr/>
          <p:nvPr/>
        </p:nvSpPr>
        <p:spPr>
          <a:xfrm>
            <a:off x="8640186" y="473617"/>
            <a:ext cx="231775" cy="210185"/>
          </a:xfrm>
          <a:custGeom>
            <a:rect l="l" t="t" r="r" b="b"/>
            <a:pathLst>
              <a:path w="231775" h="210184">
                <a:moveTo>
                  <a:pt x="0" y="209655"/>
                </a:moveTo>
                <a:lnTo>
                  <a:pt x="0" y="0"/>
                </a:lnTo>
                <a:lnTo>
                  <a:pt x="231670" y="0"/>
                </a:lnTo>
                <a:lnTo>
                  <a:pt x="231670" y="209655"/>
                </a:lnTo>
                <a:lnTo>
                  <a:pt x="0" y="209655"/>
                </a:lnTo>
                <a:close/>
              </a:path>
            </a:pathLst>
          </a:custGeom>
          <a:solidFill>
            <a:srgbClr val="297CDD">
              <a:alpha val="59999"/>
            </a:srgbClr>
          </a:solidFill>
        </p:spPr>
        <p:txBody>
          <a:bodyPr wrap="square" lIns="0" tIns="0" rIns="0" bIns="0" rtlCol="0"/>
          <a:lstStyle/>
          <a:p/>
        </p:txBody>
      </p:sp>
      <p:sp>
        <p:nvSpPr>
          <p:cNvPr id="22" name="bg object 22"/>
          <p:cNvSpPr/>
          <p:nvPr/>
        </p:nvSpPr>
        <p:spPr>
          <a:xfrm>
            <a:off x="8640186" y="473617"/>
            <a:ext cx="231775" cy="210185"/>
          </a:xfrm>
          <a:custGeom>
            <a:rect l="l" t="t" r="r" b="b"/>
            <a:pathLst>
              <a:path w="231775" h="210184">
                <a:moveTo>
                  <a:pt x="231670" y="0"/>
                </a:moveTo>
                <a:lnTo>
                  <a:pt x="231670" y="209655"/>
                </a:lnTo>
                <a:lnTo>
                  <a:pt x="0" y="209655"/>
                </a:lnTo>
                <a:lnTo>
                  <a:pt x="0" y="0"/>
                </a:lnTo>
                <a:lnTo>
                  <a:pt x="231670" y="0"/>
                </a:lnTo>
                <a:close/>
              </a:path>
            </a:pathLst>
          </a:custGeom>
          <a:ln w="19050">
            <a:solidFill>
              <a:srgbClr val="FFFFFF"/>
            </a:solidFill>
          </a:ln>
        </p:spPr>
        <p:txBody>
          <a:bodyPr wrap="square" lIns="0" tIns="0" rIns="0" bIns="0" rtlCol="0"/>
          <a:lstStyle/>
          <a:p/>
        </p:txBody>
      </p:sp>
      <p:sp>
        <p:nvSpPr>
          <p:cNvPr id="23" name="bg object 23"/>
          <p:cNvSpPr/>
          <p:nvPr/>
        </p:nvSpPr>
        <p:spPr>
          <a:xfrm>
            <a:off x="8384093" y="476777"/>
            <a:ext cx="234950" cy="208915"/>
          </a:xfrm>
          <a:custGeom>
            <a:rect l="l" t="t" r="r" b="b"/>
            <a:pathLst>
              <a:path w="234950" h="208915">
                <a:moveTo>
                  <a:pt x="0" y="208391"/>
                </a:moveTo>
                <a:lnTo>
                  <a:pt x="0" y="0"/>
                </a:lnTo>
                <a:lnTo>
                  <a:pt x="234461" y="0"/>
                </a:lnTo>
                <a:lnTo>
                  <a:pt x="234461" y="208391"/>
                </a:lnTo>
                <a:lnTo>
                  <a:pt x="0" y="208391"/>
                </a:lnTo>
                <a:close/>
              </a:path>
            </a:pathLst>
          </a:custGeom>
          <a:solidFill>
            <a:srgbClr val="297CDD">
              <a:alpha val="85096"/>
            </a:srgbClr>
          </a:solidFill>
        </p:spPr>
        <p:txBody>
          <a:bodyPr wrap="square" lIns="0" tIns="0" rIns="0" bIns="0" rtlCol="0"/>
          <a:lstStyle/>
          <a:p/>
        </p:txBody>
      </p:sp>
      <p:sp>
        <p:nvSpPr>
          <p:cNvPr id="24" name="bg object 24"/>
          <p:cNvSpPr/>
          <p:nvPr/>
        </p:nvSpPr>
        <p:spPr>
          <a:xfrm>
            <a:off x="8384093" y="476777"/>
            <a:ext cx="234950" cy="208915"/>
          </a:xfrm>
          <a:custGeom>
            <a:rect l="l" t="t" r="r" b="b"/>
            <a:pathLst>
              <a:path w="234950" h="208915">
                <a:moveTo>
                  <a:pt x="234461" y="0"/>
                </a:moveTo>
                <a:lnTo>
                  <a:pt x="234461" y="208391"/>
                </a:lnTo>
                <a:lnTo>
                  <a:pt x="0" y="208391"/>
                </a:lnTo>
                <a:lnTo>
                  <a:pt x="0" y="0"/>
                </a:lnTo>
                <a:lnTo>
                  <a:pt x="234461" y="0"/>
                </a:lnTo>
                <a:close/>
              </a:path>
            </a:pathLst>
          </a:custGeom>
          <a:ln w="19050">
            <a:solidFill>
              <a:srgbClr val="FFFFFF"/>
            </a:solidFill>
          </a:ln>
        </p:spPr>
        <p:txBody>
          <a:bodyPr wrap="square" lIns="0" tIns="0" rIns="0" bIns="0" rtlCol="0"/>
          <a:lstStyle/>
          <a:p/>
        </p:txBody>
      </p:sp>
      <p:sp>
        <p:nvSpPr>
          <p:cNvPr id="25" name="bg object 25"/>
          <p:cNvSpPr/>
          <p:nvPr/>
        </p:nvSpPr>
        <p:spPr>
          <a:xfrm>
            <a:off x="8645769" y="238704"/>
            <a:ext cx="234950" cy="210185"/>
          </a:xfrm>
          <a:custGeom>
            <a:rect l="l" t="t" r="r" b="b"/>
            <a:pathLst>
              <a:path w="234950" h="210184">
                <a:moveTo>
                  <a:pt x="0" y="209654"/>
                </a:moveTo>
                <a:lnTo>
                  <a:pt x="0" y="0"/>
                </a:lnTo>
                <a:lnTo>
                  <a:pt x="234461" y="0"/>
                </a:lnTo>
                <a:lnTo>
                  <a:pt x="234461" y="209654"/>
                </a:lnTo>
                <a:lnTo>
                  <a:pt x="0" y="209654"/>
                </a:lnTo>
                <a:close/>
              </a:path>
            </a:pathLst>
          </a:custGeom>
          <a:solidFill>
            <a:srgbClr val="297CDD"/>
          </a:solidFill>
        </p:spPr>
        <p:txBody>
          <a:bodyPr wrap="square" lIns="0" tIns="0" rIns="0" bIns="0" rtlCol="0"/>
          <a:lstStyle/>
          <a:p/>
        </p:txBody>
      </p:sp>
      <p:sp>
        <p:nvSpPr>
          <p:cNvPr id="26" name="bg object 26"/>
          <p:cNvSpPr/>
          <p:nvPr/>
        </p:nvSpPr>
        <p:spPr>
          <a:xfrm>
            <a:off x="8645769" y="238704"/>
            <a:ext cx="234950" cy="210185"/>
          </a:xfrm>
          <a:custGeom>
            <a:rect l="l" t="t" r="r" b="b"/>
            <a:pathLst>
              <a:path w="234950" h="210184">
                <a:moveTo>
                  <a:pt x="234461" y="0"/>
                </a:moveTo>
                <a:lnTo>
                  <a:pt x="234461" y="209654"/>
                </a:lnTo>
                <a:lnTo>
                  <a:pt x="0" y="209654"/>
                </a:lnTo>
                <a:lnTo>
                  <a:pt x="0" y="0"/>
                </a:lnTo>
                <a:lnTo>
                  <a:pt x="234461" y="0"/>
                </a:lnTo>
                <a:close/>
              </a:path>
            </a:pathLst>
          </a:custGeom>
          <a:ln w="19050">
            <a:solidFill>
              <a:srgbClr val="FFFFFF"/>
            </a:solidFill>
          </a:ln>
        </p:spPr>
        <p:txBody>
          <a:bodyPr wrap="square" lIns="0" tIns="0" rIns="0" bIns="0" rtlCol="0"/>
          <a:lstStyle/>
          <a:p/>
        </p:txBody>
      </p:sp>
      <p:sp>
        <p:nvSpPr>
          <p:cNvPr id="27" name="bg object 27"/>
          <p:cNvSpPr/>
          <p:nvPr/>
        </p:nvSpPr>
        <p:spPr>
          <a:xfrm>
            <a:off x="8909539" y="227336"/>
            <a:ext cx="234950" cy="210185"/>
          </a:xfrm>
          <a:custGeom>
            <a:rect l="l" t="t" r="r" b="b"/>
            <a:pathLst>
              <a:path w="234950" h="210184">
                <a:moveTo>
                  <a:pt x="0" y="209655"/>
                </a:moveTo>
                <a:lnTo>
                  <a:pt x="0" y="0"/>
                </a:lnTo>
                <a:lnTo>
                  <a:pt x="234461" y="0"/>
                </a:lnTo>
                <a:lnTo>
                  <a:pt x="234461" y="209655"/>
                </a:lnTo>
                <a:lnTo>
                  <a:pt x="0" y="209655"/>
                </a:lnTo>
                <a:close/>
              </a:path>
            </a:pathLst>
          </a:custGeom>
          <a:solidFill>
            <a:srgbClr val="297CDD">
              <a:alpha val="59999"/>
            </a:srgbClr>
          </a:solidFill>
        </p:spPr>
        <p:txBody>
          <a:bodyPr wrap="square" lIns="0" tIns="0" rIns="0" bIns="0" rtlCol="0"/>
          <a:lstStyle/>
          <a:p/>
        </p:txBody>
      </p:sp>
      <p:sp>
        <p:nvSpPr>
          <p:cNvPr id="28" name="bg object 28"/>
          <p:cNvSpPr/>
          <p:nvPr/>
        </p:nvSpPr>
        <p:spPr>
          <a:xfrm>
            <a:off x="8909539" y="227336"/>
            <a:ext cx="234950" cy="210185"/>
          </a:xfrm>
          <a:custGeom>
            <a:rect l="l" t="t" r="r" b="b"/>
            <a:pathLst>
              <a:path w="234950" h="210184">
                <a:moveTo>
                  <a:pt x="234461" y="0"/>
                </a:moveTo>
                <a:lnTo>
                  <a:pt x="234461" y="209655"/>
                </a:lnTo>
                <a:lnTo>
                  <a:pt x="0" y="209655"/>
                </a:lnTo>
                <a:lnTo>
                  <a:pt x="0" y="0"/>
                </a:lnTo>
                <a:lnTo>
                  <a:pt x="234461" y="0"/>
                </a:lnTo>
                <a:close/>
              </a:path>
            </a:pathLst>
          </a:custGeom>
          <a:ln w="19050">
            <a:solidFill>
              <a:srgbClr val="FFFFFF"/>
            </a:solidFill>
          </a:ln>
        </p:spPr>
        <p:txBody>
          <a:bodyPr wrap="square" lIns="0" tIns="0" rIns="0" bIns="0" rtlCol="0"/>
          <a:lstStyle/>
          <a:p/>
        </p:txBody>
      </p:sp>
      <p:sp>
        <p:nvSpPr>
          <p:cNvPr id="29" name="bg object 29"/>
          <p:cNvSpPr/>
          <p:nvPr/>
        </p:nvSpPr>
        <p:spPr>
          <a:xfrm>
            <a:off x="8908143" y="0"/>
            <a:ext cx="234950" cy="197485"/>
          </a:xfrm>
          <a:custGeom>
            <a:rect l="l" t="t" r="r" b="b"/>
            <a:pathLst>
              <a:path w="234950" h="197485">
                <a:moveTo>
                  <a:pt x="0" y="0"/>
                </a:moveTo>
                <a:lnTo>
                  <a:pt x="234461" y="0"/>
                </a:lnTo>
                <a:lnTo>
                  <a:pt x="234461" y="197024"/>
                </a:lnTo>
                <a:lnTo>
                  <a:pt x="0" y="197024"/>
                </a:lnTo>
                <a:lnTo>
                  <a:pt x="0" y="0"/>
                </a:lnTo>
                <a:close/>
              </a:path>
            </a:pathLst>
          </a:custGeom>
          <a:solidFill>
            <a:srgbClr val="297CDD">
              <a:alpha val="89802"/>
            </a:srgbClr>
          </a:solidFill>
        </p:spPr>
        <p:txBody>
          <a:bodyPr wrap="square" lIns="0" tIns="0" rIns="0" bIns="0" rtlCol="0"/>
          <a:lstStyle/>
          <a:p/>
        </p:txBody>
      </p:sp>
      <p:sp>
        <p:nvSpPr>
          <p:cNvPr id="30" name="bg object 30"/>
          <p:cNvSpPr/>
          <p:nvPr/>
        </p:nvSpPr>
        <p:spPr>
          <a:xfrm>
            <a:off x="8908143" y="0"/>
            <a:ext cx="234950" cy="197485"/>
          </a:xfrm>
          <a:custGeom>
            <a:rect l="l" t="t" r="r" b="b"/>
            <a:pathLst>
              <a:path w="234950" h="197485">
                <a:moveTo>
                  <a:pt x="234461" y="0"/>
                </a:moveTo>
                <a:lnTo>
                  <a:pt x="234461" y="197024"/>
                </a:lnTo>
                <a:lnTo>
                  <a:pt x="0" y="197024"/>
                </a:lnTo>
                <a:lnTo>
                  <a:pt x="0" y="0"/>
                </a:lnTo>
              </a:path>
            </a:pathLst>
          </a:custGeom>
          <a:ln w="19050">
            <a:solidFill>
              <a:srgbClr val="FFFFFF"/>
            </a:solidFill>
          </a:ln>
        </p:spPr>
        <p:txBody>
          <a:bodyPr wrap="square" lIns="0" tIns="0" rIns="0" bIns="0" rtlCol="0"/>
          <a:lstStyle/>
          <a:p/>
        </p:txBody>
      </p:sp>
      <p:sp>
        <p:nvSpPr>
          <p:cNvPr id="31" name="bg object 31"/>
          <p:cNvSpPr/>
          <p:nvPr/>
        </p:nvSpPr>
        <p:spPr>
          <a:xfrm>
            <a:off x="317500" y="0"/>
            <a:ext cx="236854" cy="6858000"/>
          </a:xfrm>
          <a:custGeom>
            <a:rect l="l" t="t" r="r" b="b"/>
            <a:pathLst>
              <a:path w="236852" h="6858000">
                <a:moveTo>
                  <a:pt x="0" y="6858000"/>
                </a:moveTo>
                <a:lnTo>
                  <a:pt x="236537" y="6858000"/>
                </a:lnTo>
                <a:lnTo>
                  <a:pt x="236537" y="0"/>
                </a:lnTo>
                <a:lnTo>
                  <a:pt x="0" y="0"/>
                </a:lnTo>
                <a:lnTo>
                  <a:pt x="0" y="6858000"/>
                </a:lnTo>
                <a:close/>
              </a:path>
            </a:pathLst>
          </a:custGeom>
          <a:solidFill>
            <a:srgbClr val="4A9ACC">
              <a:alpha val="79998"/>
            </a:srgbClr>
          </a:solidFill>
        </p:spPr>
        <p:txBody>
          <a:bodyPr wrap="square" lIns="0" tIns="0" rIns="0" bIns="0" rtlCol="0"/>
          <a:lstStyle/>
          <a:p/>
        </p:txBody>
      </p:sp>
      <p:pic>
        <p:nvPicPr>
          <p:cNvPr id="32" name="bg object 32"/>
          <p:cNvPicPr/>
          <p:nvPr/>
        </p:nvPicPr>
        <p:blipFill>
          <a:blip r:embed="rId9"/>
          <a:stretch>
            <a:fillRect/>
          </a:stretch>
        </p:blipFill>
        <p:spPr>
          <a:xfrm>
            <a:off x="0" y="0"/>
            <a:ext cx="317500" cy="6858000"/>
          </a:xfrm>
          <a:prstGeom prst="rect">
            <a:avLst/>
          </a:prstGeom>
        </p:spPr>
      </p:pic>
      <p:sp>
        <p:nvSpPr>
          <p:cNvPr id="33" name="bg object 33"/>
          <p:cNvSpPr/>
          <p:nvPr/>
        </p:nvSpPr>
        <p:spPr>
          <a:xfrm>
            <a:off x="749300" y="23812"/>
            <a:ext cx="71755" cy="6834505"/>
          </a:xfrm>
          <a:custGeom>
            <a:rect l="l" t="t" r="r" b="b"/>
            <a:pathLst>
              <a:path w="71755" h="6834505">
                <a:moveTo>
                  <a:pt x="0" y="0"/>
                </a:moveTo>
                <a:lnTo>
                  <a:pt x="71437" y="0"/>
                </a:lnTo>
                <a:lnTo>
                  <a:pt x="71437" y="6834187"/>
                </a:lnTo>
                <a:lnTo>
                  <a:pt x="0" y="6834187"/>
                </a:lnTo>
                <a:lnTo>
                  <a:pt x="0" y="0"/>
                </a:lnTo>
                <a:close/>
              </a:path>
            </a:pathLst>
          </a:custGeom>
          <a:solidFill>
            <a:srgbClr val="4A9ACC">
              <a:alpha val="19999"/>
            </a:srgbClr>
          </a:solidFill>
        </p:spPr>
        <p:txBody>
          <a:bodyPr wrap="square" lIns="0" tIns="0" rIns="0" bIns="0" rtlCol="0"/>
          <a:lstStyle/>
          <a:p/>
        </p:txBody>
      </p:sp>
      <p:sp>
        <p:nvSpPr>
          <p:cNvPr id="34" name="bg object 34"/>
          <p:cNvSpPr/>
          <p:nvPr/>
        </p:nvSpPr>
        <p:spPr>
          <a:xfrm>
            <a:off x="508000" y="0"/>
            <a:ext cx="168275" cy="6858000"/>
          </a:xfrm>
          <a:custGeom>
            <a:rect l="l" t="t" r="r" b="b"/>
            <a:pathLst>
              <a:path w="168275" h="6858000">
                <a:moveTo>
                  <a:pt x="0" y="0"/>
                </a:moveTo>
                <a:lnTo>
                  <a:pt x="168275" y="0"/>
                </a:lnTo>
                <a:lnTo>
                  <a:pt x="168275" y="6858000"/>
                </a:lnTo>
                <a:lnTo>
                  <a:pt x="0" y="6858000"/>
                </a:lnTo>
                <a:lnTo>
                  <a:pt x="0" y="0"/>
                </a:lnTo>
                <a:close/>
              </a:path>
            </a:pathLst>
          </a:custGeom>
          <a:solidFill>
            <a:srgbClr val="4A9ACC">
              <a:alpha val="54116"/>
            </a:srgbClr>
          </a:solidFill>
        </p:spPr>
        <p:txBody>
          <a:bodyPr wrap="square" lIns="0" tIns="0" rIns="0" bIns="0" rtlCol="0"/>
          <a:lstStyle/>
          <a:p/>
        </p:txBody>
      </p:sp>
      <p:sp>
        <p:nvSpPr>
          <p:cNvPr id="35" name="bg object 35"/>
          <p:cNvSpPr/>
          <p:nvPr/>
        </p:nvSpPr>
        <p:spPr>
          <a:xfrm>
            <a:off x="685800" y="0"/>
            <a:ext cx="114300" cy="6858000"/>
          </a:xfrm>
          <a:custGeom>
            <a:rect l="l" t="t" r="r" b="b"/>
            <a:pathLst>
              <a:path w="114300" h="6858000">
                <a:moveTo>
                  <a:pt x="0" y="0"/>
                </a:moveTo>
                <a:lnTo>
                  <a:pt x="114300" y="0"/>
                </a:lnTo>
                <a:lnTo>
                  <a:pt x="114300" y="6858000"/>
                </a:lnTo>
                <a:lnTo>
                  <a:pt x="0" y="6858000"/>
                </a:lnTo>
                <a:lnTo>
                  <a:pt x="0" y="0"/>
                </a:lnTo>
                <a:close/>
              </a:path>
            </a:pathLst>
          </a:custGeom>
          <a:solidFill>
            <a:srgbClr val="4A9ACC">
              <a:alpha val="36862"/>
            </a:srgbClr>
          </a:solidFill>
        </p:spPr>
        <p:txBody>
          <a:bodyPr wrap="square" lIns="0" tIns="0" rIns="0" bIns="0" rtlCol="0"/>
          <a:lstStyle/>
          <a:p/>
        </p:txBody>
      </p:sp>
      <p:pic>
        <p:nvPicPr>
          <p:cNvPr id="36" name="bg object 36"/>
          <p:cNvPicPr/>
          <p:nvPr/>
        </p:nvPicPr>
        <p:blipFill>
          <a:blip r:embed="rId10"/>
          <a:stretch>
            <a:fillRect/>
          </a:stretch>
        </p:blipFill>
        <p:spPr>
          <a:xfrm>
            <a:off x="6019800" y="6248400"/>
            <a:ext cx="2897553" cy="457200"/>
          </a:xfrm>
          <a:prstGeom prst="rect">
            <a:avLst/>
          </a:prstGeom>
        </p:spPr>
      </p:pic>
      <p:sp>
        <p:nvSpPr>
          <p:cNvPr id="2" name="Holder 2"/>
          <p:cNvSpPr>
            <a:spLocks noGrp="1"/>
          </p:cNvSpPr>
          <p:nvPr>
            <p:ph type="title"/>
          </p:nvPr>
        </p:nvSpPr>
        <p:spPr>
          <a:xfrm>
            <a:off x="745787" y="142938"/>
            <a:ext cx="7652425" cy="1341755"/>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35940" y="1573432"/>
            <a:ext cx="8089900" cy="4157345"/>
          </a:xfrm>
          <a:prstGeom prst="rect">
            <a:avLst/>
          </a:prstGeom>
        </p:spPr>
        <p:txBody>
          <a:bodyPr wrap="square" lIns="0" tIns="0" rIns="0" bIns="0">
            <a:spAutoFit/>
          </a:bodyPr>
          <a:lstStyle>
            <a:lvl1pPr>
              <a:defRPr sz="3200" b="0" i="0">
                <a:solidFill>
                  <a:srgbClr val="FF0000"/>
                </a:solidFill>
                <a:latin typeface="宋体"/>
                <a:cs typeface="宋体"/>
              </a:defRPr>
            </a:lvl1pPr>
          </a:lstStyle>
          <a:p/>
        </p:txBody>
      </p:sp>
      <p:sp>
        <p:nvSpPr>
          <p:cNvPr id="4" name="Holder 4"/>
          <p:cNvSpPr>
            <a:spLocks noGrp="1"/>
          </p:cNvSpPr>
          <p:nvPr>
            <p:ph type="ftr" sz="quarter" idx="5"/>
          </p:nvPr>
        </p:nvSpPr>
        <p:spPr>
          <a:xfrm>
            <a:off x="3797300" y="6460966"/>
            <a:ext cx="1549400" cy="177800"/>
          </a:xfrm>
          <a:prstGeom prst="rect">
            <a:avLst/>
          </a:prstGeom>
        </p:spPr>
        <p:txBody>
          <a:bodyPr wrap="square" lIns="0" tIns="0" rIns="0" bIns="0">
            <a:spAutoFit/>
          </a:bodyPr>
          <a:lstStyle>
            <a:defPPr>
              <a:defRPr kern="0"/>
            </a:defPPr>
            <a:lvl1pPr>
              <a:defRPr sz="1200" b="0" i="0">
                <a:solidFill>
                  <a:srgbClr val="898989"/>
                </a:solidFill>
                <a:latin typeface="宋体"/>
                <a:cs typeface="宋体"/>
              </a:defRPr>
            </a:lvl1pPr>
          </a:lstStyle>
          <a:p>
            <a:pPr marL="12700">
              <a:lnSpc>
                <a:spcPts val="1370"/>
              </a:lnSpc>
            </a:pPr>
            <a:r>
              <a:rPr spc="-5"/>
              <a:t>中南大学土木工程学院</a:t>
            </a:r>
          </a:p>
        </p:txBody>
      </p:sp>
      <p:sp>
        <p:nvSpPr>
          <p:cNvPr id="5" name="Holder 5"/>
          <p:cNvSpPr>
            <a:spLocks noGrp="1"/>
          </p:cNvSpPr>
          <p:nvPr>
            <p:ph type="dt" sz="half" idx="6"/>
          </p:nvPr>
        </p:nvSpPr>
        <p:spPr>
          <a:xfrm>
            <a:off x="535940" y="6463119"/>
            <a:ext cx="760094" cy="177800"/>
          </a:xfrm>
          <a:prstGeom prst="rect">
            <a:avLst/>
          </a:prstGeom>
        </p:spPr>
        <p:txBody>
          <a:bodyPr wrap="square" lIns="0" tIns="0" rIns="0" bIns="0">
            <a:spAutoFit/>
          </a:bodyPr>
          <a:lstStyle>
            <a:defPPr>
              <a:defRPr kern="0"/>
            </a:defPPr>
            <a:lvl1pPr>
              <a:defRPr sz="1200" b="0" i="0">
                <a:solidFill>
                  <a:srgbClr val="898989"/>
                </a:solidFill>
                <a:latin typeface="Calibri"/>
                <a:cs typeface="Calibri"/>
              </a:defRPr>
            </a:lvl1pPr>
          </a:lstStyle>
          <a:p>
            <a:pPr marL="12700">
              <a:lnSpc>
                <a:spcPts val="1240"/>
              </a:lnSpc>
            </a:pPr>
            <a:r>
              <a:rPr spc="-10"/>
              <a:t>2023/11/18</a:t>
            </a:r>
          </a:p>
        </p:txBody>
      </p:sp>
      <p:sp>
        <p:nvSpPr>
          <p:cNvPr id="6" name="Holder 6"/>
          <p:cNvSpPr>
            <a:spLocks noGrp="1"/>
          </p:cNvSpPr>
          <p:nvPr>
            <p:ph type="sldNum" sz="quarter" idx="7"/>
          </p:nvPr>
        </p:nvSpPr>
        <p:spPr>
          <a:xfrm>
            <a:off x="2378709" y="6483756"/>
            <a:ext cx="244157" cy="177800"/>
          </a:xfrm>
          <a:prstGeom prst="rect">
            <a:avLst/>
          </a:prstGeom>
        </p:spPr>
        <p:txBody>
          <a:bodyPr wrap="square" lIns="0" tIns="0" rIns="0" bIns="0">
            <a:spAutoFit/>
          </a:bodyPr>
          <a:lstStyle>
            <a:defPPr>
              <a:defRPr kern="0"/>
            </a:defPPr>
            <a:lvl1pPr>
              <a:defRPr sz="1200" b="0" i="0">
                <a:solidFill>
                  <a:srgbClr val="898989"/>
                </a:solidFill>
                <a:latin typeface="Calibri"/>
                <a:cs typeface="Calibri"/>
              </a:defRPr>
            </a:lvl1pPr>
          </a:lstStyle>
          <a:p>
            <a:pPr marL="115570">
              <a:lnSpc>
                <a:spcPts val="1240"/>
              </a:lnSpc>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0010012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5"/>
              <a:t>铁路建设工程监理规范</a:t>
            </a:r>
          </a:p>
        </p:txBody>
      </p:sp>
      <p:sp>
        <p:nvSpPr>
          <p:cNvPr id="3" name="object 3"/>
          <p:cNvSpPr txBox="1"/>
          <p:nvPr/>
        </p:nvSpPr>
        <p:spPr>
          <a:xfrm>
            <a:off x="3355676" y="3893210"/>
            <a:ext cx="2430145" cy="513080"/>
          </a:xfrm>
          <a:prstGeom prst="rect">
            <a:avLst/>
          </a:prstGeom>
        </p:spPr>
        <p:txBody>
          <a:bodyPr vert="horz" wrap="square" lIns="0" tIns="12700" rIns="0" bIns="0" rtlCol="0">
            <a:spAutoFit/>
          </a:bodyPr>
          <a:lstStyle/>
          <a:p>
            <a:pPr marL="12700">
              <a:lnSpc>
                <a:spcPct val="100000"/>
              </a:lnSpc>
              <a:spcBef>
                <a:spcPts val="100"/>
              </a:spcBef>
            </a:pPr>
            <a:r>
              <a:rPr sz="3200" b="1" spc="-10">
                <a:solidFill>
                  <a:srgbClr val="898989"/>
                </a:solidFill>
                <a:latin typeface="Calibri"/>
                <a:cs typeface="Calibri"/>
              </a:rPr>
              <a:t>TB10402-</a:t>
            </a:r>
            <a:r>
              <a:rPr sz="3200" b="1" spc="-20">
                <a:solidFill>
                  <a:srgbClr val="898989"/>
                </a:solidFill>
                <a:latin typeface="Calibri"/>
                <a:cs typeface="Calibri"/>
              </a:rPr>
              <a:t>2007</a:t>
            </a:r>
            <a:endParaRPr sz="3200">
              <a:latin typeface="Calibri"/>
              <a:cs typeface="Calibri"/>
            </a:endParaRPr>
          </a:p>
        </p:txBody>
      </p:sp>
      <p:sp>
        <p:nvSpPr>
          <p:cNvPr id="4" name="object 4"/>
          <p:cNvSpPr txBox="1"/>
          <p:nvPr/>
        </p:nvSpPr>
        <p:spPr>
          <a:xfrm>
            <a:off x="535939" y="6425019"/>
            <a:ext cx="68326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898989"/>
                </a:solidFill>
                <a:latin typeface="Calibri"/>
                <a:cs typeface="Calibri"/>
              </a:rPr>
              <a:t>2023/9/17</a:t>
            </a:r>
            <a:endParaRPr sz="1200">
              <a:latin typeface="Calibri"/>
              <a:cs typeface="Calibri"/>
            </a:endParaRPr>
          </a:p>
        </p:txBody>
      </p:sp>
      <p:sp>
        <p:nvSpPr>
          <p:cNvPr id="5" name="object 5"/>
          <p:cNvSpPr txBox="1"/>
          <p:nvPr/>
        </p:nvSpPr>
        <p:spPr>
          <a:xfrm>
            <a:off x="8504872" y="6425019"/>
            <a:ext cx="10287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898989"/>
                </a:solidFill>
                <a:latin typeface="Calibri"/>
                <a:cs typeface="Calibri"/>
              </a:rPr>
              <a:t>1</a:t>
            </a:r>
            <a:endParaRPr sz="1200">
              <a:latin typeface="Calibri"/>
              <a:cs typeface="Calibri"/>
            </a:endParaRPr>
          </a:p>
        </p:txBody>
      </p:sp>
      <p:sp>
        <p:nvSpPr>
          <p:cNvPr id="6" name="object 6"/>
          <p:cNvSpPr txBox="1"/>
          <p:nvPr/>
        </p:nvSpPr>
        <p:spPr>
          <a:xfrm>
            <a:off x="3797300" y="6439535"/>
            <a:ext cx="154940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898989"/>
                </a:solidFill>
                <a:latin typeface="宋体"/>
                <a:cs typeface="宋体"/>
              </a:rPr>
              <a:t>中南大学土木工程学院</a:t>
            </a:r>
            <a:endParaRPr sz="12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930275">
              <a:lnSpc>
                <a:spcPct val="100000"/>
              </a:lnSpc>
              <a:spcBef>
                <a:spcPts val="100"/>
              </a:spcBef>
            </a:pPr>
            <a:r>
              <a:rPr b="0" u="heavy">
                <a:solidFill>
                  <a:srgbClr val="FF0000"/>
                </a:solidFill>
                <a:uFill>
                  <a:solidFill>
                    <a:srgbClr val="FF0000"/>
                  </a:solidFill>
                </a:uFill>
                <a:latin typeface="Calibri"/>
                <a:cs typeface="Calibri"/>
              </a:rPr>
              <a:t>1</a:t>
            </a:r>
            <a:r>
              <a:rPr b="0" u="heavy" spc="-10">
                <a:solidFill>
                  <a:srgbClr val="FF0000"/>
                </a:solidFill>
                <a:uFill>
                  <a:solidFill>
                    <a:srgbClr val="FF0000"/>
                  </a:solidFill>
                </a:uFill>
                <a:latin typeface="Calibri"/>
                <a:cs typeface="Calibri"/>
              </a:rPr>
              <a:t> </a:t>
            </a:r>
            <a:r>
              <a:rPr b="0" u="heavy">
                <a:solidFill>
                  <a:srgbClr val="FF0000"/>
                </a:solidFill>
                <a:uFill>
                  <a:solidFill>
                    <a:srgbClr val="FF0000"/>
                  </a:solidFill>
                </a:uFill>
                <a:latin typeface="宋体"/>
                <a:cs typeface="宋体"/>
              </a:rPr>
              <a:t>监理工作的性质</a:t>
            </a:r>
            <a:r>
              <a:rPr b="0" u="heavy" spc="-10">
                <a:solidFill>
                  <a:srgbClr val="FF0000"/>
                </a:solidFill>
                <a:uFill>
                  <a:solidFill>
                    <a:srgbClr val="FF0000"/>
                  </a:solidFill>
                </a:uFill>
                <a:latin typeface="Calibri"/>
                <a:cs typeface="Calibri"/>
              </a:rPr>
              <a:t>(1.0.2)</a:t>
            </a:r>
          </a:p>
        </p:txBody>
      </p:sp>
      <p:sp>
        <p:nvSpPr>
          <p:cNvPr id="4" name="object 4"/>
          <p:cNvSpPr txBox="1"/>
          <p:nvPr/>
        </p:nvSpPr>
        <p:spPr>
          <a:xfrm>
            <a:off x="535940" y="6463119"/>
            <a:ext cx="683260" cy="177800"/>
          </a:xfrm>
          <a:prstGeom prst="rect">
            <a:avLst/>
          </a:prstGeom>
        </p:spPr>
        <p:txBody>
          <a:bodyPr vert="horz" wrap="square" lIns="0" tIns="0" rIns="0" bIns="0" rtlCol="0">
            <a:spAutoFit/>
          </a:bodyPr>
          <a:lstStyle/>
          <a:p>
            <a:pPr marL="12700">
              <a:lnSpc>
                <a:spcPts val="1240"/>
              </a:lnSpc>
            </a:pPr>
            <a:r>
              <a:rPr sz="1200" spc="-10">
                <a:solidFill>
                  <a:srgbClr val="898989"/>
                </a:solidFill>
                <a:latin typeface="Calibri"/>
                <a:cs typeface="Calibri"/>
              </a:rPr>
              <a:t>2023/9/17</a:t>
            </a:r>
            <a:endParaRPr sz="1200">
              <a:latin typeface="Calibri"/>
              <a:cs typeface="Calibri"/>
            </a:endParaRP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15570">
              <a:lnSpc>
                <a:spcPts val="1240"/>
              </a:lnSpc>
            </a:pPr>
            <a:fld id="{81D60167-4931-47E6-BA6A-407CBD079E47}" type="slidenum">
              <a:rPr/>
              <a:t>2</a:t>
            </a:fld>
          </a:p>
        </p:txBody>
      </p:sp>
      <p:sp>
        <p:nvSpPr>
          <p:cNvPr id="3" name="object 3"/>
          <p:cNvSpPr txBox="1">
            <a:spLocks noGrp="1"/>
          </p:cNvSpPr>
          <p:nvPr>
            <p:ph type="body" idx="1"/>
          </p:nvPr>
        </p:nvSpPr>
        <p:spPr>
          <a:prstGeom prst="rect">
            <a:avLst/>
          </a:prstGeom>
        </p:spPr>
        <p:txBody>
          <a:bodyPr vert="horz" wrap="square" lIns="0" tIns="85188" rIns="0" bIns="0" rtlCol="0">
            <a:spAutoFit/>
          </a:bodyPr>
          <a:lstStyle/>
          <a:p>
            <a:pPr marL="354965" marR="5080" indent="-342265">
              <a:lnSpc>
                <a:spcPct val="100000"/>
              </a:lnSpc>
              <a:spcBef>
                <a:spcPts val="100"/>
              </a:spcBef>
              <a:buSzPct val="101562"/>
              <a:buFont typeface="Arial"/>
              <a:buChar char="•"/>
              <a:tabLst>
                <a:tab pos="354965"/>
                <a:tab pos="355600"/>
              </a:tabLst>
            </a:pPr>
            <a:r>
              <a:rPr spc="-5">
                <a:solidFill>
                  <a:srgbClr val="000000"/>
                </a:solidFill>
              </a:rPr>
              <a:t>答：监理工作是建设管理工作的延伸，监</a:t>
            </a:r>
            <a:r>
              <a:rPr spc="-50">
                <a:solidFill>
                  <a:srgbClr val="000000"/>
                </a:solidFill>
              </a:rPr>
              <a:t> </a:t>
            </a:r>
            <a:r>
              <a:rPr spc="-5">
                <a:solidFill>
                  <a:srgbClr val="000000"/>
                </a:solidFill>
              </a:rPr>
              <a:t>理单位代表建设单位行使所委托的安全、</a:t>
            </a:r>
            <a:r>
              <a:rPr spc="-50">
                <a:solidFill>
                  <a:srgbClr val="000000"/>
                </a:solidFill>
              </a:rPr>
              <a:t> </a:t>
            </a:r>
            <a:r>
              <a:rPr spc="-5">
                <a:solidFill>
                  <a:srgbClr val="000000"/>
                </a:solidFill>
              </a:rPr>
              <a:t>质量、工期、投资、环保控制等相关权力，并将工程质量作为工作重点。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1768475">
              <a:lnSpc>
                <a:spcPct val="100000"/>
              </a:lnSpc>
              <a:spcBef>
                <a:spcPts val="100"/>
              </a:spcBef>
            </a:pPr>
            <a:r>
              <a:rPr b="0">
                <a:latin typeface="Calibri"/>
                <a:cs typeface="Calibri"/>
              </a:rPr>
              <a:t>2</a:t>
            </a:r>
            <a:r>
              <a:rPr b="0" spc="-10">
                <a:latin typeface="Calibri"/>
                <a:cs typeface="Calibri"/>
              </a:rPr>
              <a:t> </a:t>
            </a:r>
            <a:r>
              <a:rPr b="0">
                <a:latin typeface="宋体"/>
                <a:cs typeface="宋体"/>
              </a:rPr>
              <a:t>适用范围</a:t>
            </a:r>
            <a:r>
              <a:rPr b="0" spc="-10">
                <a:latin typeface="Calibri"/>
                <a:cs typeface="Calibri"/>
              </a:rPr>
              <a:t>(1.0.6)</a:t>
            </a:r>
          </a:p>
        </p:txBody>
      </p:sp>
      <p:sp>
        <p:nvSpPr>
          <p:cNvPr id="4" name="object 4"/>
          <p:cNvSpPr txBox="1"/>
          <p:nvPr/>
        </p:nvSpPr>
        <p:spPr>
          <a:xfrm>
            <a:off x="535940" y="6463119"/>
            <a:ext cx="683260" cy="177800"/>
          </a:xfrm>
          <a:prstGeom prst="rect">
            <a:avLst/>
          </a:prstGeom>
        </p:spPr>
        <p:txBody>
          <a:bodyPr vert="horz" wrap="square" lIns="0" tIns="0" rIns="0" bIns="0" rtlCol="0">
            <a:spAutoFit/>
          </a:bodyPr>
          <a:lstStyle/>
          <a:p>
            <a:pPr marL="12700">
              <a:lnSpc>
                <a:spcPts val="1240"/>
              </a:lnSpc>
            </a:pPr>
            <a:r>
              <a:rPr sz="1200" spc="-10">
                <a:solidFill>
                  <a:srgbClr val="898989"/>
                </a:solidFill>
                <a:latin typeface="Calibri"/>
                <a:cs typeface="Calibri"/>
              </a:rPr>
              <a:t>2023/9/17</a:t>
            </a:r>
            <a:endParaRPr sz="1200">
              <a:latin typeface="Calibri"/>
              <a:cs typeface="Calibri"/>
            </a:endParaRP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115570">
              <a:lnSpc>
                <a:spcPts val="1240"/>
              </a:lnSpc>
            </a:pPr>
            <a:fld id="{81D60167-4931-47E6-BA6A-407CBD079E47}" type="slidenum">
              <a:rPr/>
              <a:t>3</a:t>
            </a:fld>
          </a:p>
        </p:txBody>
      </p:sp>
      <p:sp>
        <p:nvSpPr>
          <p:cNvPr id="3" name="object 3"/>
          <p:cNvSpPr txBox="1"/>
          <p:nvPr/>
        </p:nvSpPr>
        <p:spPr>
          <a:xfrm>
            <a:off x="535940" y="1645920"/>
            <a:ext cx="7683500" cy="100076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Lst>
            </a:pPr>
            <a:r>
              <a:rPr sz="3200" spc="-5">
                <a:latin typeface="宋体"/>
                <a:cs typeface="宋体"/>
              </a:rPr>
              <a:t>答：本规范适用于新建、改建铁路建设工程施工阶段的监理工作。</a:t>
            </a:r>
            <a:endParaRPr sz="32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1768475">
              <a:lnSpc>
                <a:spcPct val="100000"/>
              </a:lnSpc>
              <a:spcBef>
                <a:spcPts val="100"/>
              </a:spcBef>
            </a:pPr>
            <a:r>
              <a:rPr b="0">
                <a:latin typeface="Calibri"/>
                <a:cs typeface="Calibri"/>
              </a:rPr>
              <a:t>3</a:t>
            </a:r>
            <a:r>
              <a:rPr b="0" spc="-10">
                <a:latin typeface="Calibri"/>
                <a:cs typeface="Calibri"/>
              </a:rPr>
              <a:t> </a:t>
            </a:r>
            <a:r>
              <a:rPr b="0">
                <a:latin typeface="宋体"/>
                <a:cs typeface="宋体"/>
              </a:rPr>
              <a:t>工地例会</a:t>
            </a:r>
            <a:r>
              <a:rPr b="0" spc="-10">
                <a:latin typeface="Calibri"/>
                <a:cs typeface="Calibri"/>
              </a:rPr>
              <a:t>(2.0.9)</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4</a:t>
            </a:fld>
          </a:p>
        </p:txBody>
      </p:sp>
      <p:sp>
        <p:nvSpPr>
          <p:cNvPr id="3" name="object 3"/>
          <p:cNvSpPr txBox="1"/>
          <p:nvPr/>
        </p:nvSpPr>
        <p:spPr>
          <a:xfrm>
            <a:off x="535940" y="1645920"/>
            <a:ext cx="7683500" cy="148844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Arial"/>
              <a:buChar char="•"/>
              <a:tabLst>
                <a:tab pos="355600"/>
              </a:tabLst>
            </a:pPr>
            <a:r>
              <a:rPr sz="3200" spc="-5">
                <a:latin typeface="宋体"/>
                <a:cs typeface="宋体"/>
              </a:rPr>
              <a:t>答：由项目监理机构定期主持召开，有关单位参加，研究落实委托监理合同中相关</a:t>
            </a:r>
            <a:r>
              <a:rPr sz="3200" spc="-10">
                <a:latin typeface="宋体"/>
                <a:cs typeface="宋体"/>
              </a:rPr>
              <a:t>事宜的会议。</a:t>
            </a:r>
            <a:endParaRPr sz="32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1626870">
              <a:lnSpc>
                <a:spcPct val="100000"/>
              </a:lnSpc>
              <a:spcBef>
                <a:spcPts val="100"/>
              </a:spcBef>
            </a:pPr>
            <a:r>
              <a:rPr b="0">
                <a:latin typeface="Calibri"/>
                <a:cs typeface="Calibri"/>
              </a:rPr>
              <a:t>4</a:t>
            </a:r>
            <a:r>
              <a:rPr b="0" spc="-10">
                <a:latin typeface="Calibri"/>
                <a:cs typeface="Calibri"/>
              </a:rPr>
              <a:t> </a:t>
            </a:r>
            <a:r>
              <a:rPr b="0">
                <a:latin typeface="宋体"/>
                <a:cs typeface="宋体"/>
              </a:rPr>
              <a:t>工程计量</a:t>
            </a:r>
            <a:r>
              <a:rPr b="0" spc="-10">
                <a:latin typeface="Calibri"/>
                <a:cs typeface="Calibri"/>
              </a:rPr>
              <a:t>(2.0.11)</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5</a:t>
            </a:fld>
          </a:p>
        </p:txBody>
      </p:sp>
      <p:sp>
        <p:nvSpPr>
          <p:cNvPr id="3" name="object 3"/>
          <p:cNvSpPr txBox="1"/>
          <p:nvPr/>
        </p:nvSpPr>
        <p:spPr>
          <a:xfrm>
            <a:off x="535940" y="1645920"/>
            <a:ext cx="7683500" cy="148844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Arial"/>
              <a:buChar char="•"/>
              <a:tabLst>
                <a:tab pos="355600"/>
              </a:tabLst>
            </a:pPr>
            <a:r>
              <a:rPr sz="3200" spc="-5">
                <a:latin typeface="宋体"/>
                <a:cs typeface="宋体"/>
              </a:rPr>
              <a:t>答：根据审核合格的施工图及承包合同中工程量计算规定，对承包单位申报的已完合格工程的数量进行的核验。</a:t>
            </a:r>
            <a:endParaRPr sz="32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09911" y="462394"/>
            <a:ext cx="6519545" cy="695960"/>
          </a:xfrm>
          <a:prstGeom prst="rect">
            <a:avLst/>
          </a:prstGeom>
        </p:spPr>
        <p:txBody>
          <a:bodyPr vert="horz" wrap="square" lIns="0" tIns="12700" rIns="0" bIns="0" rtlCol="0">
            <a:spAutoFit/>
          </a:bodyPr>
          <a:lstStyle/>
          <a:p>
            <a:pPr marL="12700">
              <a:lnSpc>
                <a:spcPct val="100000"/>
              </a:lnSpc>
              <a:spcBef>
                <a:spcPts val="100"/>
              </a:spcBef>
              <a:tabLst>
                <a:tab pos="4923790"/>
              </a:tabLst>
            </a:pPr>
            <a:r>
              <a:rPr b="0" u="heavy">
                <a:solidFill>
                  <a:srgbClr val="FF0000"/>
                </a:solidFill>
                <a:uFill>
                  <a:solidFill>
                    <a:srgbClr val="FF0000"/>
                  </a:solidFill>
                </a:uFill>
                <a:latin typeface="Calibri"/>
                <a:cs typeface="Calibri"/>
              </a:rPr>
              <a:t>5</a:t>
            </a:r>
            <a:r>
              <a:rPr b="0" u="heavy">
                <a:solidFill>
                  <a:srgbClr val="FF0000"/>
                </a:solidFill>
                <a:uFill>
                  <a:solidFill>
                    <a:srgbClr val="FF0000"/>
                  </a:solidFill>
                </a:uFill>
                <a:latin typeface="宋体"/>
                <a:cs typeface="宋体"/>
              </a:rPr>
              <a:t>旁站与巡视</a:t>
            </a:r>
            <a:r>
              <a:rPr b="0" u="heavy" spc="-10">
                <a:solidFill>
                  <a:srgbClr val="FF0000"/>
                </a:solidFill>
                <a:uFill>
                  <a:solidFill>
                    <a:srgbClr val="FF0000"/>
                  </a:solidFill>
                </a:uFill>
                <a:latin typeface="Calibri"/>
                <a:cs typeface="Calibri"/>
              </a:rPr>
              <a:t>(2.0.12</a:t>
            </a:r>
            <a:r>
              <a:rPr b="0" u="heavy">
                <a:solidFill>
                  <a:srgbClr val="FF0000"/>
                </a:solidFill>
                <a:uFill>
                  <a:solidFill>
                    <a:srgbClr val="FF0000"/>
                  </a:solidFill>
                </a:uFill>
                <a:latin typeface="Calibri"/>
                <a:cs typeface="Calibri"/>
              </a:rPr>
              <a:t>	</a:t>
            </a:r>
            <a:r>
              <a:rPr b="0" u="heavy" spc="-10">
                <a:solidFill>
                  <a:srgbClr val="FF0000"/>
                </a:solidFill>
                <a:uFill>
                  <a:solidFill>
                    <a:srgbClr val="FF0000"/>
                  </a:solidFill>
                </a:uFill>
                <a:latin typeface="Calibri"/>
                <a:cs typeface="Calibri"/>
              </a:rPr>
              <a:t>2.0.13)</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6</a:t>
            </a:fld>
          </a:p>
        </p:txBody>
      </p:sp>
      <p:sp>
        <p:nvSpPr>
          <p:cNvPr id="3" name="object 3"/>
          <p:cNvSpPr txBox="1"/>
          <p:nvPr/>
        </p:nvSpPr>
        <p:spPr>
          <a:xfrm>
            <a:off x="535940" y="1645920"/>
            <a:ext cx="7698105" cy="2073910"/>
          </a:xfrm>
          <a:prstGeom prst="rect">
            <a:avLst/>
          </a:prstGeom>
        </p:spPr>
        <p:txBody>
          <a:bodyPr vert="horz" wrap="square" lIns="0" tIns="12700" rIns="0" bIns="0" rtlCol="0">
            <a:spAutoFit/>
          </a:bodyPr>
          <a:lstStyle/>
          <a:p>
            <a:pPr marL="354965" marR="19050" indent="-342265">
              <a:lnSpc>
                <a:spcPct val="100000"/>
              </a:lnSpc>
              <a:spcBef>
                <a:spcPts val="100"/>
              </a:spcBef>
              <a:buSzPct val="101562"/>
              <a:buFont typeface="Arial"/>
              <a:buChar char="•"/>
              <a:tabLst>
                <a:tab pos="354965"/>
                <a:tab pos="355600"/>
              </a:tabLst>
            </a:pPr>
            <a:r>
              <a:rPr sz="3200" spc="-5">
                <a:latin typeface="宋体"/>
                <a:cs typeface="宋体"/>
              </a:rPr>
              <a:t>答：旁站指监理人员在现场对关键部位或关键工序施工进行的全过程监督活动。</a:t>
            </a:r>
            <a:endParaRPr sz="3200">
              <a:latin typeface="宋体"/>
              <a:cs typeface="宋体"/>
            </a:endParaRPr>
          </a:p>
          <a:p>
            <a:pPr marL="355600" marR="5080" indent="-342900">
              <a:lnSpc>
                <a:spcPct val="107900"/>
              </a:lnSpc>
              <a:spcBef>
                <a:spcPts val="160"/>
              </a:spcBef>
              <a:buSzPct val="101562"/>
              <a:buFont typeface="Arial"/>
              <a:buChar char="•"/>
              <a:tabLst>
                <a:tab pos="1182370"/>
                <a:tab pos="1183005"/>
              </a:tabLst>
            </a:pPr>
            <a:r>
              <a:rPr/>
              <a:t>	</a:t>
            </a:r>
            <a:r>
              <a:rPr sz="3200" spc="-5">
                <a:latin typeface="宋体"/>
                <a:cs typeface="宋体"/>
              </a:rPr>
              <a:t>巡视指监理人员对施工现场进行的定期或不定期的巡回检查活动。</a:t>
            </a:r>
            <a:endParaRPr sz="32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algn="ctr">
              <a:lnSpc>
                <a:spcPct val="100000"/>
              </a:lnSpc>
              <a:spcBef>
                <a:spcPts val="100"/>
              </a:spcBef>
            </a:pPr>
            <a:r>
              <a:rPr b="0" u="heavy">
                <a:solidFill>
                  <a:srgbClr val="FF0000"/>
                </a:solidFill>
                <a:uFill>
                  <a:solidFill>
                    <a:srgbClr val="FF0000"/>
                  </a:solidFill>
                </a:uFill>
                <a:latin typeface="Calibri"/>
                <a:cs typeface="Calibri"/>
              </a:rPr>
              <a:t>6</a:t>
            </a:r>
            <a:r>
              <a:rPr b="0" u="heavy">
                <a:solidFill>
                  <a:srgbClr val="FF0000"/>
                </a:solidFill>
                <a:uFill>
                  <a:solidFill>
                    <a:srgbClr val="FF0000"/>
                  </a:solidFill>
                </a:uFill>
                <a:latin typeface="宋体"/>
                <a:cs typeface="宋体"/>
              </a:rPr>
              <a:t>见证检验与平行检验</a:t>
            </a:r>
            <a:r>
              <a:rPr b="0" u="heavy" spc="-10">
                <a:solidFill>
                  <a:srgbClr val="FF0000"/>
                </a:solidFill>
                <a:uFill>
                  <a:solidFill>
                    <a:srgbClr val="FF0000"/>
                  </a:solidFill>
                </a:uFill>
                <a:latin typeface="Calibri"/>
                <a:cs typeface="Calibri"/>
              </a:rPr>
              <a:t>(2.0.14</a:t>
            </a:r>
          </a:p>
          <a:p>
            <a:pPr algn="ctr">
              <a:lnSpc>
                <a:spcPct val="100000"/>
              </a:lnSpc>
            </a:pPr>
            <a:r>
              <a:rPr b="0" u="heavy" spc="-10">
                <a:solidFill>
                  <a:srgbClr val="FF0000"/>
                </a:solidFill>
                <a:uFill>
                  <a:solidFill>
                    <a:srgbClr val="FF0000"/>
                  </a:solidFill>
                </a:uFill>
                <a:latin typeface="Calibri"/>
                <a:cs typeface="Calibri"/>
              </a:rPr>
              <a:t>2.0.15)</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7</a:t>
            </a:fld>
          </a:p>
        </p:txBody>
      </p:sp>
      <p:sp>
        <p:nvSpPr>
          <p:cNvPr id="3" name="object 3"/>
          <p:cNvSpPr txBox="1"/>
          <p:nvPr/>
        </p:nvSpPr>
        <p:spPr>
          <a:xfrm>
            <a:off x="535940" y="1645920"/>
            <a:ext cx="8496300" cy="3049270"/>
          </a:xfrm>
          <a:prstGeom prst="rect">
            <a:avLst/>
          </a:prstGeom>
        </p:spPr>
        <p:txBody>
          <a:bodyPr vert="horz" wrap="square" lIns="0" tIns="12700" rIns="0" bIns="0" rtlCol="0">
            <a:spAutoFit/>
          </a:bodyPr>
          <a:lstStyle/>
          <a:p>
            <a:pPr marL="355600" marR="817880" indent="-342900" algn="just">
              <a:lnSpc>
                <a:spcPct val="100000"/>
              </a:lnSpc>
              <a:spcBef>
                <a:spcPts val="100"/>
              </a:spcBef>
              <a:buSzPct val="101562"/>
              <a:buFont typeface="Arial"/>
              <a:buChar char="•"/>
              <a:tabLst>
                <a:tab pos="355600"/>
              </a:tabLst>
            </a:pPr>
            <a:r>
              <a:rPr sz="3200" spc="-5">
                <a:latin typeface="宋体"/>
                <a:cs typeface="宋体"/>
              </a:rPr>
              <a:t>答：见证检验指监理人员对施工人员材料取样、送检、检验或某项工程的测试、试验过程进行的监督活动。</a:t>
            </a:r>
            <a:endParaRPr sz="3200">
              <a:latin typeface="宋体"/>
              <a:cs typeface="宋体"/>
            </a:endParaRPr>
          </a:p>
          <a:p>
            <a:pPr marL="355600" marR="411480" indent="-342900" algn="just">
              <a:lnSpc>
                <a:spcPct val="107900"/>
              </a:lnSpc>
              <a:spcBef>
                <a:spcPts val="160"/>
              </a:spcBef>
              <a:buSzPct val="101562"/>
              <a:buFont typeface="Arial"/>
              <a:buChar char="•"/>
              <a:tabLst>
                <a:tab pos="1183005"/>
              </a:tabLst>
            </a:pPr>
            <a:r>
              <a:rPr/>
              <a:t>	</a:t>
            </a:r>
            <a:r>
              <a:rPr sz="3200" spc="-5">
                <a:latin typeface="宋体"/>
                <a:cs typeface="宋体"/>
              </a:rPr>
              <a:t>平行检验指项目监理机构在承包单位自检的基础上，利用必要的试验检测手段，</a:t>
            </a:r>
            <a:endParaRPr sz="3200">
              <a:latin typeface="宋体"/>
              <a:cs typeface="宋体"/>
            </a:endParaRPr>
          </a:p>
          <a:p>
            <a:pPr marL="355600">
              <a:lnSpc>
                <a:spcPct val="100000"/>
              </a:lnSpc>
            </a:pPr>
            <a:r>
              <a:rPr sz="3200" spc="-5">
                <a:latin typeface="宋体"/>
                <a:cs typeface="宋体"/>
              </a:rPr>
              <a:t>按照一定的比例独立进行检测或试验的活动。</a:t>
            </a:r>
            <a:endParaRPr sz="32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0564" y="191325"/>
            <a:ext cx="7903209" cy="1244600"/>
          </a:xfrm>
          <a:prstGeom prst="rect">
            <a:avLst/>
          </a:prstGeom>
        </p:spPr>
        <p:txBody>
          <a:bodyPr vert="horz" wrap="square" lIns="0" tIns="12700" rIns="0" bIns="0" rtlCol="0">
            <a:spAutoFit/>
          </a:bodyPr>
          <a:lstStyle/>
          <a:p>
            <a:pPr marL="1193165" marR="5080" indent="-1181100">
              <a:lnSpc>
                <a:spcPct val="100000"/>
              </a:lnSpc>
              <a:spcBef>
                <a:spcPts val="100"/>
              </a:spcBef>
            </a:pPr>
            <a:r>
              <a:rPr sz="4000" b="0">
                <a:latin typeface="Calibri"/>
                <a:cs typeface="Calibri"/>
              </a:rPr>
              <a:t>7</a:t>
            </a:r>
            <a:r>
              <a:rPr sz="4000" b="0" spc="-5">
                <a:latin typeface="宋体"/>
                <a:cs typeface="宋体"/>
              </a:rPr>
              <a:t>总监任命书及专业监理工程师名单</a:t>
            </a:r>
            <a:r>
              <a:rPr sz="4000" b="0" spc="-125">
                <a:latin typeface="宋体"/>
                <a:cs typeface="宋体"/>
              </a:rPr>
              <a:t>书面通知时间要求 </a:t>
            </a:r>
            <a:r>
              <a:rPr sz="4000" b="0" spc="-10">
                <a:latin typeface="Calibri"/>
                <a:cs typeface="Calibri"/>
              </a:rPr>
              <a:t>(3.2.2)</a:t>
            </a:r>
            <a:endParaRPr sz="4000">
              <a:latin typeface="Calibri"/>
              <a:cs typeface="Calibri"/>
            </a:endParaRPr>
          </a:p>
        </p:txBody>
      </p:sp>
      <p:sp>
        <p:nvSpPr>
          <p:cNvPr id="3" name="object 3"/>
          <p:cNvSpPr txBox="1"/>
          <p:nvPr/>
        </p:nvSpPr>
        <p:spPr>
          <a:xfrm>
            <a:off x="535940" y="1645920"/>
            <a:ext cx="8496300" cy="1976120"/>
          </a:xfrm>
          <a:prstGeom prst="rect">
            <a:avLst/>
          </a:prstGeom>
        </p:spPr>
        <p:txBody>
          <a:bodyPr vert="horz" wrap="square" lIns="0" tIns="31750" rIns="0" bIns="0" rtlCol="0">
            <a:spAutoFit/>
          </a:bodyPr>
          <a:lstStyle/>
          <a:p>
            <a:pPr marL="354965" marR="611505" indent="-342265">
              <a:lnSpc>
                <a:spcPct val="96000"/>
              </a:lnSpc>
              <a:spcBef>
                <a:spcPts val="250"/>
              </a:spcBef>
              <a:buSzPct val="101562"/>
              <a:buFont typeface="Arial"/>
              <a:buChar char="•"/>
              <a:tabLst>
                <a:tab pos="354965"/>
                <a:tab pos="355600"/>
              </a:tabLst>
            </a:pPr>
            <a:r>
              <a:rPr sz="3200">
                <a:latin typeface="宋体"/>
                <a:cs typeface="宋体"/>
              </a:rPr>
              <a:t>答：</a:t>
            </a:r>
            <a:r>
              <a:rPr sz="3200" u="heavy" spc="-5">
                <a:solidFill>
                  <a:srgbClr val="FF0000"/>
                </a:solidFill>
                <a:uFill>
                  <a:solidFill>
                    <a:srgbClr val="FF0000"/>
                  </a:solidFill>
                </a:uFill>
                <a:latin typeface="宋体"/>
                <a:cs typeface="宋体"/>
              </a:rPr>
              <a:t>项目监理机构的组织形式、人员构成纳入委托监理合同，监理单位应在委托监</a:t>
            </a:r>
            <a:r>
              <a:rPr sz="3200" u="heavy" spc="800">
                <a:solidFill>
                  <a:srgbClr val="FF0000"/>
                </a:solidFill>
                <a:uFill>
                  <a:solidFill>
                    <a:srgbClr val="FF0000"/>
                  </a:solidFill>
                </a:uFill>
                <a:latin typeface="宋体"/>
                <a:cs typeface="宋体"/>
              </a:rPr>
              <a:t>                </a:t>
            </a:r>
            <a:r>
              <a:rPr sz="3200" u="heavy">
                <a:solidFill>
                  <a:srgbClr val="FF0000"/>
                </a:solidFill>
                <a:uFill>
                  <a:solidFill>
                    <a:srgbClr val="FF0000"/>
                  </a:solidFill>
                </a:uFill>
                <a:latin typeface="宋体"/>
                <a:cs typeface="宋体"/>
              </a:rPr>
              <a:t>理合同签订后</a:t>
            </a:r>
            <a:r>
              <a:rPr sz="3200" u="heavy">
                <a:solidFill>
                  <a:srgbClr val="FF0000"/>
                </a:solidFill>
                <a:uFill>
                  <a:solidFill>
                    <a:srgbClr val="FF0000"/>
                  </a:solidFill>
                </a:uFill>
                <a:latin typeface="Calibri"/>
                <a:cs typeface="Calibri"/>
              </a:rPr>
              <a:t>7</a:t>
            </a:r>
            <a:r>
              <a:rPr sz="3200" u="heavy" spc="-5">
                <a:solidFill>
                  <a:srgbClr val="FF0000"/>
                </a:solidFill>
                <a:uFill>
                  <a:solidFill>
                    <a:srgbClr val="FF0000"/>
                  </a:solidFill>
                </a:uFill>
                <a:latin typeface="宋体"/>
                <a:cs typeface="宋体"/>
              </a:rPr>
              <a:t>天内将总监理工程师的任命</a:t>
            </a:r>
            <a:endParaRPr sz="3200">
              <a:latin typeface="宋体"/>
              <a:cs typeface="宋体"/>
            </a:endParaRPr>
          </a:p>
          <a:p>
            <a:pPr marL="355600">
              <a:lnSpc>
                <a:spcPct val="100000"/>
              </a:lnSpc>
              <a:spcBef>
                <a:spcPts val="305"/>
              </a:spcBef>
            </a:pPr>
            <a:r>
              <a:rPr sz="3200" spc="-5">
                <a:solidFill>
                  <a:srgbClr val="FF0000"/>
                </a:solidFill>
                <a:latin typeface="宋体"/>
                <a:cs typeface="宋体"/>
              </a:rPr>
              <a:t>书及专业监理工程师名单书面通知建设单位。</a:t>
            </a:r>
            <a:endParaRPr sz="3200">
              <a:latin typeface="宋体"/>
              <a:cs typeface="宋体"/>
            </a:endParaRPr>
          </a:p>
        </p:txBody>
      </p:sp>
      <p:sp>
        <p:nvSpPr>
          <p:cNvPr id="4" name="object 4"/>
          <p:cNvSpPr/>
          <p:nvPr/>
        </p:nvSpPr>
        <p:spPr>
          <a:xfrm>
            <a:off x="891540" y="3554476"/>
            <a:ext cx="8128000" cy="28575"/>
          </a:xfrm>
          <a:custGeom>
            <a:rect l="l" t="t" r="r" b="b"/>
            <a:pathLst>
              <a:path w="8128000" h="28575">
                <a:moveTo>
                  <a:pt x="8128000" y="28448"/>
                </a:moveTo>
                <a:lnTo>
                  <a:pt x="0" y="28448"/>
                </a:lnTo>
                <a:lnTo>
                  <a:pt x="0" y="0"/>
                </a:lnTo>
                <a:lnTo>
                  <a:pt x="8128000" y="0"/>
                </a:lnTo>
                <a:lnTo>
                  <a:pt x="8128000" y="28448"/>
                </a:lnTo>
                <a:close/>
              </a:path>
            </a:pathLst>
          </a:custGeom>
          <a:solidFill>
            <a:srgbClr val="FF0000"/>
          </a:solidFill>
        </p:spPr>
        <p:txBody>
          <a:bodyPr wrap="square" lIns="0" tIns="0" rIns="0" bIns="0" rtlCol="0"/>
          <a:lstStyle/>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85490" y="127114"/>
            <a:ext cx="7573645" cy="1366520"/>
          </a:xfrm>
          <a:prstGeom prst="rect">
            <a:avLst/>
          </a:prstGeom>
        </p:spPr>
        <p:txBody>
          <a:bodyPr vert="horz" wrap="square" lIns="0" tIns="12700" rIns="0" bIns="0" rtlCol="0">
            <a:spAutoFit/>
          </a:bodyPr>
          <a:lstStyle/>
          <a:p>
            <a:pPr marL="3050540" marR="5080" indent="-3038475">
              <a:lnSpc>
                <a:spcPct val="100000"/>
              </a:lnSpc>
              <a:spcBef>
                <a:spcPts val="100"/>
              </a:spcBef>
            </a:pPr>
            <a:r>
              <a:rPr b="0">
                <a:latin typeface="Calibri"/>
                <a:cs typeface="Calibri"/>
              </a:rPr>
              <a:t>8</a:t>
            </a:r>
            <a:r>
              <a:rPr b="0" spc="-5">
                <a:latin typeface="宋体"/>
                <a:cs typeface="宋体"/>
              </a:rPr>
              <a:t>现场监理人员配备的三个层次</a:t>
            </a:r>
            <a:r>
              <a:rPr b="0" spc="-50">
                <a:latin typeface="宋体"/>
                <a:cs typeface="宋体"/>
              </a:rPr>
              <a:t> </a:t>
            </a:r>
            <a:r>
              <a:rPr b="0" spc="-10">
                <a:latin typeface="Calibri"/>
                <a:cs typeface="Calibri"/>
              </a:rPr>
              <a:t>(3.2.3)</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9</a:t>
            </a:fld>
          </a:p>
        </p:txBody>
      </p:sp>
      <p:sp>
        <p:nvSpPr>
          <p:cNvPr id="3" name="object 3"/>
          <p:cNvSpPr txBox="1"/>
          <p:nvPr/>
        </p:nvSpPr>
        <p:spPr>
          <a:xfrm>
            <a:off x="535940" y="1560121"/>
            <a:ext cx="8262620" cy="4394200"/>
          </a:xfrm>
          <a:prstGeom prst="rect">
            <a:avLst/>
          </a:prstGeom>
        </p:spPr>
        <p:txBody>
          <a:bodyPr vert="horz" wrap="square" lIns="0" tIns="76200" rIns="0" bIns="0" rtlCol="0">
            <a:spAutoFit/>
          </a:bodyPr>
          <a:lstStyle/>
          <a:p>
            <a:pPr marL="355600" marR="500380" indent="-342900" algn="just">
              <a:lnSpc>
                <a:spcPct val="83300"/>
              </a:lnSpc>
              <a:spcBef>
                <a:spcPts val="600"/>
              </a:spcBef>
              <a:buSzPct val="102000"/>
              <a:buFont typeface="Arial"/>
              <a:buChar char="•"/>
              <a:tabLst>
                <a:tab pos="355600"/>
              </a:tabLst>
            </a:pPr>
            <a:r>
              <a:rPr sz="2500">
                <a:latin typeface="宋体"/>
                <a:cs typeface="宋体"/>
              </a:rPr>
              <a:t>答：现场监理人员按总监理工程师</a:t>
            </a:r>
            <a:r>
              <a:rPr sz="2500">
                <a:latin typeface="Calibri"/>
                <a:cs typeface="Calibri"/>
              </a:rPr>
              <a:t>(</a:t>
            </a:r>
            <a:r>
              <a:rPr sz="2500" spc="-10">
                <a:latin typeface="宋体"/>
                <a:cs typeface="宋体"/>
              </a:rPr>
              <a:t>如监理工作需要，</a:t>
            </a:r>
            <a:r>
              <a:rPr sz="2500">
                <a:latin typeface="宋体"/>
                <a:cs typeface="宋体"/>
              </a:rPr>
              <a:t>可配副总监理工程师</a:t>
            </a:r>
            <a:r>
              <a:rPr sz="2500">
                <a:latin typeface="Calibri"/>
                <a:cs typeface="Calibri"/>
              </a:rPr>
              <a:t>)</a:t>
            </a:r>
            <a:r>
              <a:rPr sz="2500" spc="-5">
                <a:latin typeface="宋体"/>
                <a:cs typeface="宋体"/>
              </a:rPr>
              <a:t>、专业监理工程师和监理员三个层次配备，并符合以下要求：</a:t>
            </a:r>
            <a:endParaRPr sz="2500">
              <a:latin typeface="宋体"/>
              <a:cs typeface="宋体"/>
            </a:endParaRPr>
          </a:p>
          <a:p>
            <a:pPr marL="355600" marR="5080" indent="-342900">
              <a:lnSpc>
                <a:spcPts val="2600"/>
              </a:lnSpc>
              <a:spcBef>
                <a:spcPts val="225"/>
              </a:spcBef>
              <a:buSzPct val="102000"/>
              <a:buFont typeface="Arial"/>
              <a:buChar char="•"/>
              <a:tabLst>
                <a:tab pos="642620"/>
                <a:tab pos="643255"/>
                <a:tab pos="946785"/>
              </a:tabLst>
            </a:pPr>
            <a:r>
              <a:rPr/>
              <a:t>	</a:t>
            </a:r>
            <a:r>
              <a:rPr sz="2500" b="1" spc="-50">
                <a:latin typeface="Calibri"/>
                <a:cs typeface="Calibri"/>
              </a:rPr>
              <a:t>1</a:t>
            </a:r>
            <a:r>
              <a:rPr sz="2500" b="1">
                <a:latin typeface="Calibri"/>
                <a:cs typeface="Calibri"/>
              </a:rPr>
              <a:t>	</a:t>
            </a:r>
            <a:r>
              <a:rPr sz="2500" spc="-5">
                <a:latin typeface="宋体"/>
                <a:cs typeface="宋体"/>
              </a:rPr>
              <a:t>总监理工程师、监理工程师应具备相应的执业资格，监理员应经培训合格；</a:t>
            </a:r>
            <a:endParaRPr sz="2500">
              <a:latin typeface="宋体"/>
              <a:cs typeface="宋体"/>
            </a:endParaRPr>
          </a:p>
          <a:p>
            <a:pPr marL="355600" marR="322580" indent="-342900">
              <a:lnSpc>
                <a:spcPts val="2600"/>
              </a:lnSpc>
              <a:spcBef>
                <a:spcPts val="200"/>
              </a:spcBef>
              <a:buSzPct val="102000"/>
              <a:buFont typeface="Arial"/>
              <a:buChar char="•"/>
              <a:tabLst>
                <a:tab pos="642620"/>
                <a:tab pos="643255"/>
                <a:tab pos="946785"/>
              </a:tabLst>
            </a:pPr>
            <a:r>
              <a:rPr/>
              <a:t>	</a:t>
            </a:r>
            <a:r>
              <a:rPr sz="2500" b="1" spc="-50">
                <a:latin typeface="Calibri"/>
                <a:cs typeface="Calibri"/>
              </a:rPr>
              <a:t>2</a:t>
            </a:r>
            <a:r>
              <a:rPr sz="2500" b="1">
                <a:latin typeface="Calibri"/>
                <a:cs typeface="Calibri"/>
              </a:rPr>
              <a:t>	</a:t>
            </a:r>
            <a:r>
              <a:rPr sz="2500" spc="-5">
                <a:latin typeface="宋体"/>
                <a:cs typeface="宋体"/>
              </a:rPr>
              <a:t>专业监理工程师的专业和数量应与监理工作匹配，监理人员数量应满足现场监理工作需要；</a:t>
            </a:r>
            <a:endParaRPr sz="2500">
              <a:latin typeface="宋体"/>
              <a:cs typeface="宋体"/>
            </a:endParaRPr>
          </a:p>
          <a:p>
            <a:pPr marL="355600" marR="274320" indent="-342900" algn="just">
              <a:lnSpc>
                <a:spcPts val="2400"/>
              </a:lnSpc>
              <a:spcBef>
                <a:spcPts val="360"/>
              </a:spcBef>
              <a:buSzPct val="102000"/>
              <a:buFont typeface="Arial"/>
              <a:buChar char="•"/>
              <a:tabLst>
                <a:tab pos="643255"/>
              </a:tabLst>
            </a:pPr>
            <a:r>
              <a:rPr/>
              <a:t>	</a:t>
            </a:r>
            <a:r>
              <a:rPr sz="2500" b="1">
                <a:latin typeface="Calibri"/>
                <a:cs typeface="Calibri"/>
              </a:rPr>
              <a:t>3</a:t>
            </a:r>
            <a:r>
              <a:rPr sz="2500" b="1" spc="565">
                <a:latin typeface="Calibri"/>
                <a:cs typeface="Calibri"/>
              </a:rPr>
              <a:t> </a:t>
            </a:r>
            <a:r>
              <a:rPr sz="2500" spc="-5">
                <a:latin typeface="宋体"/>
                <a:cs typeface="宋体"/>
              </a:rPr>
              <a:t>专业监理工程师应不少于合同约定监理人员总数的</a:t>
            </a:r>
            <a:r>
              <a:rPr sz="2500" spc="-50">
                <a:latin typeface="宋体"/>
                <a:cs typeface="宋体"/>
              </a:rPr>
              <a:t> </a:t>
            </a:r>
            <a:r>
              <a:rPr sz="2500" spc="-10">
                <a:latin typeface="Calibri"/>
                <a:cs typeface="Calibri"/>
              </a:rPr>
              <a:t>60</a:t>
            </a:r>
            <a:r>
              <a:rPr sz="2500" spc="-15">
                <a:latin typeface="宋体"/>
                <a:cs typeface="宋体"/>
              </a:rPr>
              <a:t>％，其中具有高级技术职称的人员应不少于合同约定</a:t>
            </a:r>
            <a:r>
              <a:rPr sz="2500">
                <a:latin typeface="宋体"/>
                <a:cs typeface="宋体"/>
              </a:rPr>
              <a:t>监理人员总数的</a:t>
            </a:r>
            <a:r>
              <a:rPr sz="2500" spc="-20">
                <a:latin typeface="Calibri"/>
                <a:cs typeface="Calibri"/>
              </a:rPr>
              <a:t>20</a:t>
            </a:r>
            <a:r>
              <a:rPr sz="2500" spc="-20">
                <a:latin typeface="宋体"/>
                <a:cs typeface="宋体"/>
              </a:rPr>
              <a:t>％；</a:t>
            </a:r>
            <a:endParaRPr sz="2500">
              <a:latin typeface="宋体"/>
              <a:cs typeface="宋体"/>
            </a:endParaRPr>
          </a:p>
          <a:p>
            <a:pPr marL="355600" marR="274320" indent="-342900" algn="just">
              <a:lnSpc>
                <a:spcPct val="83300"/>
              </a:lnSpc>
              <a:spcBef>
                <a:spcPts val="520"/>
              </a:spcBef>
              <a:buSzPct val="102000"/>
              <a:buFont typeface="Arial"/>
              <a:buChar char="•"/>
              <a:tabLst>
                <a:tab pos="643255"/>
              </a:tabLst>
            </a:pPr>
            <a:r>
              <a:rPr/>
              <a:t>	</a:t>
            </a:r>
            <a:r>
              <a:rPr sz="2500" b="1">
                <a:latin typeface="Calibri"/>
                <a:cs typeface="Calibri"/>
              </a:rPr>
              <a:t>4 </a:t>
            </a:r>
            <a:r>
              <a:rPr sz="2500">
                <a:latin typeface="宋体"/>
                <a:cs typeface="宋体"/>
              </a:rPr>
              <a:t>现场监理人员年龄不得大于</a:t>
            </a:r>
            <a:r>
              <a:rPr sz="2500" spc="-10">
                <a:latin typeface="Calibri"/>
                <a:cs typeface="Calibri"/>
              </a:rPr>
              <a:t>65</a:t>
            </a:r>
            <a:r>
              <a:rPr sz="2500">
                <a:latin typeface="宋体"/>
                <a:cs typeface="宋体"/>
              </a:rPr>
              <a:t>岁；年龄</a:t>
            </a:r>
            <a:r>
              <a:rPr sz="2500" spc="-10">
                <a:latin typeface="Calibri"/>
                <a:cs typeface="Calibri"/>
              </a:rPr>
              <a:t>60</a:t>
            </a:r>
            <a:r>
              <a:rPr sz="2500">
                <a:latin typeface="宋体"/>
                <a:cs typeface="宋体"/>
              </a:rPr>
              <a:t>至</a:t>
            </a:r>
            <a:r>
              <a:rPr sz="2500" spc="-10">
                <a:latin typeface="Calibri"/>
                <a:cs typeface="Calibri"/>
              </a:rPr>
              <a:t>65</a:t>
            </a:r>
            <a:r>
              <a:rPr sz="2500" spc="-25">
                <a:latin typeface="宋体"/>
                <a:cs typeface="宋体"/>
              </a:rPr>
              <a:t>岁人</a:t>
            </a:r>
            <a:r>
              <a:rPr sz="2500">
                <a:latin typeface="宋体"/>
                <a:cs typeface="宋体"/>
              </a:rPr>
              <a:t>员数量不得大于现场监理人员总数的</a:t>
            </a:r>
            <a:r>
              <a:rPr sz="2500" spc="-10">
                <a:latin typeface="Calibri"/>
                <a:cs typeface="Calibri"/>
              </a:rPr>
              <a:t>20</a:t>
            </a:r>
            <a:r>
              <a:rPr sz="2500" spc="-20">
                <a:latin typeface="宋体"/>
                <a:cs typeface="宋体"/>
              </a:rPr>
              <a:t>％，且身体健康</a:t>
            </a:r>
            <a:r>
              <a:rPr sz="2500" spc="-10">
                <a:latin typeface="宋体"/>
                <a:cs typeface="宋体"/>
              </a:rPr>
              <a:t>能胜任现场工作。</a:t>
            </a:r>
            <a:endParaRPr sz="25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713740">
              <a:lnSpc>
                <a:spcPct val="100000"/>
              </a:lnSpc>
              <a:spcBef>
                <a:spcPts val="100"/>
              </a:spcBef>
            </a:pPr>
            <a:r>
              <a:rPr b="0" u="heavy">
                <a:solidFill>
                  <a:srgbClr val="FF0000"/>
                </a:solidFill>
                <a:uFill>
                  <a:solidFill>
                    <a:srgbClr val="FF0000"/>
                  </a:solidFill>
                </a:uFill>
                <a:latin typeface="Calibri"/>
                <a:cs typeface="Calibri"/>
              </a:rPr>
              <a:t>9</a:t>
            </a:r>
            <a:r>
              <a:rPr b="0" u="heavy">
                <a:solidFill>
                  <a:srgbClr val="FF0000"/>
                </a:solidFill>
                <a:uFill>
                  <a:solidFill>
                    <a:srgbClr val="FF0000"/>
                  </a:solidFill>
                </a:uFill>
                <a:latin typeface="宋体"/>
                <a:cs typeface="宋体"/>
              </a:rPr>
              <a:t>监理人员配备标准</a:t>
            </a:r>
            <a:r>
              <a:rPr b="0" u="heavy" spc="-10">
                <a:solidFill>
                  <a:srgbClr val="FF0000"/>
                </a:solidFill>
                <a:uFill>
                  <a:solidFill>
                    <a:srgbClr val="FF0000"/>
                  </a:solidFill>
                </a:uFill>
                <a:latin typeface="Calibri"/>
                <a:cs typeface="Calibri"/>
              </a:rPr>
              <a:t>(3.2.4)</a:t>
            </a: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10</a:t>
            </a:fld>
          </a:p>
        </p:txBody>
      </p:sp>
      <p:sp>
        <p:nvSpPr>
          <p:cNvPr id="3" name="object 3"/>
          <p:cNvSpPr txBox="1"/>
          <p:nvPr/>
        </p:nvSpPr>
        <p:spPr>
          <a:xfrm>
            <a:off x="535940" y="1607210"/>
            <a:ext cx="8306434" cy="100076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Lst>
            </a:pPr>
            <a:r>
              <a:rPr sz="3200">
                <a:latin typeface="宋体"/>
                <a:cs typeface="宋体"/>
              </a:rPr>
              <a:t>答：新建普通单线铁路每公里</a:t>
            </a:r>
            <a:r>
              <a:rPr sz="3200" spc="-10">
                <a:latin typeface="Calibri"/>
                <a:cs typeface="Calibri"/>
              </a:rPr>
              <a:t>0.3</a:t>
            </a:r>
            <a:r>
              <a:rPr sz="3200">
                <a:latin typeface="宋体"/>
                <a:cs typeface="宋体"/>
              </a:rPr>
              <a:t>人</a:t>
            </a:r>
            <a:r>
              <a:rPr sz="3200" spc="-10">
                <a:latin typeface="宋体"/>
                <a:cs typeface="宋体"/>
              </a:rPr>
              <a:t>～</a:t>
            </a:r>
            <a:r>
              <a:rPr sz="3200" spc="-10">
                <a:latin typeface="Calibri"/>
                <a:cs typeface="Calibri"/>
              </a:rPr>
              <a:t>0.5</a:t>
            </a:r>
            <a:r>
              <a:rPr sz="3200" spc="-25">
                <a:latin typeface="宋体"/>
                <a:cs typeface="宋体"/>
              </a:rPr>
              <a:t>人，</a:t>
            </a:r>
            <a:r>
              <a:rPr sz="3200">
                <a:latin typeface="宋体"/>
                <a:cs typeface="宋体"/>
              </a:rPr>
              <a:t>根据监理工作内容确定；双线增加</a:t>
            </a:r>
            <a:r>
              <a:rPr sz="3200" spc="-10">
                <a:latin typeface="Calibri"/>
                <a:cs typeface="Calibri"/>
              </a:rPr>
              <a:t>20</a:t>
            </a:r>
            <a:r>
              <a:rPr sz="3200" spc="-30">
                <a:latin typeface="宋体"/>
                <a:cs typeface="宋体"/>
              </a:rPr>
              <a:t>％。</a:t>
            </a:r>
            <a:endParaRPr sz="3200">
              <a:latin typeface="宋体"/>
              <a:cs typeface="宋体"/>
            </a:endParaRPr>
          </a:p>
        </p:txBody>
      </p:sp>
      <p:sp>
        <p:nvSpPr>
          <p:cNvPr id="4" name="object 4"/>
          <p:cNvSpPr txBox="1"/>
          <p:nvPr/>
        </p:nvSpPr>
        <p:spPr>
          <a:xfrm>
            <a:off x="535940" y="4819548"/>
            <a:ext cx="170180" cy="520700"/>
          </a:xfrm>
          <a:prstGeom prst="rect">
            <a:avLst/>
          </a:prstGeom>
        </p:spPr>
        <p:txBody>
          <a:bodyPr vert="horz" wrap="square" lIns="0" tIns="12700" rIns="0" bIns="0" rtlCol="0">
            <a:spAutoFit/>
          </a:bodyPr>
          <a:lstStyle/>
          <a:p>
            <a:pPr marL="12700">
              <a:lnSpc>
                <a:spcPct val="100000"/>
              </a:lnSpc>
              <a:spcBef>
                <a:spcPts val="100"/>
              </a:spcBef>
            </a:pPr>
            <a:r>
              <a:rPr sz="3250">
                <a:latin typeface="Arial"/>
                <a:cs typeface="Arial"/>
              </a:rPr>
              <a:t>•</a:t>
            </a:r>
            <a:endParaRPr sz="3250">
              <a:latin typeface="Arial"/>
              <a:cs typeface="Arial"/>
            </a:endParaRPr>
          </a:p>
        </p:txBody>
      </p:sp>
      <p:sp>
        <p:nvSpPr>
          <p:cNvPr id="5" name="object 5"/>
          <p:cNvSpPr txBox="1"/>
          <p:nvPr/>
        </p:nvSpPr>
        <p:spPr>
          <a:xfrm>
            <a:off x="535940" y="2590324"/>
            <a:ext cx="8012430" cy="3275329"/>
          </a:xfrm>
          <a:prstGeom prst="rect">
            <a:avLst/>
          </a:prstGeom>
        </p:spPr>
        <p:txBody>
          <a:bodyPr vert="horz" wrap="square" lIns="0" tIns="102235" rIns="0" bIns="0" rtlCol="0">
            <a:spAutoFit/>
          </a:bodyPr>
          <a:lstStyle/>
          <a:p>
            <a:pPr marL="1182370" indent="-1170305" algn="just">
              <a:lnSpc>
                <a:spcPct val="100000"/>
              </a:lnSpc>
              <a:spcBef>
                <a:spcPts val="805"/>
              </a:spcBef>
              <a:buSzPct val="101562"/>
              <a:buFont typeface="Arial"/>
              <a:buChar char="•"/>
              <a:tabLst>
                <a:tab pos="1183005"/>
              </a:tabLst>
            </a:pPr>
            <a:r>
              <a:rPr sz="3200">
                <a:latin typeface="宋体"/>
                <a:cs typeface="宋体"/>
              </a:rPr>
              <a:t>客运专线按普通双线增加</a:t>
            </a:r>
            <a:r>
              <a:rPr sz="3200" spc="-10">
                <a:latin typeface="Calibri"/>
                <a:cs typeface="Calibri"/>
              </a:rPr>
              <a:t>20</a:t>
            </a:r>
            <a:r>
              <a:rPr sz="3200" spc="-30">
                <a:latin typeface="宋体"/>
                <a:cs typeface="宋体"/>
              </a:rPr>
              <a:t>％。</a:t>
            </a:r>
            <a:endParaRPr sz="3200">
              <a:latin typeface="宋体"/>
              <a:cs typeface="宋体"/>
            </a:endParaRPr>
          </a:p>
          <a:p>
            <a:pPr marL="355600" marR="319405" indent="-342900" algn="just">
              <a:lnSpc>
                <a:spcPct val="104000"/>
              </a:lnSpc>
              <a:spcBef>
                <a:spcPts val="615"/>
              </a:spcBef>
              <a:buSzPct val="101562"/>
              <a:buFont typeface="Arial"/>
              <a:buChar char="•"/>
              <a:tabLst>
                <a:tab pos="1183005"/>
              </a:tabLst>
            </a:pPr>
            <a:r>
              <a:rPr/>
              <a:t>	</a:t>
            </a:r>
            <a:r>
              <a:rPr sz="3200" spc="-5">
                <a:latin typeface="宋体"/>
                <a:cs typeface="宋体"/>
              </a:rPr>
              <a:t>增建二线工程、电气化改造工程、既有线改造工程等参照上述标准，根据实际</a:t>
            </a:r>
            <a:r>
              <a:rPr sz="3200" spc="-10">
                <a:latin typeface="宋体"/>
                <a:cs typeface="宋体"/>
              </a:rPr>
              <a:t>需要配备监理人员。</a:t>
            </a:r>
            <a:endParaRPr sz="3200">
              <a:latin typeface="宋体"/>
              <a:cs typeface="宋体"/>
            </a:endParaRPr>
          </a:p>
          <a:p>
            <a:pPr marL="355600" marR="5080" indent="734695">
              <a:lnSpc>
                <a:spcPct val="107900"/>
              </a:lnSpc>
              <a:spcBef>
                <a:spcPts val="160"/>
              </a:spcBef>
            </a:pPr>
            <a:r>
              <a:rPr sz="3200" spc="-5">
                <a:latin typeface="宋体"/>
                <a:cs typeface="宋体"/>
              </a:rPr>
              <a:t>独立工程以及工程简单的项目根据实际</a:t>
            </a:r>
            <a:r>
              <a:rPr sz="3200" spc="-10">
                <a:latin typeface="宋体"/>
                <a:cs typeface="宋体"/>
              </a:rPr>
              <a:t>需要配备监理人员。</a:t>
            </a:r>
            <a:endParaRPr sz="32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8404" y="191325"/>
            <a:ext cx="7767320" cy="1244600"/>
          </a:xfrm>
          <a:prstGeom prst="rect">
            <a:avLst/>
          </a:prstGeom>
        </p:spPr>
        <p:txBody>
          <a:bodyPr vert="horz" wrap="square" lIns="0" tIns="12700" rIns="0" bIns="0" rtlCol="0">
            <a:spAutoFit/>
          </a:bodyPr>
          <a:lstStyle/>
          <a:p>
            <a:pPr marL="2642870" marR="5080" indent="-2630805">
              <a:lnSpc>
                <a:spcPct val="100000"/>
              </a:lnSpc>
              <a:spcBef>
                <a:spcPts val="100"/>
              </a:spcBef>
            </a:pPr>
            <a:r>
              <a:rPr sz="4000" b="0">
                <a:latin typeface="Calibri"/>
                <a:cs typeface="Calibri"/>
              </a:rPr>
              <a:t>10</a:t>
            </a:r>
            <a:r>
              <a:rPr sz="4000" b="0" spc="-5">
                <a:latin typeface="Calibri"/>
                <a:cs typeface="Calibri"/>
              </a:rPr>
              <a:t> </a:t>
            </a:r>
            <a:r>
              <a:rPr sz="4000" b="0" spc="-5">
                <a:latin typeface="宋体"/>
                <a:cs typeface="宋体"/>
              </a:rPr>
              <a:t>总监和专业监理工程师更换要求</a:t>
            </a:r>
            <a:r>
              <a:rPr sz="4000" b="0" spc="-50">
                <a:latin typeface="宋体"/>
                <a:cs typeface="宋体"/>
              </a:rPr>
              <a:t> </a:t>
            </a:r>
            <a:r>
              <a:rPr sz="4000" b="0">
                <a:latin typeface="Calibri"/>
                <a:cs typeface="Calibri"/>
              </a:rPr>
              <a:t>(3.2.5</a:t>
            </a:r>
            <a:r>
              <a:rPr sz="4000" b="0" spc="-40">
                <a:latin typeface="Calibri"/>
                <a:cs typeface="Calibri"/>
              </a:rPr>
              <a:t> </a:t>
            </a:r>
            <a:r>
              <a:rPr sz="4000" b="0" spc="-10">
                <a:latin typeface="Calibri"/>
                <a:cs typeface="Calibri"/>
              </a:rPr>
              <a:t>3.2.6)</a:t>
            </a:r>
            <a:endParaRPr sz="40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11</a:t>
            </a:fld>
          </a:p>
        </p:txBody>
      </p:sp>
      <p:sp>
        <p:nvSpPr>
          <p:cNvPr id="3" name="object 3"/>
          <p:cNvSpPr txBox="1">
            <a:spLocks noGrp="1"/>
          </p:cNvSpPr>
          <p:nvPr>
            <p:ph type="body" idx="1"/>
          </p:nvPr>
        </p:nvSpPr>
        <p:spPr>
          <a:prstGeom prst="rect">
            <a:avLst/>
          </a:prstGeom>
        </p:spPr>
        <p:txBody>
          <a:bodyPr vert="horz" wrap="square" lIns="0" tIns="85188" rIns="0" bIns="0" rtlCol="0">
            <a:spAutoFit/>
          </a:bodyPr>
          <a:lstStyle/>
          <a:p>
            <a:pPr marL="355600" marR="405765" indent="-342900" algn="just">
              <a:lnSpc>
                <a:spcPct val="100000"/>
              </a:lnSpc>
              <a:spcBef>
                <a:spcPts val="100"/>
              </a:spcBef>
              <a:buSzPct val="101562"/>
              <a:buFont typeface="Arial"/>
              <a:buChar char="•"/>
              <a:tabLst>
                <a:tab pos="355600"/>
              </a:tabLst>
            </a:pPr>
            <a:r>
              <a:rPr spc="-5">
                <a:solidFill>
                  <a:srgbClr val="000000"/>
                </a:solidFill>
              </a:rPr>
              <a:t>答：项目总监理工程师一般不得更换。因</a:t>
            </a:r>
            <a:r>
              <a:rPr>
                <a:solidFill>
                  <a:srgbClr val="000000"/>
                </a:solidFill>
              </a:rPr>
              <a:t>特殊原因需要更换时，应在更换</a:t>
            </a:r>
            <a:r>
              <a:rPr spc="-10">
                <a:solidFill>
                  <a:srgbClr val="000000"/>
                </a:solidFill>
                <a:latin typeface="Calibri"/>
                <a:cs typeface="Calibri"/>
              </a:rPr>
              <a:t>21</a:t>
            </a:r>
            <a:r>
              <a:rPr spc="-20">
                <a:solidFill>
                  <a:srgbClr val="000000"/>
                </a:solidFill>
              </a:rPr>
              <a:t>天前书</a:t>
            </a:r>
            <a:r>
              <a:rPr spc="-5">
                <a:solidFill>
                  <a:srgbClr val="000000"/>
                </a:solidFill>
              </a:rPr>
              <a:t>面通知建设单位并取得建设单位同意。</a:t>
            </a:r>
          </a:p>
          <a:p>
            <a:pPr marL="355600" marR="5080" indent="-342900">
              <a:lnSpc>
                <a:spcPct val="100000"/>
              </a:lnSpc>
              <a:spcBef>
                <a:spcPts val="459"/>
              </a:spcBef>
              <a:buSzPct val="101562"/>
              <a:buFont typeface="Arial"/>
              <a:buChar char="•"/>
              <a:tabLst>
                <a:tab pos="1182370"/>
                <a:tab pos="1183005"/>
              </a:tabLst>
            </a:pPr>
            <a:r>
              <a:rPr>
                <a:solidFill>
                  <a:srgbClr val="000000"/>
                </a:solidFill>
              </a:rPr>
              <a:t>	</a:t>
            </a:r>
            <a:r>
              <a:rPr spc="-5">
                <a:solidFill>
                  <a:srgbClr val="000000"/>
                </a:solidFill>
              </a:rPr>
              <a:t>监理单位应根据现场工作需要，及时对现场专业监理工程师、监理员进行调整。</a:t>
            </a:r>
            <a:r>
              <a:rPr>
                <a:solidFill>
                  <a:srgbClr val="000000"/>
                </a:solidFill>
              </a:rPr>
              <a:t>更换专业监理工程师，应提前</a:t>
            </a:r>
            <a:r>
              <a:rPr>
                <a:solidFill>
                  <a:srgbClr val="000000"/>
                </a:solidFill>
                <a:latin typeface="Calibri"/>
                <a:cs typeface="Calibri"/>
              </a:rPr>
              <a:t>7</a:t>
            </a:r>
            <a:r>
              <a:rPr spc="-10">
                <a:solidFill>
                  <a:srgbClr val="000000"/>
                </a:solidFill>
              </a:rPr>
              <a:t>天通知建设</a:t>
            </a:r>
          </a:p>
          <a:p>
            <a:pPr marL="355600">
              <a:lnSpc>
                <a:spcPct val="100000"/>
              </a:lnSpc>
              <a:spcBef>
                <a:spcPts val="305"/>
              </a:spcBef>
            </a:pPr>
            <a:r>
              <a:rPr spc="-5">
                <a:solidFill>
                  <a:srgbClr val="000000"/>
                </a:solidFill>
              </a:rPr>
              <a:t>单位并取得建设单位同意。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23280" y="127114"/>
            <a:ext cx="7298055" cy="1366520"/>
          </a:xfrm>
          <a:prstGeom prst="rect">
            <a:avLst/>
          </a:prstGeom>
        </p:spPr>
        <p:txBody>
          <a:bodyPr vert="horz" wrap="square" lIns="0" tIns="12700" rIns="0" bIns="0" rtlCol="0">
            <a:spAutoFit/>
          </a:bodyPr>
          <a:lstStyle/>
          <a:p>
            <a:pPr marL="2913380" marR="5080" indent="-2900680">
              <a:lnSpc>
                <a:spcPct val="100000"/>
              </a:lnSpc>
              <a:spcBef>
                <a:spcPts val="100"/>
              </a:spcBef>
            </a:pPr>
            <a:r>
              <a:rPr b="0" u="heavy" spc="-10">
                <a:solidFill>
                  <a:srgbClr val="FF0000"/>
                </a:solidFill>
                <a:uFill>
                  <a:solidFill>
                    <a:srgbClr val="FF0000"/>
                  </a:solidFill>
                </a:uFill>
                <a:latin typeface="Calibri"/>
                <a:cs typeface="Calibri"/>
              </a:rPr>
              <a:t>11</a:t>
            </a:r>
            <a:r>
              <a:rPr b="0" u="heavy" spc="-5">
                <a:solidFill>
                  <a:srgbClr val="FF0000"/>
                </a:solidFill>
                <a:uFill>
                  <a:solidFill>
                    <a:srgbClr val="FF0000"/>
                  </a:solidFill>
                </a:uFill>
                <a:latin typeface="宋体"/>
                <a:cs typeface="宋体"/>
              </a:rPr>
              <a:t>总监理工程师应履行的职责</a:t>
            </a:r>
            <a:r>
              <a:rPr b="0" spc="-50">
                <a:solidFill>
                  <a:srgbClr val="FF0000"/>
                </a:solidFill>
                <a:latin typeface="宋体"/>
                <a:cs typeface="宋体"/>
              </a:rPr>
              <a:t> </a:t>
            </a:r>
            <a:r>
              <a:rPr b="0" u="heavy" spc="-10">
                <a:solidFill>
                  <a:srgbClr val="FF0000"/>
                </a:solidFill>
                <a:uFill>
                  <a:solidFill>
                    <a:srgbClr val="FF0000"/>
                  </a:solidFill>
                </a:uFill>
                <a:latin typeface="Calibri"/>
                <a:cs typeface="Calibri"/>
              </a:rPr>
              <a:t>(3.3.2)</a:t>
            </a:r>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12</a:t>
            </a:fld>
          </a:p>
        </p:txBody>
      </p:sp>
      <p:sp>
        <p:nvSpPr>
          <p:cNvPr id="3" name="object 3"/>
          <p:cNvSpPr txBox="1"/>
          <p:nvPr/>
        </p:nvSpPr>
        <p:spPr>
          <a:xfrm>
            <a:off x="535940" y="1545501"/>
            <a:ext cx="7886700" cy="878205"/>
          </a:xfrm>
          <a:prstGeom prst="rect">
            <a:avLst/>
          </a:prstGeom>
        </p:spPr>
        <p:txBody>
          <a:bodyPr vert="horz" wrap="square" lIns="0" tIns="76835" rIns="0" bIns="0" rtlCol="0">
            <a:spAutoFit/>
          </a:bodyPr>
          <a:lstStyle/>
          <a:p>
            <a:pPr marL="354965" marR="5080" indent="-342265">
              <a:lnSpc>
                <a:spcPts val="3120"/>
              </a:lnSpc>
              <a:spcBef>
                <a:spcPts val="605"/>
              </a:spcBef>
              <a:buSzPct val="101666"/>
              <a:buFont typeface="Arial"/>
              <a:buChar char="•"/>
              <a:tabLst>
                <a:tab pos="354965"/>
                <a:tab pos="355600"/>
              </a:tabLst>
            </a:pPr>
            <a:r>
              <a:rPr sz="3000">
                <a:latin typeface="宋体"/>
                <a:cs typeface="宋体"/>
              </a:rPr>
              <a:t>答：（</a:t>
            </a:r>
            <a:r>
              <a:rPr sz="3000" spc="-825">
                <a:latin typeface="宋体"/>
                <a:cs typeface="宋体"/>
              </a:rPr>
              <a:t> </a:t>
            </a:r>
            <a:r>
              <a:rPr sz="3000" b="1">
                <a:latin typeface="Calibri"/>
                <a:cs typeface="Calibri"/>
              </a:rPr>
              <a:t>1</a:t>
            </a:r>
            <a:r>
              <a:rPr sz="3000" b="1">
                <a:latin typeface="Microsoft JhengHei"/>
                <a:cs typeface="Microsoft JhengHei"/>
              </a:rPr>
              <a:t>）</a:t>
            </a:r>
            <a:r>
              <a:rPr sz="3000" spc="-5">
                <a:latin typeface="宋体"/>
                <a:cs typeface="宋体"/>
              </a:rPr>
              <a:t>主持项目监理机构工作，代表监理单位全面履行委托监理合同；</a:t>
            </a:r>
            <a:endParaRPr sz="3000">
              <a:latin typeface="宋体"/>
              <a:cs typeface="宋体"/>
            </a:endParaRPr>
          </a:p>
        </p:txBody>
      </p:sp>
      <p:sp>
        <p:nvSpPr>
          <p:cNvPr id="4" name="object 4"/>
          <p:cNvSpPr txBox="1"/>
          <p:nvPr/>
        </p:nvSpPr>
        <p:spPr>
          <a:xfrm>
            <a:off x="535940" y="3185071"/>
            <a:ext cx="161290" cy="490220"/>
          </a:xfrm>
          <a:prstGeom prst="rect">
            <a:avLst/>
          </a:prstGeom>
        </p:spPr>
        <p:txBody>
          <a:bodyPr vert="horz" wrap="square" lIns="0" tIns="12700" rIns="0" bIns="0" rtlCol="0">
            <a:spAutoFit/>
          </a:bodyPr>
          <a:lstStyle/>
          <a:p>
            <a:pPr marL="12700">
              <a:lnSpc>
                <a:spcPct val="100000"/>
              </a:lnSpc>
              <a:spcBef>
                <a:spcPts val="100"/>
              </a:spcBef>
            </a:pPr>
            <a:r>
              <a:rPr sz="3050">
                <a:latin typeface="Arial"/>
                <a:cs typeface="Arial"/>
              </a:rPr>
              <a:t>•</a:t>
            </a:r>
            <a:endParaRPr sz="3050">
              <a:latin typeface="Arial"/>
              <a:cs typeface="Arial"/>
            </a:endParaRPr>
          </a:p>
        </p:txBody>
      </p:sp>
      <p:sp>
        <p:nvSpPr>
          <p:cNvPr id="5" name="object 5"/>
          <p:cNvSpPr txBox="1"/>
          <p:nvPr/>
        </p:nvSpPr>
        <p:spPr>
          <a:xfrm>
            <a:off x="535940" y="4008031"/>
            <a:ext cx="161290" cy="490220"/>
          </a:xfrm>
          <a:prstGeom prst="rect">
            <a:avLst/>
          </a:prstGeom>
        </p:spPr>
        <p:txBody>
          <a:bodyPr vert="horz" wrap="square" lIns="0" tIns="12700" rIns="0" bIns="0" rtlCol="0">
            <a:spAutoFit/>
          </a:bodyPr>
          <a:lstStyle/>
          <a:p>
            <a:pPr marL="12700">
              <a:lnSpc>
                <a:spcPct val="100000"/>
              </a:lnSpc>
              <a:spcBef>
                <a:spcPts val="100"/>
              </a:spcBef>
            </a:pPr>
            <a:r>
              <a:rPr sz="3050">
                <a:latin typeface="Arial"/>
                <a:cs typeface="Arial"/>
              </a:rPr>
              <a:t>•</a:t>
            </a:r>
            <a:endParaRPr sz="3050">
              <a:latin typeface="Arial"/>
              <a:cs typeface="Arial"/>
            </a:endParaRPr>
          </a:p>
        </p:txBody>
      </p:sp>
      <p:sp>
        <p:nvSpPr>
          <p:cNvPr id="6" name="object 6"/>
          <p:cNvSpPr txBox="1"/>
          <p:nvPr/>
        </p:nvSpPr>
        <p:spPr>
          <a:xfrm>
            <a:off x="535940" y="5196751"/>
            <a:ext cx="161290" cy="490220"/>
          </a:xfrm>
          <a:prstGeom prst="rect">
            <a:avLst/>
          </a:prstGeom>
        </p:spPr>
        <p:txBody>
          <a:bodyPr vert="horz" wrap="square" lIns="0" tIns="12700" rIns="0" bIns="0" rtlCol="0">
            <a:spAutoFit/>
          </a:bodyPr>
          <a:lstStyle/>
          <a:p>
            <a:pPr marL="12700">
              <a:lnSpc>
                <a:spcPct val="100000"/>
              </a:lnSpc>
              <a:spcBef>
                <a:spcPts val="100"/>
              </a:spcBef>
            </a:pPr>
            <a:r>
              <a:rPr sz="3050">
                <a:latin typeface="Arial"/>
                <a:cs typeface="Arial"/>
              </a:rPr>
              <a:t>•</a:t>
            </a:r>
            <a:endParaRPr sz="3050">
              <a:latin typeface="Arial"/>
              <a:cs typeface="Arial"/>
            </a:endParaRPr>
          </a:p>
        </p:txBody>
      </p:sp>
      <p:sp>
        <p:nvSpPr>
          <p:cNvPr id="7" name="object 7"/>
          <p:cNvSpPr txBox="1"/>
          <p:nvPr/>
        </p:nvSpPr>
        <p:spPr>
          <a:xfrm>
            <a:off x="535940" y="2368461"/>
            <a:ext cx="8369300" cy="3712845"/>
          </a:xfrm>
          <a:prstGeom prst="rect">
            <a:avLst/>
          </a:prstGeom>
        </p:spPr>
        <p:txBody>
          <a:bodyPr vert="horz" wrap="square" lIns="0" tIns="77470" rIns="0" bIns="0" rtlCol="0">
            <a:spAutoFit/>
          </a:bodyPr>
          <a:lstStyle/>
          <a:p>
            <a:pPr marL="355600" marR="560705" indent="-342900">
              <a:lnSpc>
                <a:spcPts val="3110"/>
              </a:lnSpc>
              <a:spcBef>
                <a:spcPts val="610"/>
              </a:spcBef>
              <a:buSzPct val="101666"/>
              <a:buFont typeface="Arial"/>
              <a:buChar char="•"/>
              <a:tabLst>
                <a:tab pos="1130300"/>
                <a:tab pos="1130935"/>
              </a:tabLst>
            </a:pPr>
            <a:r>
              <a:rPr/>
              <a:t>	</a:t>
            </a:r>
            <a:r>
              <a:rPr sz="3000" b="1">
                <a:latin typeface="Microsoft JhengHei"/>
                <a:cs typeface="Microsoft JhengHei"/>
              </a:rPr>
              <a:t>（</a:t>
            </a:r>
            <a:r>
              <a:rPr sz="3000" b="1">
                <a:latin typeface="Calibri"/>
                <a:cs typeface="Calibri"/>
              </a:rPr>
              <a:t>2</a:t>
            </a:r>
            <a:r>
              <a:rPr sz="3000" b="1">
                <a:latin typeface="Microsoft JhengHei"/>
                <a:cs typeface="Microsoft JhengHei"/>
              </a:rPr>
              <a:t>）</a:t>
            </a:r>
            <a:r>
              <a:rPr sz="3000" spc="-5">
                <a:latin typeface="宋体"/>
                <a:cs typeface="宋体"/>
              </a:rPr>
              <a:t>主持编写项目监理规划，审批项目</a:t>
            </a:r>
            <a:r>
              <a:rPr sz="3000" spc="-10">
                <a:latin typeface="宋体"/>
                <a:cs typeface="宋体"/>
              </a:rPr>
              <a:t>监理实施细则；</a:t>
            </a:r>
            <a:endParaRPr sz="3000">
              <a:latin typeface="宋体"/>
              <a:cs typeface="宋体"/>
            </a:endParaRPr>
          </a:p>
          <a:p>
            <a:pPr marL="355600" marR="5080" lvl="1" indent="1816735">
              <a:lnSpc>
                <a:spcPts val="3110"/>
              </a:lnSpc>
              <a:spcBef>
                <a:spcPts val="260"/>
              </a:spcBef>
              <a:buAutoNum type="arabicPlain" startAt="3"/>
              <a:tabLst>
                <a:tab pos="2172335"/>
              </a:tabLst>
            </a:pPr>
            <a:r>
              <a:rPr sz="3000" spc="-5">
                <a:latin typeface="宋体"/>
                <a:cs typeface="宋体"/>
              </a:rPr>
              <a:t>确定项目监理机构人员分工和岗位</a:t>
            </a:r>
            <a:r>
              <a:rPr sz="3000" spc="-50">
                <a:latin typeface="宋体"/>
                <a:cs typeface="宋体"/>
              </a:rPr>
              <a:t> </a:t>
            </a:r>
            <a:r>
              <a:rPr sz="3000" spc="-5">
                <a:latin typeface="宋体"/>
                <a:cs typeface="宋体"/>
              </a:rPr>
              <a:t>职责，并以书面形式通知建设单位和承包单位；</a:t>
            </a:r>
            <a:endParaRPr sz="3000">
              <a:latin typeface="宋体"/>
              <a:cs typeface="宋体"/>
            </a:endParaRPr>
          </a:p>
          <a:p>
            <a:pPr marL="355600" marR="386080" lvl="1" indent="1816735" algn="just">
              <a:lnSpc>
                <a:spcPct val="83300"/>
              </a:lnSpc>
              <a:spcBef>
                <a:spcPts val="350"/>
              </a:spcBef>
              <a:buFont typeface="Microsoft JhengHei"/>
              <a:buAutoNum type="arabicPlain" startAt="3"/>
              <a:tabLst>
                <a:tab pos="2172335"/>
              </a:tabLst>
            </a:pPr>
            <a:r>
              <a:rPr sz="3000" spc="-5">
                <a:latin typeface="宋体"/>
                <a:cs typeface="宋体"/>
              </a:rPr>
              <a:t>检查和监督监理人员的工作，协调处理各专业监理业务，根据工程项目的进展情</a:t>
            </a:r>
            <a:r>
              <a:rPr sz="3000" spc="-10">
                <a:latin typeface="宋体"/>
                <a:cs typeface="宋体"/>
              </a:rPr>
              <a:t>况调配人员；</a:t>
            </a:r>
            <a:endParaRPr sz="3000">
              <a:latin typeface="宋体"/>
              <a:cs typeface="宋体"/>
            </a:endParaRPr>
          </a:p>
          <a:p>
            <a:pPr marL="355600" marR="474345" lvl="1" indent="1816735">
              <a:lnSpc>
                <a:spcPts val="3110"/>
              </a:lnSpc>
              <a:spcBef>
                <a:spcPts val="275"/>
              </a:spcBef>
              <a:buFont typeface="Microsoft JhengHei"/>
              <a:buAutoNum type="arabicPlain" startAt="3"/>
              <a:tabLst>
                <a:tab pos="2172335"/>
              </a:tabLst>
            </a:pPr>
            <a:r>
              <a:rPr sz="3000" spc="-5">
                <a:latin typeface="宋体"/>
                <a:cs typeface="宋体"/>
              </a:rPr>
              <a:t>主持监理工作会议、工地例会，签发项目监理机构的文件和指令；</a:t>
            </a:r>
            <a:endParaRPr sz="30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45501"/>
            <a:ext cx="8369300" cy="4170045"/>
          </a:xfrm>
          <a:prstGeom prst="rect">
            <a:avLst/>
          </a:prstGeom>
        </p:spPr>
        <p:txBody>
          <a:bodyPr vert="horz" wrap="square" lIns="0" tIns="100965" rIns="0" bIns="0" rtlCol="0">
            <a:spAutoFit/>
          </a:bodyPr>
          <a:lstStyle/>
          <a:p>
            <a:pPr marL="354965" marR="386080" indent="-342265">
              <a:lnSpc>
                <a:spcPts val="2880"/>
              </a:lnSpc>
              <a:spcBef>
                <a:spcPts val="795"/>
              </a:spcBef>
              <a:buSzPct val="101666"/>
              <a:buFont typeface="Arial"/>
              <a:buChar char="•"/>
              <a:tabLst>
                <a:tab pos="354965"/>
                <a:tab pos="355600"/>
                <a:tab pos="1482725"/>
              </a:tabLst>
            </a:pPr>
            <a:r>
              <a:rPr sz="3000" b="1" spc="-25">
                <a:latin typeface="Microsoft JhengHei"/>
                <a:cs typeface="Microsoft JhengHei"/>
              </a:rPr>
              <a:t>（</a:t>
            </a:r>
            <a:r>
              <a:rPr sz="3000" b="1" spc="-25">
                <a:latin typeface="Calibri"/>
                <a:cs typeface="Calibri"/>
              </a:rPr>
              <a:t>6</a:t>
            </a:r>
            <a:r>
              <a:rPr sz="3000" b="1" spc="-25">
                <a:latin typeface="Microsoft JhengHei"/>
                <a:cs typeface="Microsoft JhengHei"/>
              </a:rPr>
              <a:t>）</a:t>
            </a:r>
            <a:r>
              <a:rPr sz="3000" b="1">
                <a:latin typeface="Microsoft JhengHei"/>
                <a:cs typeface="Microsoft JhengHei"/>
              </a:rPr>
              <a:t>	</a:t>
            </a:r>
            <a:r>
              <a:rPr sz="3000" spc="-5">
                <a:latin typeface="宋体"/>
                <a:cs typeface="宋体"/>
              </a:rPr>
              <a:t>审查并签署承包单位提交的开工报告、施工组织设计、技术方案、进度计划等文件；</a:t>
            </a:r>
            <a:endParaRPr sz="3000">
              <a:latin typeface="宋体"/>
              <a:cs typeface="宋体"/>
            </a:endParaRPr>
          </a:p>
          <a:p>
            <a:pPr marL="355600" marR="610235" indent="-342900">
              <a:lnSpc>
                <a:spcPts val="3120"/>
              </a:lnSpc>
              <a:spcBef>
                <a:spcPts val="525"/>
              </a:spcBef>
              <a:buSzPct val="101666"/>
              <a:buFont typeface="Arial"/>
              <a:buChar char="•"/>
              <a:tabLst>
                <a:tab pos="441325"/>
                <a:tab pos="441959"/>
                <a:tab pos="1654810"/>
              </a:tabLst>
            </a:pPr>
            <a:r>
              <a:rPr/>
              <a:t>	</a:t>
            </a:r>
            <a:r>
              <a:rPr sz="3000" spc="-25">
                <a:latin typeface="宋体"/>
                <a:cs typeface="宋体"/>
              </a:rPr>
              <a:t>（</a:t>
            </a:r>
            <a:r>
              <a:rPr sz="3000" b="1" spc="-25">
                <a:latin typeface="Calibri"/>
                <a:cs typeface="Calibri"/>
              </a:rPr>
              <a:t>7</a:t>
            </a:r>
            <a:r>
              <a:rPr sz="3000" b="1" spc="-25">
                <a:latin typeface="Microsoft JhengHei"/>
                <a:cs typeface="Microsoft JhengHei"/>
              </a:rPr>
              <a:t>）</a:t>
            </a:r>
            <a:r>
              <a:rPr sz="3000" b="1">
                <a:latin typeface="Microsoft JhengHei"/>
                <a:cs typeface="Microsoft JhengHei"/>
              </a:rPr>
              <a:t>	</a:t>
            </a:r>
            <a:r>
              <a:rPr sz="3000" spc="-5">
                <a:latin typeface="宋体"/>
                <a:cs typeface="宋体"/>
              </a:rPr>
              <a:t>检查承包单位项目经理部的质量、安全管理体系和管理制度；</a:t>
            </a:r>
            <a:endParaRPr sz="3000">
              <a:latin typeface="宋体"/>
              <a:cs typeface="宋体"/>
            </a:endParaRPr>
          </a:p>
          <a:p>
            <a:pPr marL="355600" marR="5080" indent="-342900">
              <a:lnSpc>
                <a:spcPts val="3110"/>
              </a:lnSpc>
              <a:spcBef>
                <a:spcPts val="250"/>
              </a:spcBef>
              <a:buSzPct val="101666"/>
              <a:buFont typeface="Arial"/>
              <a:buChar char="•"/>
              <a:tabLst>
                <a:tab pos="699770"/>
                <a:tab pos="700405"/>
                <a:tab pos="1388745"/>
              </a:tabLst>
            </a:pPr>
            <a:r>
              <a:rPr/>
              <a:t>	</a:t>
            </a:r>
            <a:r>
              <a:rPr sz="3000" b="1" spc="-25">
                <a:latin typeface="Calibri"/>
                <a:cs typeface="Calibri"/>
              </a:rPr>
              <a:t>(8)</a:t>
            </a:r>
            <a:r>
              <a:rPr sz="3000" b="1">
                <a:latin typeface="Calibri"/>
                <a:cs typeface="Calibri"/>
              </a:rPr>
              <a:t>	</a:t>
            </a:r>
            <a:r>
              <a:rPr sz="3000" spc="-5">
                <a:latin typeface="宋体"/>
                <a:cs typeface="宋体"/>
              </a:rPr>
              <a:t>签发单位工程停工令、复工令，审核并</a:t>
            </a:r>
            <a:r>
              <a:rPr sz="3000" spc="-50">
                <a:latin typeface="宋体"/>
                <a:cs typeface="宋体"/>
              </a:rPr>
              <a:t> </a:t>
            </a:r>
            <a:r>
              <a:rPr sz="3000" spc="-5">
                <a:latin typeface="宋体"/>
                <a:cs typeface="宋体"/>
              </a:rPr>
              <a:t>签署验工计价表、工程付款凭证和工程结算书；</a:t>
            </a:r>
            <a:endParaRPr sz="3000">
              <a:latin typeface="宋体"/>
              <a:cs typeface="宋体"/>
            </a:endParaRPr>
          </a:p>
          <a:p>
            <a:pPr marL="613410" indent="-601345">
              <a:lnSpc>
                <a:spcPts val="3350"/>
              </a:lnSpc>
              <a:buSzPct val="101666"/>
              <a:buFont typeface="Arial"/>
              <a:buChar char="•"/>
              <a:tabLst>
                <a:tab pos="613410"/>
                <a:tab pos="614045"/>
                <a:tab pos="1471930"/>
              </a:tabLst>
            </a:pPr>
            <a:r>
              <a:rPr sz="3000">
                <a:latin typeface="Calibri"/>
                <a:cs typeface="Calibri"/>
              </a:rPr>
              <a:t>( </a:t>
            </a:r>
            <a:r>
              <a:rPr sz="3000" b="1" spc="-25">
                <a:latin typeface="Calibri"/>
                <a:cs typeface="Calibri"/>
              </a:rPr>
              <a:t>9)</a:t>
            </a:r>
            <a:r>
              <a:rPr sz="3000" b="1">
                <a:latin typeface="Calibri"/>
                <a:cs typeface="Calibri"/>
              </a:rPr>
              <a:t>	</a:t>
            </a:r>
            <a:r>
              <a:rPr sz="3000" spc="-5">
                <a:latin typeface="宋体"/>
                <a:cs typeface="宋体"/>
              </a:rPr>
              <a:t>根据授权审核和处理变更设计事宜；</a:t>
            </a:r>
            <a:endParaRPr sz="3000">
              <a:latin typeface="宋体"/>
              <a:cs typeface="宋体"/>
            </a:endParaRPr>
          </a:p>
          <a:p>
            <a:pPr marL="355600" marR="386080" indent="-342900" algn="just">
              <a:lnSpc>
                <a:spcPct val="83300"/>
              </a:lnSpc>
              <a:spcBef>
                <a:spcPts val="600"/>
              </a:spcBef>
              <a:buSzPct val="101666"/>
              <a:buFont typeface="Arial"/>
              <a:buChar char="•"/>
              <a:tabLst>
                <a:tab pos="700405"/>
              </a:tabLst>
            </a:pPr>
            <a:r>
              <a:rPr/>
              <a:t>	</a:t>
            </a:r>
            <a:r>
              <a:rPr sz="3000">
                <a:latin typeface="Calibri"/>
                <a:cs typeface="Calibri"/>
              </a:rPr>
              <a:t>(</a:t>
            </a:r>
            <a:r>
              <a:rPr sz="3000" b="1">
                <a:latin typeface="Calibri"/>
                <a:cs typeface="Calibri"/>
              </a:rPr>
              <a:t>10) </a:t>
            </a:r>
            <a:r>
              <a:rPr sz="3000" spc="-5">
                <a:latin typeface="宋体"/>
                <a:cs typeface="宋体"/>
              </a:rPr>
              <a:t>根据政府主管部门或建设单位的要求，参与或配合对工程质量事故、施工安全事故的</a:t>
            </a:r>
            <a:r>
              <a:rPr sz="3000" spc="-20">
                <a:latin typeface="宋体"/>
                <a:cs typeface="宋体"/>
              </a:rPr>
              <a:t>调查；</a:t>
            </a:r>
            <a:endParaRPr sz="3000">
              <a:latin typeface="宋体"/>
              <a:cs typeface="宋体"/>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1539151"/>
            <a:ext cx="991235" cy="947419"/>
          </a:xfrm>
          <a:prstGeom prst="rect">
            <a:avLst/>
          </a:prstGeom>
        </p:spPr>
        <p:txBody>
          <a:bodyPr vert="horz" wrap="square" lIns="0" tIns="19050" rIns="0" bIns="0" rtlCol="0">
            <a:spAutoFit/>
          </a:bodyPr>
          <a:lstStyle/>
          <a:p>
            <a:pPr marL="354965" indent="-342265">
              <a:lnSpc>
                <a:spcPct val="100000"/>
              </a:lnSpc>
              <a:spcBef>
                <a:spcPts val="150"/>
              </a:spcBef>
              <a:buSzPct val="101666"/>
              <a:buFont typeface="Arial"/>
              <a:buChar char="•"/>
              <a:tabLst>
                <a:tab pos="354965"/>
                <a:tab pos="355600"/>
              </a:tabLst>
            </a:pPr>
            <a:r>
              <a:rPr sz="3000" spc="-20">
                <a:latin typeface="Calibri"/>
                <a:cs typeface="Calibri"/>
              </a:rPr>
              <a:t>(11)</a:t>
            </a:r>
            <a:endParaRPr sz="3000">
              <a:latin typeface="Calibri"/>
              <a:cs typeface="Calibri"/>
            </a:endParaRPr>
          </a:p>
          <a:p>
            <a:pPr marL="354965" indent="-342265">
              <a:lnSpc>
                <a:spcPct val="100000"/>
              </a:lnSpc>
              <a:buSzPct val="101666"/>
              <a:buFont typeface="Arial"/>
              <a:buChar char="•"/>
              <a:tabLst>
                <a:tab pos="354965"/>
                <a:tab pos="355600"/>
              </a:tabLst>
            </a:pPr>
            <a:r>
              <a:rPr sz="3000" b="0" spc="-20">
                <a:latin typeface="Calibri"/>
                <a:cs typeface="Calibri"/>
              </a:rPr>
              <a:t>(</a:t>
            </a:r>
            <a:r>
              <a:rPr sz="3000" spc="-20">
                <a:latin typeface="Calibri"/>
                <a:cs typeface="Calibri"/>
              </a:rPr>
              <a:t>12)</a:t>
            </a:r>
            <a:endParaRPr sz="3000">
              <a:latin typeface="Calibri"/>
              <a:cs typeface="Calibri"/>
            </a:endParaRP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14</a:t>
            </a:fld>
          </a:p>
        </p:txBody>
      </p:sp>
      <p:sp>
        <p:nvSpPr>
          <p:cNvPr id="3" name="object 3"/>
          <p:cNvSpPr txBox="1"/>
          <p:nvPr/>
        </p:nvSpPr>
        <p:spPr>
          <a:xfrm>
            <a:off x="1757670" y="1545501"/>
            <a:ext cx="6502400" cy="1397000"/>
          </a:xfrm>
          <a:prstGeom prst="rect">
            <a:avLst/>
          </a:prstGeom>
        </p:spPr>
        <p:txBody>
          <a:bodyPr vert="horz" wrap="square" lIns="0" tIns="12700" rIns="0" bIns="0" rtlCol="0">
            <a:spAutoFit/>
          </a:bodyPr>
          <a:lstStyle/>
          <a:p>
            <a:pPr marL="15240">
              <a:lnSpc>
                <a:spcPct val="100000"/>
              </a:lnSpc>
              <a:spcBef>
                <a:spcPts val="100"/>
              </a:spcBef>
            </a:pPr>
            <a:r>
              <a:rPr sz="3000" spc="-10">
                <a:latin typeface="宋体"/>
                <a:cs typeface="宋体"/>
              </a:rPr>
              <a:t>定期巡视施工现场；</a:t>
            </a:r>
            <a:endParaRPr sz="3000">
              <a:latin typeface="宋体"/>
              <a:cs typeface="宋体"/>
            </a:endParaRPr>
          </a:p>
          <a:p>
            <a:pPr marL="12700">
              <a:lnSpc>
                <a:spcPct val="100000"/>
              </a:lnSpc>
            </a:pPr>
            <a:r>
              <a:rPr sz="3000" spc="-5">
                <a:latin typeface="宋体"/>
                <a:cs typeface="宋体"/>
              </a:rPr>
              <a:t>对索赔、工程延期提出处理意见；</a:t>
            </a:r>
            <a:endParaRPr sz="3000">
              <a:latin typeface="宋体"/>
              <a:cs typeface="宋体"/>
            </a:endParaRPr>
          </a:p>
          <a:p>
            <a:pPr marL="12700">
              <a:lnSpc>
                <a:spcPct val="100000"/>
              </a:lnSpc>
            </a:pPr>
            <a:r>
              <a:rPr sz="3000" spc="-5">
                <a:latin typeface="宋体"/>
                <a:cs typeface="宋体"/>
              </a:rPr>
              <a:t>组织编制监理月报、专题报告和工作总</a:t>
            </a:r>
            <a:endParaRPr sz="3000">
              <a:latin typeface="宋体"/>
              <a:cs typeface="宋体"/>
            </a:endParaRPr>
          </a:p>
        </p:txBody>
      </p:sp>
      <p:sp>
        <p:nvSpPr>
          <p:cNvPr id="4" name="object 4"/>
          <p:cNvSpPr txBox="1"/>
          <p:nvPr/>
        </p:nvSpPr>
        <p:spPr>
          <a:xfrm>
            <a:off x="535940" y="2453551"/>
            <a:ext cx="7988300" cy="3324860"/>
          </a:xfrm>
          <a:prstGeom prst="rect">
            <a:avLst/>
          </a:prstGeom>
        </p:spPr>
        <p:txBody>
          <a:bodyPr vert="horz" wrap="square" lIns="0" tIns="19050" rIns="0" bIns="0" rtlCol="0">
            <a:spAutoFit/>
          </a:bodyPr>
          <a:lstStyle/>
          <a:p>
            <a:pPr marL="354965" indent="-342265">
              <a:lnSpc>
                <a:spcPts val="3360"/>
              </a:lnSpc>
              <a:spcBef>
                <a:spcPts val="150"/>
              </a:spcBef>
              <a:buSzPct val="101666"/>
              <a:buFont typeface="Arial"/>
              <a:buChar char="•"/>
              <a:tabLst>
                <a:tab pos="354965"/>
                <a:tab pos="355600"/>
              </a:tabLst>
            </a:pPr>
            <a:r>
              <a:rPr sz="3000" spc="-20">
                <a:latin typeface="Calibri"/>
                <a:cs typeface="Calibri"/>
              </a:rPr>
              <a:t>(</a:t>
            </a:r>
            <a:r>
              <a:rPr sz="3000" b="1" spc="-20">
                <a:latin typeface="Calibri"/>
                <a:cs typeface="Calibri"/>
              </a:rPr>
              <a:t>13)</a:t>
            </a:r>
            <a:endParaRPr sz="3000">
              <a:latin typeface="Calibri"/>
              <a:cs typeface="Calibri"/>
            </a:endParaRPr>
          </a:p>
          <a:p>
            <a:pPr marL="355600">
              <a:lnSpc>
                <a:spcPts val="3240"/>
              </a:lnSpc>
            </a:pPr>
            <a:r>
              <a:rPr sz="3000" spc="-25">
                <a:latin typeface="宋体"/>
                <a:cs typeface="宋体"/>
              </a:rPr>
              <a:t>结；</a:t>
            </a:r>
            <a:endParaRPr sz="3000">
              <a:latin typeface="宋体"/>
              <a:cs typeface="宋体"/>
            </a:endParaRPr>
          </a:p>
          <a:p>
            <a:pPr marL="354965" marR="269240" indent="-342265">
              <a:lnSpc>
                <a:spcPts val="3120"/>
              </a:lnSpc>
              <a:spcBef>
                <a:spcPts val="385"/>
              </a:spcBef>
              <a:buSzPct val="101666"/>
              <a:buFont typeface="Arial"/>
              <a:buChar char="•"/>
              <a:tabLst>
                <a:tab pos="354965"/>
                <a:tab pos="355600"/>
                <a:tab pos="1233805"/>
              </a:tabLst>
            </a:pPr>
            <a:r>
              <a:rPr sz="3000" spc="-20">
                <a:latin typeface="Calibri"/>
                <a:cs typeface="Calibri"/>
              </a:rPr>
              <a:t>(</a:t>
            </a:r>
            <a:r>
              <a:rPr sz="3000" b="1" spc="-20">
                <a:latin typeface="Calibri"/>
                <a:cs typeface="Calibri"/>
              </a:rPr>
              <a:t>14)</a:t>
            </a:r>
            <a:r>
              <a:rPr sz="3000" b="1">
                <a:latin typeface="Calibri"/>
                <a:cs typeface="Calibri"/>
              </a:rPr>
              <a:t>	</a:t>
            </a:r>
            <a:r>
              <a:rPr sz="3000" spc="-5">
                <a:latin typeface="宋体"/>
                <a:cs typeface="宋体"/>
              </a:rPr>
              <a:t>审核并签认承包单位的单位工程质量验</a:t>
            </a:r>
            <a:r>
              <a:rPr sz="3000" spc="-15">
                <a:latin typeface="宋体"/>
                <a:cs typeface="宋体"/>
              </a:rPr>
              <a:t>收资料；</a:t>
            </a:r>
            <a:endParaRPr sz="3000">
              <a:latin typeface="宋体"/>
              <a:cs typeface="宋体"/>
            </a:endParaRPr>
          </a:p>
          <a:p>
            <a:pPr marL="354965" marR="5080" indent="-342265">
              <a:lnSpc>
                <a:spcPct val="83300"/>
              </a:lnSpc>
              <a:spcBef>
                <a:spcPts val="335"/>
              </a:spcBef>
              <a:buSzPct val="101666"/>
              <a:buFont typeface="Arial"/>
              <a:buChar char="•"/>
              <a:tabLst>
                <a:tab pos="354965"/>
                <a:tab pos="355600"/>
                <a:tab pos="1233805"/>
              </a:tabLst>
            </a:pPr>
            <a:r>
              <a:rPr sz="3000" spc="-20">
                <a:latin typeface="Calibri"/>
                <a:cs typeface="Calibri"/>
              </a:rPr>
              <a:t>(</a:t>
            </a:r>
            <a:r>
              <a:rPr sz="3000" b="1" spc="-20">
                <a:latin typeface="Calibri"/>
                <a:cs typeface="Calibri"/>
              </a:rPr>
              <a:t>15)</a:t>
            </a:r>
            <a:r>
              <a:rPr sz="3000" b="1">
                <a:latin typeface="Calibri"/>
                <a:cs typeface="Calibri"/>
              </a:rPr>
              <a:t>	</a:t>
            </a:r>
            <a:r>
              <a:rPr sz="3000" spc="-5">
                <a:latin typeface="宋体"/>
                <a:cs typeface="宋体"/>
              </a:rPr>
              <a:t>审查承包单位提交的竣工申请报告，组织专业监理工程师编写工程质量评估报告，参加工程项目的竣工验收；</a:t>
            </a:r>
            <a:endParaRPr sz="3000">
              <a:latin typeface="宋体"/>
              <a:cs typeface="宋体"/>
            </a:endParaRPr>
          </a:p>
          <a:p>
            <a:pPr marL="354965" indent="-342265">
              <a:lnSpc>
                <a:spcPts val="3365"/>
              </a:lnSpc>
              <a:buSzPct val="101666"/>
              <a:buFont typeface="Arial"/>
              <a:buChar char="•"/>
              <a:tabLst>
                <a:tab pos="354965"/>
                <a:tab pos="355600"/>
                <a:tab pos="1233805"/>
              </a:tabLst>
            </a:pPr>
            <a:r>
              <a:rPr sz="3000" spc="-20">
                <a:latin typeface="Calibri"/>
                <a:cs typeface="Calibri"/>
              </a:rPr>
              <a:t>(</a:t>
            </a:r>
            <a:r>
              <a:rPr sz="3000" b="1" spc="-20">
                <a:latin typeface="Calibri"/>
                <a:cs typeface="Calibri"/>
              </a:rPr>
              <a:t>16)</a:t>
            </a:r>
            <a:r>
              <a:rPr sz="3000" b="1">
                <a:latin typeface="Calibri"/>
                <a:cs typeface="Calibri"/>
              </a:rPr>
              <a:t>	</a:t>
            </a:r>
            <a:r>
              <a:rPr sz="3000" spc="-5">
                <a:latin typeface="宋体"/>
                <a:cs typeface="宋体"/>
              </a:rPr>
              <a:t>组织整理项目监理资料。</a:t>
            </a:r>
            <a:endParaRPr sz="30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56580" y="734936"/>
            <a:ext cx="567055" cy="39370"/>
          </a:xfrm>
          <a:custGeom>
            <a:rect l="l" t="t" r="r" b="b"/>
            <a:pathLst>
              <a:path w="567055" h="39370">
                <a:moveTo>
                  <a:pt x="566439" y="39115"/>
                </a:moveTo>
                <a:lnTo>
                  <a:pt x="0" y="39115"/>
                </a:lnTo>
                <a:lnTo>
                  <a:pt x="0" y="0"/>
                </a:lnTo>
                <a:lnTo>
                  <a:pt x="566439" y="0"/>
                </a:lnTo>
                <a:lnTo>
                  <a:pt x="566439" y="39115"/>
                </a:lnTo>
                <a:close/>
              </a:path>
            </a:pathLst>
          </a:custGeom>
          <a:solidFill>
            <a:srgbClr val="FF0000"/>
          </a:solidFill>
        </p:spPr>
        <p:txBody>
          <a:bodyPr wrap="square" lIns="0" tIns="0" rIns="0" bIns="0" rtlCol="0"/>
          <a:lstStyle/>
          <a:p/>
        </p:txBody>
      </p:sp>
      <p:sp>
        <p:nvSpPr>
          <p:cNvPr id="3" name="object 3"/>
          <p:cNvSpPr txBox="1">
            <a:spLocks noGrp="1"/>
          </p:cNvSpPr>
          <p:nvPr>
            <p:ph type="title"/>
          </p:nvPr>
        </p:nvSpPr>
        <p:spPr>
          <a:xfrm>
            <a:off x="643880" y="127114"/>
            <a:ext cx="7856855" cy="695960"/>
          </a:xfrm>
          <a:prstGeom prst="rect">
            <a:avLst/>
          </a:prstGeom>
        </p:spPr>
        <p:txBody>
          <a:bodyPr vert="horz" wrap="square" lIns="0" tIns="12700" rIns="0" bIns="0" rtlCol="0">
            <a:spAutoFit/>
          </a:bodyPr>
          <a:lstStyle/>
          <a:p>
            <a:pPr marL="12700">
              <a:lnSpc>
                <a:spcPct val="100000"/>
              </a:lnSpc>
              <a:spcBef>
                <a:spcPts val="100"/>
              </a:spcBef>
            </a:pPr>
            <a:r>
              <a:rPr b="0" spc="-10">
                <a:solidFill>
                  <a:srgbClr val="FF0000"/>
                </a:solidFill>
                <a:latin typeface="Calibri"/>
                <a:cs typeface="Calibri"/>
              </a:rPr>
              <a:t>12</a:t>
            </a:r>
            <a:r>
              <a:rPr b="0" spc="-5">
                <a:solidFill>
                  <a:srgbClr val="FF0000"/>
                </a:solidFill>
                <a:latin typeface="宋体"/>
                <a:cs typeface="宋体"/>
              </a:rPr>
              <a:t>总监理工程师不得委托的工作</a:t>
            </a:r>
          </a:p>
        </p:txBody>
      </p:sp>
      <p:sp>
        <p:nvSpPr>
          <p:cNvPr id="4" name="object 4"/>
          <p:cNvSpPr/>
          <p:nvPr/>
        </p:nvSpPr>
        <p:spPr>
          <a:xfrm>
            <a:off x="1223020" y="734936"/>
            <a:ext cx="7264400" cy="39370"/>
          </a:xfrm>
          <a:custGeom>
            <a:rect l="l" t="t" r="r" b="b"/>
            <a:pathLst>
              <a:path w="7264400" h="39370">
                <a:moveTo>
                  <a:pt x="7264398" y="39115"/>
                </a:moveTo>
                <a:lnTo>
                  <a:pt x="0" y="39115"/>
                </a:lnTo>
                <a:lnTo>
                  <a:pt x="0" y="0"/>
                </a:lnTo>
                <a:lnTo>
                  <a:pt x="7264398" y="0"/>
                </a:lnTo>
                <a:lnTo>
                  <a:pt x="7264398" y="39115"/>
                </a:lnTo>
                <a:close/>
              </a:path>
            </a:pathLst>
          </a:custGeom>
          <a:solidFill>
            <a:srgbClr val="FF0000"/>
          </a:solidFill>
        </p:spPr>
        <p:txBody>
          <a:bodyPr wrap="square" lIns="0" tIns="0" rIns="0" bIns="0" rtlCol="0"/>
          <a:lstStyle/>
          <a:p/>
        </p:txBody>
      </p:sp>
      <p:sp>
        <p:nvSpPr>
          <p:cNvPr id="5" name="object 5"/>
          <p:cNvSpPr txBox="1"/>
          <p:nvPr/>
        </p:nvSpPr>
        <p:spPr>
          <a:xfrm>
            <a:off x="3823965" y="797674"/>
            <a:ext cx="1494155" cy="695960"/>
          </a:xfrm>
          <a:prstGeom prst="rect">
            <a:avLst/>
          </a:prstGeom>
        </p:spPr>
        <p:txBody>
          <a:bodyPr vert="horz" wrap="square" lIns="0" tIns="12700" rIns="0" bIns="0" rtlCol="0">
            <a:spAutoFit/>
          </a:bodyPr>
          <a:lstStyle/>
          <a:p>
            <a:pPr marL="12700">
              <a:lnSpc>
                <a:spcPct val="100000"/>
              </a:lnSpc>
              <a:spcBef>
                <a:spcPts val="100"/>
              </a:spcBef>
            </a:pPr>
            <a:r>
              <a:rPr sz="4400" u="heavy" spc="-10">
                <a:solidFill>
                  <a:srgbClr val="FF0000"/>
                </a:solidFill>
                <a:uFill>
                  <a:solidFill>
                    <a:srgbClr val="FF0000"/>
                  </a:solidFill>
                </a:uFill>
                <a:latin typeface="Calibri"/>
                <a:cs typeface="Calibri"/>
              </a:rPr>
              <a:t>(3.3.3)</a:t>
            </a:r>
            <a:endParaRPr sz="4400">
              <a:latin typeface="Calibri"/>
              <a:cs typeface="Calibri"/>
            </a:endParaRPr>
          </a:p>
        </p:txBody>
      </p:sp>
      <p:sp>
        <p:nvSpPr>
          <p:cNvPr id="7" name="object 7"/>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8" name="object 8"/>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15</a:t>
            </a:fld>
          </a:p>
        </p:txBody>
      </p:sp>
      <p:sp>
        <p:nvSpPr>
          <p:cNvPr id="6" name="object 6"/>
          <p:cNvSpPr txBox="1"/>
          <p:nvPr/>
        </p:nvSpPr>
        <p:spPr>
          <a:xfrm>
            <a:off x="535940" y="1584992"/>
            <a:ext cx="8041640" cy="4521200"/>
          </a:xfrm>
          <a:prstGeom prst="rect">
            <a:avLst/>
          </a:prstGeom>
        </p:spPr>
        <p:txBody>
          <a:bodyPr vert="horz" wrap="square" lIns="0" tIns="88900" rIns="0" bIns="0" rtlCol="0">
            <a:spAutoFit/>
          </a:bodyPr>
          <a:lstStyle/>
          <a:p>
            <a:pPr marL="354965" marR="57785" indent="-342265">
              <a:lnSpc>
                <a:spcPct val="80000"/>
              </a:lnSpc>
              <a:spcBef>
                <a:spcPts val="700"/>
              </a:spcBef>
              <a:buSzPct val="102000"/>
              <a:buFont typeface="Arial"/>
              <a:buChar char="•"/>
              <a:tabLst>
                <a:tab pos="354965"/>
                <a:tab pos="355600"/>
              </a:tabLst>
            </a:pPr>
            <a:r>
              <a:rPr sz="2500" spc="-5">
                <a:latin typeface="宋体"/>
                <a:cs typeface="宋体"/>
              </a:rPr>
              <a:t>答：总监理工程师不得将下列工作委托副总监理工程师</a:t>
            </a:r>
            <a:r>
              <a:rPr sz="2500" spc="-10">
                <a:latin typeface="宋体"/>
                <a:cs typeface="宋体"/>
              </a:rPr>
              <a:t>和其他人员：</a:t>
            </a:r>
            <a:endParaRPr sz="2500">
              <a:latin typeface="宋体"/>
              <a:cs typeface="宋体"/>
            </a:endParaRPr>
          </a:p>
          <a:p>
            <a:pPr marL="355600" marR="100965" indent="-342900">
              <a:lnSpc>
                <a:spcPts val="2600"/>
              </a:lnSpc>
              <a:spcBef>
                <a:spcPts val="225"/>
              </a:spcBef>
              <a:buSzPct val="102000"/>
              <a:buFont typeface="Arial"/>
              <a:buChar char="•"/>
              <a:tabLst>
                <a:tab pos="570865"/>
                <a:tab pos="571500"/>
                <a:tab pos="1581785"/>
              </a:tabLst>
            </a:pPr>
            <a:r>
              <a:rPr/>
              <a:t>	</a:t>
            </a:r>
            <a:r>
              <a:rPr sz="2500">
                <a:latin typeface="宋体"/>
                <a:cs typeface="宋体"/>
              </a:rPr>
              <a:t>（</a:t>
            </a:r>
            <a:r>
              <a:rPr sz="2500" spc="-695">
                <a:latin typeface="宋体"/>
                <a:cs typeface="宋体"/>
              </a:rPr>
              <a:t> </a:t>
            </a:r>
            <a:r>
              <a:rPr sz="2500" b="1" spc="-25">
                <a:latin typeface="Calibri"/>
                <a:cs typeface="Calibri"/>
              </a:rPr>
              <a:t>1</a:t>
            </a:r>
            <a:r>
              <a:rPr sz="2500" b="1" spc="-25">
                <a:latin typeface="Microsoft JhengHei"/>
                <a:cs typeface="Microsoft JhengHei"/>
              </a:rPr>
              <a:t>）</a:t>
            </a:r>
            <a:r>
              <a:rPr sz="2500" b="1">
                <a:latin typeface="Microsoft JhengHei"/>
                <a:cs typeface="Microsoft JhengHei"/>
              </a:rPr>
              <a:t>	</a:t>
            </a:r>
            <a:r>
              <a:rPr sz="2500" spc="-5">
                <a:latin typeface="宋体"/>
                <a:cs typeface="宋体"/>
              </a:rPr>
              <a:t>主持编写项目监理规划，审批项目监理实施细</a:t>
            </a:r>
            <a:r>
              <a:rPr sz="2500" spc="-25">
                <a:latin typeface="宋体"/>
                <a:cs typeface="宋体"/>
              </a:rPr>
              <a:t>则；</a:t>
            </a:r>
            <a:endParaRPr sz="2500">
              <a:latin typeface="宋体"/>
              <a:cs typeface="宋体"/>
            </a:endParaRPr>
          </a:p>
          <a:p>
            <a:pPr marL="570865" indent="-558800">
              <a:lnSpc>
                <a:spcPts val="2780"/>
              </a:lnSpc>
              <a:buSzPct val="102000"/>
              <a:buFont typeface="Arial"/>
              <a:buChar char="•"/>
              <a:tabLst>
                <a:tab pos="570865"/>
                <a:tab pos="571500"/>
                <a:tab pos="1581785"/>
              </a:tabLst>
            </a:pPr>
            <a:r>
              <a:rPr sz="2500" b="1">
                <a:latin typeface="Microsoft JhengHei"/>
                <a:cs typeface="Microsoft JhengHei"/>
              </a:rPr>
              <a:t>（</a:t>
            </a:r>
            <a:r>
              <a:rPr sz="2500" b="1" spc="-60">
                <a:latin typeface="Microsoft JhengHei"/>
                <a:cs typeface="Microsoft JhengHei"/>
              </a:rPr>
              <a:t> </a:t>
            </a:r>
            <a:r>
              <a:rPr sz="2500" b="1" spc="-25">
                <a:latin typeface="Calibri"/>
                <a:cs typeface="Calibri"/>
              </a:rPr>
              <a:t>2</a:t>
            </a:r>
            <a:r>
              <a:rPr sz="2500" b="1" spc="-25">
                <a:latin typeface="Microsoft JhengHei"/>
                <a:cs typeface="Microsoft JhengHei"/>
              </a:rPr>
              <a:t>）</a:t>
            </a:r>
            <a:r>
              <a:rPr sz="2500" b="1">
                <a:latin typeface="Microsoft JhengHei"/>
                <a:cs typeface="Microsoft JhengHei"/>
              </a:rPr>
              <a:t>	</a:t>
            </a:r>
            <a:r>
              <a:rPr sz="2500" spc="-5">
                <a:latin typeface="宋体"/>
                <a:cs typeface="宋体"/>
              </a:rPr>
              <a:t>根据工程项目的进展情况调配监理人员；</a:t>
            </a:r>
            <a:endParaRPr sz="2500">
              <a:latin typeface="宋体"/>
              <a:cs typeface="宋体"/>
            </a:endParaRPr>
          </a:p>
          <a:p>
            <a:pPr marL="355600" marR="100965" indent="-342900">
              <a:lnSpc>
                <a:spcPts val="2600"/>
              </a:lnSpc>
              <a:spcBef>
                <a:spcPts val="420"/>
              </a:spcBef>
              <a:buSzPct val="102000"/>
              <a:buFont typeface="Arial"/>
              <a:buChar char="•"/>
              <a:tabLst>
                <a:tab pos="570865"/>
                <a:tab pos="571500"/>
                <a:tab pos="1581785"/>
              </a:tabLst>
            </a:pPr>
            <a:r>
              <a:rPr/>
              <a:t>	</a:t>
            </a:r>
            <a:r>
              <a:rPr sz="2500" b="1">
                <a:latin typeface="Microsoft JhengHei"/>
                <a:cs typeface="Microsoft JhengHei"/>
              </a:rPr>
              <a:t>（</a:t>
            </a:r>
            <a:r>
              <a:rPr sz="2500" b="1" spc="-70">
                <a:latin typeface="Microsoft JhengHei"/>
                <a:cs typeface="Microsoft JhengHei"/>
              </a:rPr>
              <a:t> </a:t>
            </a:r>
            <a:r>
              <a:rPr sz="2500" b="1" spc="-25">
                <a:latin typeface="Calibri"/>
                <a:cs typeface="Calibri"/>
              </a:rPr>
              <a:t>3</a:t>
            </a:r>
            <a:r>
              <a:rPr sz="2500" b="1" spc="-25">
                <a:latin typeface="Microsoft JhengHei"/>
                <a:cs typeface="Microsoft JhengHei"/>
              </a:rPr>
              <a:t>）</a:t>
            </a:r>
            <a:r>
              <a:rPr sz="2500" b="1">
                <a:latin typeface="Microsoft JhengHei"/>
                <a:cs typeface="Microsoft JhengHei"/>
              </a:rPr>
              <a:t>	</a:t>
            </a:r>
            <a:r>
              <a:rPr sz="2500" spc="-5">
                <a:latin typeface="宋体"/>
                <a:cs typeface="宋体"/>
              </a:rPr>
              <a:t>组织审核承包单位提交的施工组织设计、开工报告、技术方案、进度计划；</a:t>
            </a:r>
            <a:endParaRPr sz="2500">
              <a:latin typeface="宋体"/>
              <a:cs typeface="宋体"/>
            </a:endParaRPr>
          </a:p>
          <a:p>
            <a:pPr marL="355600" marR="5080" indent="-342900">
              <a:lnSpc>
                <a:spcPct val="83300"/>
              </a:lnSpc>
              <a:spcBef>
                <a:spcPts val="280"/>
              </a:spcBef>
              <a:buSzPct val="102000"/>
              <a:buFont typeface="Arial"/>
              <a:buChar char="•"/>
              <a:tabLst>
                <a:tab pos="642620"/>
                <a:tab pos="643255"/>
                <a:tab pos="1581785"/>
              </a:tabLst>
            </a:pPr>
            <a:r>
              <a:rPr/>
              <a:t>	</a:t>
            </a:r>
            <a:r>
              <a:rPr sz="2500" spc="-25">
                <a:latin typeface="宋体"/>
                <a:cs typeface="宋体"/>
              </a:rPr>
              <a:t>（</a:t>
            </a:r>
            <a:r>
              <a:rPr sz="2500" b="1" spc="-25">
                <a:latin typeface="Calibri"/>
                <a:cs typeface="Calibri"/>
              </a:rPr>
              <a:t>4</a:t>
            </a:r>
            <a:r>
              <a:rPr sz="2500" b="1" spc="-25">
                <a:latin typeface="Microsoft JhengHei"/>
                <a:cs typeface="Microsoft JhengHei"/>
              </a:rPr>
              <a:t>）</a:t>
            </a:r>
            <a:r>
              <a:rPr sz="2500" b="1">
                <a:latin typeface="Microsoft JhengHei"/>
                <a:cs typeface="Microsoft JhengHei"/>
              </a:rPr>
              <a:t>	</a:t>
            </a:r>
            <a:r>
              <a:rPr sz="2500">
                <a:latin typeface="宋体"/>
                <a:cs typeface="宋体"/>
              </a:rPr>
              <a:t>签发工程停工／复工令、工程暂停令</a:t>
            </a:r>
            <a:r>
              <a:rPr sz="2500">
                <a:latin typeface="Calibri"/>
                <a:cs typeface="Calibri"/>
              </a:rPr>
              <a:t>(</a:t>
            </a:r>
            <a:r>
              <a:rPr sz="2500" spc="-15">
                <a:latin typeface="宋体"/>
                <a:cs typeface="宋体"/>
              </a:rPr>
              <a:t>紧急情况</a:t>
            </a:r>
            <a:r>
              <a:rPr sz="2500">
                <a:latin typeface="宋体"/>
                <a:cs typeface="宋体"/>
              </a:rPr>
              <a:t>除外</a:t>
            </a:r>
            <a:r>
              <a:rPr sz="2500">
                <a:latin typeface="Calibri"/>
                <a:cs typeface="Calibri"/>
              </a:rPr>
              <a:t>)</a:t>
            </a:r>
            <a:r>
              <a:rPr sz="2500" spc="-5">
                <a:latin typeface="宋体"/>
                <a:cs typeface="宋体"/>
              </a:rPr>
              <a:t>，签署验工计价表、工程付款凭证、工程竣工报验单，审核签署竣工结算凭证；</a:t>
            </a:r>
            <a:endParaRPr sz="2500">
              <a:latin typeface="宋体"/>
              <a:cs typeface="宋体"/>
            </a:endParaRPr>
          </a:p>
          <a:p>
            <a:pPr marL="642620" indent="-630555">
              <a:lnSpc>
                <a:spcPts val="2805"/>
              </a:lnSpc>
              <a:buSzPct val="102000"/>
              <a:buFont typeface="Arial"/>
              <a:buChar char="•"/>
              <a:tabLst>
                <a:tab pos="642620"/>
                <a:tab pos="643255"/>
                <a:tab pos="1653539"/>
              </a:tabLst>
            </a:pPr>
            <a:r>
              <a:rPr sz="2500" b="1" spc="-25">
                <a:latin typeface="Microsoft JhengHei"/>
                <a:cs typeface="Microsoft JhengHei"/>
              </a:rPr>
              <a:t>（</a:t>
            </a:r>
            <a:r>
              <a:rPr sz="2500" b="1" spc="-25">
                <a:latin typeface="Calibri"/>
                <a:cs typeface="Calibri"/>
              </a:rPr>
              <a:t>5</a:t>
            </a:r>
            <a:r>
              <a:rPr sz="2500" b="1" spc="-25">
                <a:latin typeface="Microsoft JhengHei"/>
                <a:cs typeface="Microsoft JhengHei"/>
              </a:rPr>
              <a:t>）</a:t>
            </a:r>
            <a:r>
              <a:rPr sz="2500" b="1">
                <a:latin typeface="Microsoft JhengHei"/>
                <a:cs typeface="Microsoft JhengHei"/>
              </a:rPr>
              <a:t>	</a:t>
            </a:r>
            <a:r>
              <a:rPr sz="2500" spc="-5">
                <a:latin typeface="宋体"/>
                <a:cs typeface="宋体"/>
              </a:rPr>
              <a:t>对索赔、工程延期提出处理意见；</a:t>
            </a:r>
            <a:endParaRPr sz="2500">
              <a:latin typeface="宋体"/>
              <a:cs typeface="宋体"/>
            </a:endParaRPr>
          </a:p>
          <a:p>
            <a:pPr marL="355600" marR="29209" indent="-342900">
              <a:lnSpc>
                <a:spcPts val="2600"/>
              </a:lnSpc>
              <a:spcBef>
                <a:spcPts val="420"/>
              </a:spcBef>
              <a:buSzPct val="102000"/>
              <a:buFont typeface="Arial"/>
              <a:buChar char="•"/>
              <a:tabLst>
                <a:tab pos="642620"/>
                <a:tab pos="643255"/>
                <a:tab pos="1653539"/>
              </a:tabLst>
            </a:pPr>
            <a:r>
              <a:rPr/>
              <a:t>	</a:t>
            </a:r>
            <a:r>
              <a:rPr sz="2500" b="1" spc="-25">
                <a:latin typeface="Microsoft JhengHei"/>
                <a:cs typeface="Microsoft JhengHei"/>
              </a:rPr>
              <a:t>（</a:t>
            </a:r>
            <a:r>
              <a:rPr sz="2500" b="1" spc="-25">
                <a:latin typeface="Calibri"/>
                <a:cs typeface="Calibri"/>
              </a:rPr>
              <a:t>6</a:t>
            </a:r>
            <a:r>
              <a:rPr sz="2500" b="1" spc="-25">
                <a:latin typeface="Microsoft JhengHei"/>
                <a:cs typeface="Microsoft JhengHei"/>
              </a:rPr>
              <a:t>）</a:t>
            </a:r>
            <a:r>
              <a:rPr sz="2500" b="1">
                <a:latin typeface="Microsoft JhengHei"/>
                <a:cs typeface="Microsoft JhengHei"/>
              </a:rPr>
              <a:t>	</a:t>
            </a:r>
            <a:r>
              <a:rPr sz="2500" spc="-5">
                <a:latin typeface="宋体"/>
                <a:cs typeface="宋体"/>
              </a:rPr>
              <a:t>签发监理月报、工程质量评估报告和项目监理</a:t>
            </a:r>
            <a:r>
              <a:rPr sz="2500" spc="-10">
                <a:latin typeface="宋体"/>
                <a:cs typeface="宋体"/>
              </a:rPr>
              <a:t>工作总结。</a:t>
            </a:r>
            <a:endParaRPr sz="25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759434" y="1070228"/>
            <a:ext cx="6155055" cy="39370"/>
          </a:xfrm>
          <a:custGeom>
            <a:rect l="l" t="t" r="r" b="b"/>
            <a:pathLst>
              <a:path w="6155055" h="39369">
                <a:moveTo>
                  <a:pt x="6154445" y="0"/>
                </a:moveTo>
                <a:lnTo>
                  <a:pt x="566445" y="0"/>
                </a:lnTo>
                <a:lnTo>
                  <a:pt x="0" y="0"/>
                </a:lnTo>
                <a:lnTo>
                  <a:pt x="0" y="39116"/>
                </a:lnTo>
                <a:lnTo>
                  <a:pt x="566445" y="39116"/>
                </a:lnTo>
                <a:lnTo>
                  <a:pt x="6154445" y="39116"/>
                </a:lnTo>
                <a:lnTo>
                  <a:pt x="6154445" y="0"/>
                </a:lnTo>
                <a:close/>
              </a:path>
            </a:pathLst>
          </a:custGeom>
          <a:solidFill>
            <a:srgbClr val="FF0000"/>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332155" rIns="0" bIns="0" rtlCol="0">
            <a:spAutoFit/>
          </a:bodyPr>
          <a:lstStyle/>
          <a:p>
            <a:pPr marL="13335">
              <a:lnSpc>
                <a:spcPct val="100000"/>
              </a:lnSpc>
              <a:spcBef>
                <a:spcPts val="100"/>
              </a:spcBef>
            </a:pPr>
            <a:r>
              <a:rPr b="0" spc="-10">
                <a:solidFill>
                  <a:srgbClr val="FF0000"/>
                </a:solidFill>
                <a:latin typeface="Calibri"/>
                <a:cs typeface="Calibri"/>
              </a:rPr>
              <a:t>13</a:t>
            </a:r>
            <a:r>
              <a:rPr b="0">
                <a:solidFill>
                  <a:srgbClr val="FF0000"/>
                </a:solidFill>
                <a:latin typeface="宋体"/>
                <a:cs typeface="宋体"/>
              </a:rPr>
              <a:t>专业监理工程师的职责</a:t>
            </a:r>
            <a:r>
              <a:rPr b="0" spc="-10">
                <a:solidFill>
                  <a:srgbClr val="FF0000"/>
                </a:solidFill>
                <a:latin typeface="Calibri"/>
                <a:cs typeface="Calibri"/>
              </a:rPr>
              <a:t>(3.3.5)</a:t>
            </a:r>
          </a:p>
        </p:txBody>
      </p:sp>
      <p:sp>
        <p:nvSpPr>
          <p:cNvPr id="4" name="object 4"/>
          <p:cNvSpPr/>
          <p:nvPr/>
        </p:nvSpPr>
        <p:spPr>
          <a:xfrm>
            <a:off x="6913884" y="1070216"/>
            <a:ext cx="1471295" cy="39370"/>
          </a:xfrm>
          <a:custGeom>
            <a:rect l="l" t="t" r="r" b="b"/>
            <a:pathLst>
              <a:path w="1471295" h="39369">
                <a:moveTo>
                  <a:pt x="1470669" y="39115"/>
                </a:moveTo>
                <a:lnTo>
                  <a:pt x="0" y="39115"/>
                </a:lnTo>
                <a:lnTo>
                  <a:pt x="0" y="0"/>
                </a:lnTo>
                <a:lnTo>
                  <a:pt x="1470669" y="0"/>
                </a:lnTo>
                <a:lnTo>
                  <a:pt x="1470669" y="39115"/>
                </a:lnTo>
                <a:close/>
              </a:path>
            </a:pathLst>
          </a:custGeom>
          <a:solidFill>
            <a:srgbClr val="FF0000"/>
          </a:solidFill>
        </p:spPr>
        <p:txBody>
          <a:bodyPr wrap="square" lIns="0" tIns="0" rIns="0" bIns="0" rtlCol="0"/>
          <a:lstStyle/>
          <a:p/>
        </p:txBody>
      </p:sp>
      <p:sp>
        <p:nvSpPr>
          <p:cNvPr id="5" name="object 5"/>
          <p:cNvSpPr txBox="1"/>
          <p:nvPr/>
        </p:nvSpPr>
        <p:spPr>
          <a:xfrm>
            <a:off x="535940" y="1612534"/>
            <a:ext cx="8255000" cy="3811270"/>
          </a:xfrm>
          <a:prstGeom prst="rect">
            <a:avLst/>
          </a:prstGeom>
        </p:spPr>
        <p:txBody>
          <a:bodyPr vert="horz" wrap="square" lIns="0" tIns="12700" rIns="0" bIns="0" rtlCol="0">
            <a:spAutoFit/>
          </a:bodyPr>
          <a:lstStyle/>
          <a:p>
            <a:pPr marL="354965" indent="-342265">
              <a:lnSpc>
                <a:spcPct val="100000"/>
              </a:lnSpc>
              <a:spcBef>
                <a:spcPts val="100"/>
              </a:spcBef>
              <a:buSzPct val="101851"/>
              <a:buFont typeface="Arial"/>
              <a:buChar char="•"/>
              <a:tabLst>
                <a:tab pos="354965"/>
                <a:tab pos="355600"/>
              </a:tabLst>
            </a:pPr>
            <a:r>
              <a:rPr sz="2700" spc="-5">
                <a:latin typeface="宋体"/>
                <a:cs typeface="宋体"/>
              </a:rPr>
              <a:t>答：专业监理工程师应履行以下职责：</a:t>
            </a:r>
            <a:endParaRPr sz="2700">
              <a:latin typeface="宋体"/>
              <a:cs typeface="宋体"/>
            </a:endParaRPr>
          </a:p>
          <a:p>
            <a:pPr marL="355600" marR="394335" indent="-342900">
              <a:lnSpc>
                <a:spcPts val="3150"/>
              </a:lnSpc>
              <a:spcBef>
                <a:spcPts val="270"/>
              </a:spcBef>
              <a:buSzPct val="101851"/>
              <a:buFont typeface="Arial"/>
              <a:buChar char="•"/>
              <a:tabLst>
                <a:tab pos="665480"/>
                <a:tab pos="666115"/>
                <a:tab pos="1680210"/>
              </a:tabLst>
            </a:pPr>
            <a:r>
              <a:rPr/>
              <a:t>	</a:t>
            </a:r>
            <a:r>
              <a:rPr sz="2700" spc="-25">
                <a:latin typeface="宋体"/>
                <a:cs typeface="宋体"/>
              </a:rPr>
              <a:t>（</a:t>
            </a:r>
            <a:r>
              <a:rPr sz="2700" b="1" spc="-25">
                <a:latin typeface="Calibri"/>
                <a:cs typeface="Calibri"/>
              </a:rPr>
              <a:t>1</a:t>
            </a:r>
            <a:r>
              <a:rPr sz="2700" b="1" spc="-25">
                <a:latin typeface="Microsoft JhengHei"/>
                <a:cs typeface="Microsoft JhengHei"/>
              </a:rPr>
              <a:t>）</a:t>
            </a:r>
            <a:r>
              <a:rPr sz="2700" b="1">
                <a:latin typeface="Microsoft JhengHei"/>
                <a:cs typeface="Microsoft JhengHei"/>
              </a:rPr>
              <a:t>	</a:t>
            </a:r>
            <a:r>
              <a:rPr sz="2700" spc="-5">
                <a:latin typeface="宋体"/>
                <a:cs typeface="宋体"/>
              </a:rPr>
              <a:t>参与编制监理规划，负责编制本专业的监</a:t>
            </a:r>
            <a:r>
              <a:rPr sz="2700" spc="-10">
                <a:latin typeface="宋体"/>
                <a:cs typeface="宋体"/>
              </a:rPr>
              <a:t>理实施细则；</a:t>
            </a:r>
            <a:endParaRPr sz="2700">
              <a:latin typeface="宋体"/>
              <a:cs typeface="宋体"/>
            </a:endParaRPr>
          </a:p>
          <a:p>
            <a:pPr marL="588010" indent="-575945">
              <a:lnSpc>
                <a:spcPct val="100000"/>
              </a:lnSpc>
              <a:buSzPct val="101851"/>
              <a:buFont typeface="Arial"/>
              <a:buChar char="•"/>
              <a:tabLst>
                <a:tab pos="588010"/>
                <a:tab pos="588645"/>
                <a:tab pos="1680210"/>
              </a:tabLst>
            </a:pPr>
            <a:r>
              <a:rPr sz="2700">
                <a:latin typeface="宋体"/>
                <a:cs typeface="宋体"/>
              </a:rPr>
              <a:t>（</a:t>
            </a:r>
            <a:r>
              <a:rPr sz="2700" spc="-740">
                <a:latin typeface="宋体"/>
                <a:cs typeface="宋体"/>
              </a:rPr>
              <a:t> </a:t>
            </a:r>
            <a:r>
              <a:rPr sz="2700" b="1" spc="-25">
                <a:latin typeface="Calibri"/>
                <a:cs typeface="Calibri"/>
              </a:rPr>
              <a:t>2</a:t>
            </a:r>
            <a:r>
              <a:rPr sz="2700" b="1" spc="-25">
                <a:latin typeface="Microsoft JhengHei"/>
                <a:cs typeface="Microsoft JhengHei"/>
              </a:rPr>
              <a:t>）</a:t>
            </a:r>
            <a:r>
              <a:rPr sz="2700" b="1">
                <a:latin typeface="Microsoft JhengHei"/>
                <a:cs typeface="Microsoft JhengHei"/>
              </a:rPr>
              <a:t>	</a:t>
            </a:r>
            <a:r>
              <a:rPr sz="2700" spc="-5">
                <a:latin typeface="宋体"/>
                <a:cs typeface="宋体"/>
              </a:rPr>
              <a:t>负责本专业监理工作的具体实施；</a:t>
            </a:r>
            <a:endParaRPr sz="2700">
              <a:latin typeface="宋体"/>
              <a:cs typeface="宋体"/>
            </a:endParaRPr>
          </a:p>
          <a:p>
            <a:pPr marL="588010" indent="-575945">
              <a:lnSpc>
                <a:spcPct val="100000"/>
              </a:lnSpc>
              <a:spcBef>
                <a:spcPts val="320"/>
              </a:spcBef>
              <a:buSzPct val="101851"/>
              <a:buFont typeface="Arial"/>
              <a:buChar char="•"/>
              <a:tabLst>
                <a:tab pos="588010"/>
                <a:tab pos="588645"/>
                <a:tab pos="1680210"/>
              </a:tabLst>
            </a:pPr>
            <a:r>
              <a:rPr sz="2700">
                <a:latin typeface="宋体"/>
                <a:cs typeface="宋体"/>
              </a:rPr>
              <a:t>（</a:t>
            </a:r>
            <a:r>
              <a:rPr sz="2700" spc="-740">
                <a:latin typeface="宋体"/>
                <a:cs typeface="宋体"/>
              </a:rPr>
              <a:t> </a:t>
            </a:r>
            <a:r>
              <a:rPr sz="2700" b="1" spc="-25">
                <a:latin typeface="Calibri"/>
                <a:cs typeface="Calibri"/>
              </a:rPr>
              <a:t>3</a:t>
            </a:r>
            <a:r>
              <a:rPr sz="2700" b="1" spc="-25">
                <a:latin typeface="Microsoft JhengHei"/>
                <a:cs typeface="Microsoft JhengHei"/>
              </a:rPr>
              <a:t>）</a:t>
            </a:r>
            <a:r>
              <a:rPr sz="2700" b="1">
                <a:latin typeface="Microsoft JhengHei"/>
                <a:cs typeface="Microsoft JhengHei"/>
              </a:rPr>
              <a:t>	</a:t>
            </a:r>
            <a:r>
              <a:rPr sz="2700" spc="-5">
                <a:latin typeface="宋体"/>
                <a:cs typeface="宋体"/>
              </a:rPr>
              <a:t>审阅并现场核对施工图；</a:t>
            </a:r>
            <a:endParaRPr sz="2700">
              <a:latin typeface="宋体"/>
              <a:cs typeface="宋体"/>
            </a:endParaRPr>
          </a:p>
          <a:p>
            <a:pPr marL="355600" marR="394335" indent="-342900">
              <a:lnSpc>
                <a:spcPts val="3150"/>
              </a:lnSpc>
              <a:spcBef>
                <a:spcPts val="505"/>
              </a:spcBef>
              <a:buSzPct val="101851"/>
              <a:buFont typeface="Arial"/>
              <a:buChar char="•"/>
              <a:tabLst>
                <a:tab pos="665480"/>
                <a:tab pos="666115"/>
                <a:tab pos="1680210"/>
              </a:tabLst>
            </a:pPr>
            <a:r>
              <a:rPr/>
              <a:t>	</a:t>
            </a:r>
            <a:r>
              <a:rPr sz="2700" b="1" spc="-25">
                <a:latin typeface="Microsoft JhengHei"/>
                <a:cs typeface="Microsoft JhengHei"/>
              </a:rPr>
              <a:t>（</a:t>
            </a:r>
            <a:r>
              <a:rPr sz="2700" b="1" spc="-25">
                <a:latin typeface="Calibri"/>
                <a:cs typeface="Calibri"/>
              </a:rPr>
              <a:t>4</a:t>
            </a:r>
            <a:r>
              <a:rPr sz="2700" b="1" spc="-25">
                <a:latin typeface="Microsoft JhengHei"/>
                <a:cs typeface="Microsoft JhengHei"/>
              </a:rPr>
              <a:t>）</a:t>
            </a:r>
            <a:r>
              <a:rPr sz="2700" b="1">
                <a:latin typeface="Microsoft JhengHei"/>
                <a:cs typeface="Microsoft JhengHei"/>
              </a:rPr>
              <a:t>	</a:t>
            </a:r>
            <a:r>
              <a:rPr sz="2700" spc="-5">
                <a:latin typeface="宋体"/>
                <a:cs typeface="宋体"/>
              </a:rPr>
              <a:t>对监理员的工作进行组织、指导、检查和监督，应向总监理工程师提出监理员调整建议；</a:t>
            </a:r>
            <a:endParaRPr sz="2700">
              <a:latin typeface="宋体"/>
              <a:cs typeface="宋体"/>
            </a:endParaRPr>
          </a:p>
          <a:p>
            <a:pPr marL="355600" marR="5080" indent="-342900">
              <a:lnSpc>
                <a:spcPts val="3150"/>
              </a:lnSpc>
              <a:spcBef>
                <a:spcPts val="180"/>
              </a:spcBef>
              <a:buSzPct val="101851"/>
              <a:buFont typeface="Arial"/>
              <a:buChar char="•"/>
              <a:tabLst>
                <a:tab pos="665480"/>
                <a:tab pos="666115"/>
                <a:tab pos="1680210"/>
              </a:tabLst>
            </a:pPr>
            <a:r>
              <a:rPr/>
              <a:t>	</a:t>
            </a:r>
            <a:r>
              <a:rPr sz="2700" b="1" spc="-25">
                <a:latin typeface="Microsoft JhengHei"/>
                <a:cs typeface="Microsoft JhengHei"/>
              </a:rPr>
              <a:t>（</a:t>
            </a:r>
            <a:r>
              <a:rPr sz="2700" b="1" spc="-25">
                <a:latin typeface="Calibri"/>
                <a:cs typeface="Calibri"/>
              </a:rPr>
              <a:t>5</a:t>
            </a:r>
            <a:r>
              <a:rPr sz="2700" b="1" spc="-25">
                <a:latin typeface="Microsoft JhengHei"/>
                <a:cs typeface="Microsoft JhengHei"/>
              </a:rPr>
              <a:t>）</a:t>
            </a:r>
            <a:r>
              <a:rPr sz="2700" b="1">
                <a:latin typeface="Microsoft JhengHei"/>
                <a:cs typeface="Microsoft JhengHei"/>
              </a:rPr>
              <a:t>	</a:t>
            </a:r>
            <a:r>
              <a:rPr sz="2700" spc="-5">
                <a:latin typeface="宋体"/>
                <a:cs typeface="宋体"/>
              </a:rPr>
              <a:t>审查承包单位提交的涉及本专业的计划、</a:t>
            </a:r>
            <a:r>
              <a:rPr sz="2700" spc="-50">
                <a:latin typeface="宋体"/>
                <a:cs typeface="宋体"/>
              </a:rPr>
              <a:t> </a:t>
            </a:r>
            <a:r>
              <a:rPr sz="2700" spc="-5">
                <a:latin typeface="宋体"/>
                <a:cs typeface="宋体"/>
              </a:rPr>
              <a:t>方案、申请、变更等，并向总监理工程师提出报告；</a:t>
            </a:r>
            <a:endParaRPr sz="2700">
              <a:latin typeface="宋体"/>
              <a:cs typeface="宋体"/>
            </a:endParaRPr>
          </a:p>
        </p:txBody>
      </p:sp>
      <p:sp>
        <p:nvSpPr>
          <p:cNvPr id="6" name="object 6"/>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68892"/>
            <a:ext cx="8015605" cy="4251325"/>
          </a:xfrm>
          <a:prstGeom prst="rect">
            <a:avLst/>
          </a:prstGeom>
        </p:spPr>
        <p:txBody>
          <a:bodyPr vert="horz" wrap="square" lIns="0" tIns="60325" rIns="0" bIns="0" rtlCol="0">
            <a:spAutoFit/>
          </a:bodyPr>
          <a:lstStyle/>
          <a:p>
            <a:pPr marL="355600" marR="209550" indent="-342900" algn="just">
              <a:lnSpc>
                <a:spcPts val="2280"/>
              </a:lnSpc>
              <a:spcBef>
                <a:spcPts val="475"/>
              </a:spcBef>
              <a:buSzPct val="102272"/>
              <a:buFont typeface="Arial"/>
              <a:buChar char="•"/>
              <a:tabLst>
                <a:tab pos="545465"/>
              </a:tabLst>
            </a:pPr>
            <a:r>
              <a:rPr/>
              <a:t>	</a:t>
            </a:r>
            <a:r>
              <a:rPr sz="2200">
                <a:latin typeface="宋体"/>
                <a:cs typeface="宋体"/>
              </a:rPr>
              <a:t>（</a:t>
            </a:r>
            <a:r>
              <a:rPr sz="2200" b="1">
                <a:latin typeface="Calibri"/>
                <a:cs typeface="Calibri"/>
              </a:rPr>
              <a:t>6</a:t>
            </a:r>
            <a:r>
              <a:rPr sz="2200" b="1">
                <a:latin typeface="Microsoft JhengHei"/>
                <a:cs typeface="Microsoft JhengHei"/>
              </a:rPr>
              <a:t>） </a:t>
            </a:r>
            <a:r>
              <a:rPr sz="2200" spc="-5">
                <a:latin typeface="宋体"/>
                <a:cs typeface="宋体"/>
              </a:rPr>
              <a:t>负责本专业的检验批、分项、分部工程验收及相关隐</a:t>
            </a:r>
            <a:r>
              <a:rPr sz="2200" spc="-10">
                <a:latin typeface="宋体"/>
                <a:cs typeface="宋体"/>
              </a:rPr>
              <a:t>蔽工程验收；</a:t>
            </a:r>
            <a:endParaRPr sz="2200">
              <a:latin typeface="宋体"/>
              <a:cs typeface="宋体"/>
            </a:endParaRPr>
          </a:p>
          <a:p>
            <a:pPr marL="355600" marR="146685" indent="-342900" algn="just">
              <a:lnSpc>
                <a:spcPts val="2280"/>
              </a:lnSpc>
              <a:spcBef>
                <a:spcPts val="190"/>
              </a:spcBef>
              <a:buSzPct val="102272"/>
              <a:buFont typeface="Arial"/>
              <a:buChar char="•"/>
              <a:tabLst>
                <a:tab pos="545465"/>
              </a:tabLst>
            </a:pPr>
            <a:r>
              <a:rPr/>
              <a:t>	</a:t>
            </a:r>
            <a:r>
              <a:rPr sz="2200">
                <a:latin typeface="宋体"/>
                <a:cs typeface="宋体"/>
              </a:rPr>
              <a:t>（</a:t>
            </a:r>
            <a:r>
              <a:rPr sz="2200" spc="-605">
                <a:latin typeface="宋体"/>
                <a:cs typeface="宋体"/>
              </a:rPr>
              <a:t> </a:t>
            </a:r>
            <a:r>
              <a:rPr sz="2200" b="1">
                <a:latin typeface="Calibri"/>
                <a:cs typeface="Calibri"/>
              </a:rPr>
              <a:t>7</a:t>
            </a:r>
            <a:r>
              <a:rPr sz="2200" b="1">
                <a:latin typeface="Microsoft JhengHei"/>
                <a:cs typeface="Microsoft JhengHei"/>
              </a:rPr>
              <a:t>）</a:t>
            </a:r>
            <a:r>
              <a:rPr sz="2200" b="1" spc="440">
                <a:latin typeface="Microsoft JhengHei"/>
                <a:cs typeface="Microsoft JhengHei"/>
              </a:rPr>
              <a:t> </a:t>
            </a:r>
            <a:r>
              <a:rPr sz="2200">
                <a:latin typeface="宋体"/>
                <a:cs typeface="宋体"/>
              </a:rPr>
              <a:t>定期向总监理工程师提交监理工作实施情况报告，重大问题及时向总监理工程师汇报；</a:t>
            </a:r>
            <a:endParaRPr sz="2200">
              <a:latin typeface="宋体"/>
              <a:cs typeface="宋体"/>
            </a:endParaRPr>
          </a:p>
          <a:p>
            <a:pPr marL="355600" marR="107950" indent="-342900" algn="just">
              <a:lnSpc>
                <a:spcPct val="83300"/>
              </a:lnSpc>
              <a:spcBef>
                <a:spcPts val="259"/>
              </a:spcBef>
              <a:buSzPct val="102272"/>
              <a:buFont typeface="Arial"/>
              <a:buChar char="•"/>
              <a:tabLst>
                <a:tab pos="608330"/>
              </a:tabLst>
            </a:pPr>
            <a:r>
              <a:rPr/>
              <a:t>	</a:t>
            </a:r>
            <a:r>
              <a:rPr sz="2200">
                <a:latin typeface="宋体"/>
                <a:cs typeface="宋体"/>
              </a:rPr>
              <a:t>（</a:t>
            </a:r>
            <a:r>
              <a:rPr sz="2200" b="1">
                <a:latin typeface="Calibri"/>
                <a:cs typeface="Calibri"/>
              </a:rPr>
              <a:t>8</a:t>
            </a:r>
            <a:r>
              <a:rPr sz="2200" b="1">
                <a:latin typeface="Microsoft JhengHei"/>
                <a:cs typeface="Microsoft JhengHei"/>
              </a:rPr>
              <a:t>） </a:t>
            </a:r>
            <a:r>
              <a:rPr sz="2200" spc="-5">
                <a:latin typeface="宋体"/>
                <a:cs typeface="宋体"/>
              </a:rPr>
              <a:t>核查进场材料、设备、构配件的原始凭证、检测报告等质量证明文件及其质量情况，对进场材料、设备、构配件进行见证检验或平行检验，合格时予以签认；</a:t>
            </a:r>
            <a:endParaRPr sz="2200">
              <a:latin typeface="宋体"/>
              <a:cs typeface="宋体"/>
            </a:endParaRPr>
          </a:p>
          <a:p>
            <a:pPr marL="355600" marR="146685" indent="-342900">
              <a:lnSpc>
                <a:spcPts val="2280"/>
              </a:lnSpc>
              <a:spcBef>
                <a:spcPts val="200"/>
              </a:spcBef>
              <a:buSzPct val="102272"/>
              <a:buFont typeface="Arial"/>
              <a:buChar char="•"/>
              <a:tabLst>
                <a:tab pos="607695"/>
                <a:tab pos="608330"/>
              </a:tabLst>
            </a:pPr>
            <a:r>
              <a:rPr/>
              <a:t>	</a:t>
            </a:r>
            <a:r>
              <a:rPr sz="2200">
                <a:latin typeface="宋体"/>
                <a:cs typeface="宋体"/>
              </a:rPr>
              <a:t>（</a:t>
            </a:r>
            <a:r>
              <a:rPr sz="2200" b="1">
                <a:latin typeface="Calibri"/>
                <a:cs typeface="Calibri"/>
              </a:rPr>
              <a:t>9</a:t>
            </a:r>
            <a:r>
              <a:rPr sz="2200" b="1">
                <a:latin typeface="Microsoft JhengHei"/>
                <a:cs typeface="Microsoft JhengHei"/>
              </a:rPr>
              <a:t>）</a:t>
            </a:r>
            <a:r>
              <a:rPr sz="2200" b="1" spc="305">
                <a:latin typeface="Microsoft JhengHei"/>
                <a:cs typeface="Microsoft JhengHei"/>
              </a:rPr>
              <a:t> </a:t>
            </a:r>
            <a:r>
              <a:rPr sz="2200" spc="-5">
                <a:latin typeface="宋体"/>
                <a:cs typeface="宋体"/>
              </a:rPr>
              <a:t>进行现场巡视，发现质量问题和安全隐患及时处理，并向总监理工程师汇报；</a:t>
            </a:r>
            <a:endParaRPr sz="2200">
              <a:latin typeface="宋体"/>
              <a:cs typeface="宋体"/>
            </a:endParaRPr>
          </a:p>
          <a:p>
            <a:pPr marL="355600" marR="5080" indent="-342900">
              <a:lnSpc>
                <a:spcPts val="2280"/>
              </a:lnSpc>
              <a:spcBef>
                <a:spcPts val="195"/>
              </a:spcBef>
              <a:buSzPct val="102272"/>
              <a:buFont typeface="Arial"/>
              <a:buChar char="•"/>
              <a:tabLst>
                <a:tab pos="607695"/>
                <a:tab pos="608330"/>
              </a:tabLst>
            </a:pPr>
            <a:r>
              <a:rPr/>
              <a:t>	</a:t>
            </a:r>
            <a:r>
              <a:rPr sz="2200" b="1">
                <a:latin typeface="Microsoft JhengHei"/>
                <a:cs typeface="Microsoft JhengHei"/>
              </a:rPr>
              <a:t>（</a:t>
            </a:r>
            <a:r>
              <a:rPr sz="2200" b="1">
                <a:latin typeface="Calibri"/>
                <a:cs typeface="Calibri"/>
              </a:rPr>
              <a:t>10</a:t>
            </a:r>
            <a:r>
              <a:rPr sz="2200" b="1">
                <a:latin typeface="Microsoft JhengHei"/>
                <a:cs typeface="Microsoft JhengHei"/>
              </a:rPr>
              <a:t>）</a:t>
            </a:r>
            <a:r>
              <a:rPr sz="2200" b="1" spc="305">
                <a:latin typeface="Microsoft JhengHei"/>
                <a:cs typeface="Microsoft JhengHei"/>
              </a:rPr>
              <a:t> </a:t>
            </a:r>
            <a:r>
              <a:rPr sz="2200" spc="-5">
                <a:latin typeface="宋体"/>
                <a:cs typeface="宋体"/>
              </a:rPr>
              <a:t>负责本专业工程计量工作，审核工程计量数据和原始</a:t>
            </a:r>
            <a:r>
              <a:rPr sz="2200" spc="-20">
                <a:latin typeface="宋体"/>
                <a:cs typeface="宋体"/>
              </a:rPr>
              <a:t>凭证：</a:t>
            </a:r>
            <a:endParaRPr sz="2200">
              <a:latin typeface="宋体"/>
              <a:cs typeface="宋体"/>
            </a:endParaRPr>
          </a:p>
          <a:p>
            <a:pPr marL="355600" marR="5080" indent="-342900">
              <a:lnSpc>
                <a:spcPts val="2280"/>
              </a:lnSpc>
              <a:spcBef>
                <a:spcPts val="190"/>
              </a:spcBef>
              <a:buSzPct val="102272"/>
              <a:buFont typeface="Arial"/>
              <a:buChar char="•"/>
              <a:tabLst>
                <a:tab pos="607695"/>
                <a:tab pos="608330"/>
              </a:tabLst>
            </a:pPr>
            <a:r>
              <a:rPr/>
              <a:t>	</a:t>
            </a:r>
            <a:r>
              <a:rPr sz="2200" b="1">
                <a:latin typeface="Microsoft JhengHei"/>
                <a:cs typeface="Microsoft JhengHei"/>
              </a:rPr>
              <a:t>（</a:t>
            </a:r>
            <a:r>
              <a:rPr sz="2200" b="1">
                <a:latin typeface="Calibri"/>
                <a:cs typeface="Calibri"/>
              </a:rPr>
              <a:t>11</a:t>
            </a:r>
            <a:r>
              <a:rPr sz="2200" b="1">
                <a:latin typeface="Microsoft JhengHei"/>
                <a:cs typeface="Microsoft JhengHei"/>
              </a:rPr>
              <a:t>）</a:t>
            </a:r>
            <a:r>
              <a:rPr sz="2200" b="1" spc="305">
                <a:latin typeface="Microsoft JhengHei"/>
                <a:cs typeface="Microsoft JhengHei"/>
              </a:rPr>
              <a:t> </a:t>
            </a:r>
            <a:r>
              <a:rPr sz="2200" spc="-5">
                <a:latin typeface="宋体"/>
                <a:cs typeface="宋体"/>
              </a:rPr>
              <a:t>负责本专业监理资料的收集、汇总及整理，编制监理</a:t>
            </a:r>
            <a:r>
              <a:rPr sz="2200" spc="-20">
                <a:latin typeface="宋体"/>
                <a:cs typeface="宋体"/>
              </a:rPr>
              <a:t>月报；</a:t>
            </a:r>
            <a:endParaRPr sz="2200">
              <a:latin typeface="宋体"/>
              <a:cs typeface="宋体"/>
            </a:endParaRPr>
          </a:p>
          <a:p>
            <a:pPr marL="544830" indent="-532765">
              <a:lnSpc>
                <a:spcPts val="2455"/>
              </a:lnSpc>
              <a:buSzPct val="102272"/>
              <a:buFont typeface="Arial"/>
              <a:buChar char="•"/>
              <a:tabLst>
                <a:tab pos="544830"/>
                <a:tab pos="545465"/>
              </a:tabLst>
            </a:pPr>
            <a:r>
              <a:rPr sz="2200">
                <a:latin typeface="宋体"/>
                <a:cs typeface="宋体"/>
              </a:rPr>
              <a:t>（</a:t>
            </a:r>
            <a:r>
              <a:rPr sz="2200" spc="-605">
                <a:latin typeface="宋体"/>
                <a:cs typeface="宋体"/>
              </a:rPr>
              <a:t> </a:t>
            </a:r>
            <a:r>
              <a:rPr sz="2200" b="1">
                <a:latin typeface="Calibri"/>
                <a:cs typeface="Calibri"/>
              </a:rPr>
              <a:t>12</a:t>
            </a:r>
            <a:r>
              <a:rPr sz="2200" b="1">
                <a:latin typeface="Microsoft JhengHei"/>
                <a:cs typeface="Microsoft JhengHei"/>
              </a:rPr>
              <a:t>）</a:t>
            </a:r>
            <a:r>
              <a:rPr sz="2200" b="1" spc="434">
                <a:latin typeface="Microsoft JhengHei"/>
                <a:cs typeface="Microsoft JhengHei"/>
              </a:rPr>
              <a:t> </a:t>
            </a:r>
            <a:r>
              <a:rPr sz="2200" spc="-10">
                <a:latin typeface="宋体"/>
                <a:cs typeface="宋体"/>
              </a:rPr>
              <a:t>做好监理日记。</a:t>
            </a:r>
            <a:endParaRPr sz="2200">
              <a:latin typeface="宋体"/>
              <a:cs typeface="宋体"/>
            </a:endParaRPr>
          </a:p>
        </p:txBody>
      </p:sp>
      <p:sp>
        <p:nvSpPr>
          <p:cNvPr id="3" name="object 3"/>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1130935">
              <a:lnSpc>
                <a:spcPct val="100000"/>
              </a:lnSpc>
              <a:spcBef>
                <a:spcPts val="100"/>
              </a:spcBef>
            </a:pPr>
            <a:r>
              <a:rPr b="0" spc="-10">
                <a:latin typeface="Calibri"/>
                <a:cs typeface="Calibri"/>
              </a:rPr>
              <a:t>14</a:t>
            </a:r>
            <a:r>
              <a:rPr b="0">
                <a:latin typeface="宋体"/>
                <a:cs typeface="宋体"/>
              </a:rPr>
              <a:t>监理员的职责</a:t>
            </a:r>
            <a:r>
              <a:rPr b="0" spc="-10">
                <a:latin typeface="Calibri"/>
                <a:cs typeface="Calibri"/>
              </a:rPr>
              <a:t>(3.3.6)</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18</a:t>
            </a:fld>
          </a:p>
        </p:txBody>
      </p:sp>
      <p:sp>
        <p:nvSpPr>
          <p:cNvPr id="3" name="object 3"/>
          <p:cNvSpPr txBox="1"/>
          <p:nvPr/>
        </p:nvSpPr>
        <p:spPr>
          <a:xfrm>
            <a:off x="535940" y="1554273"/>
            <a:ext cx="8208645" cy="4471035"/>
          </a:xfrm>
          <a:prstGeom prst="rect">
            <a:avLst/>
          </a:prstGeom>
        </p:spPr>
        <p:txBody>
          <a:bodyPr vert="horz" wrap="square" lIns="0" tIns="71120" rIns="0" bIns="0" rtlCol="0">
            <a:spAutoFit/>
          </a:bodyPr>
          <a:lstStyle/>
          <a:p>
            <a:pPr marL="354965" marR="237490" indent="-342265">
              <a:lnSpc>
                <a:spcPts val="2800"/>
              </a:lnSpc>
              <a:spcBef>
                <a:spcPts val="560"/>
              </a:spcBef>
              <a:buSzPct val="101851"/>
              <a:buFont typeface="Arial"/>
              <a:buChar char="•"/>
              <a:tabLst>
                <a:tab pos="354965"/>
                <a:tab pos="355600"/>
                <a:tab pos="2132965"/>
              </a:tabLst>
            </a:pPr>
            <a:r>
              <a:rPr sz="2700">
                <a:latin typeface="宋体"/>
                <a:cs typeface="宋体"/>
              </a:rPr>
              <a:t>答：（</a:t>
            </a:r>
            <a:r>
              <a:rPr sz="2700" spc="-740">
                <a:latin typeface="宋体"/>
                <a:cs typeface="宋体"/>
              </a:rPr>
              <a:t> </a:t>
            </a:r>
            <a:r>
              <a:rPr sz="2700" b="1" spc="-35">
                <a:latin typeface="Calibri"/>
                <a:cs typeface="Calibri"/>
              </a:rPr>
              <a:t>1</a:t>
            </a:r>
            <a:r>
              <a:rPr sz="2700" b="1" spc="-35">
                <a:latin typeface="Microsoft JhengHei"/>
                <a:cs typeface="Microsoft JhengHei"/>
              </a:rPr>
              <a:t>）</a:t>
            </a:r>
            <a:r>
              <a:rPr sz="2700" b="1">
                <a:latin typeface="Microsoft JhengHei"/>
                <a:cs typeface="Microsoft JhengHei"/>
              </a:rPr>
              <a:t>	</a:t>
            </a:r>
            <a:r>
              <a:rPr sz="2700">
                <a:latin typeface="宋体"/>
                <a:cs typeface="宋体"/>
              </a:rPr>
              <a:t>在专业监理工程师的指导下进行现场</a:t>
            </a:r>
            <a:r>
              <a:rPr sz="2700" spc="-50">
                <a:latin typeface="宋体"/>
                <a:cs typeface="宋体"/>
              </a:rPr>
              <a:t>监</a:t>
            </a:r>
            <a:r>
              <a:rPr sz="2700">
                <a:latin typeface="宋体"/>
                <a:cs typeface="宋体"/>
              </a:rPr>
              <a:t>理工作</a:t>
            </a:r>
            <a:r>
              <a:rPr sz="2700" spc="-50">
                <a:latin typeface="宋体"/>
                <a:cs typeface="宋体"/>
              </a:rPr>
              <a:t>；</a:t>
            </a:r>
            <a:endParaRPr sz="2700">
              <a:latin typeface="宋体"/>
              <a:cs typeface="宋体"/>
            </a:endParaRPr>
          </a:p>
          <a:p>
            <a:pPr marL="355600" marR="5080" indent="-342900">
              <a:lnSpc>
                <a:spcPts val="2800"/>
              </a:lnSpc>
              <a:spcBef>
                <a:spcPts val="229"/>
              </a:spcBef>
              <a:buSzPct val="101851"/>
              <a:buFont typeface="Arial"/>
              <a:buChar char="•"/>
              <a:tabLst>
                <a:tab pos="665480"/>
                <a:tab pos="666115"/>
                <a:tab pos="1680210"/>
              </a:tabLst>
            </a:pPr>
            <a:r>
              <a:rPr/>
              <a:t>	</a:t>
            </a:r>
            <a:r>
              <a:rPr sz="2700" spc="-25">
                <a:latin typeface="宋体"/>
                <a:cs typeface="宋体"/>
              </a:rPr>
              <a:t>（</a:t>
            </a:r>
            <a:r>
              <a:rPr sz="2700" b="1" spc="-25">
                <a:latin typeface="Calibri"/>
                <a:cs typeface="Calibri"/>
              </a:rPr>
              <a:t>2</a:t>
            </a:r>
            <a:r>
              <a:rPr sz="2700" b="1" spc="-25">
                <a:latin typeface="Microsoft JhengHei"/>
                <a:cs typeface="Microsoft JhengHei"/>
              </a:rPr>
              <a:t>）</a:t>
            </a:r>
            <a:r>
              <a:rPr sz="2700" b="1">
                <a:latin typeface="Microsoft JhengHei"/>
                <a:cs typeface="Microsoft JhengHei"/>
              </a:rPr>
              <a:t>	</a:t>
            </a:r>
            <a:r>
              <a:rPr sz="2700" spc="-5">
                <a:latin typeface="宋体"/>
                <a:cs typeface="宋体"/>
              </a:rPr>
              <a:t>检查承包单位投入工程项目的人力、材料、主要设备及其使用运行状况，并做好检查记录；</a:t>
            </a:r>
            <a:endParaRPr sz="2700">
              <a:latin typeface="宋体"/>
              <a:cs typeface="宋体"/>
            </a:endParaRPr>
          </a:p>
          <a:p>
            <a:pPr marL="355600" marR="347980" indent="-342900">
              <a:lnSpc>
                <a:spcPts val="2800"/>
              </a:lnSpc>
              <a:spcBef>
                <a:spcPts val="234"/>
              </a:spcBef>
              <a:buSzPct val="101851"/>
              <a:buFont typeface="Arial"/>
              <a:buChar char="•"/>
              <a:tabLst>
                <a:tab pos="665480"/>
                <a:tab pos="666115"/>
                <a:tab pos="1680210"/>
              </a:tabLst>
            </a:pPr>
            <a:r>
              <a:rPr/>
              <a:t>	</a:t>
            </a:r>
            <a:r>
              <a:rPr sz="2700" spc="-25">
                <a:latin typeface="宋体"/>
                <a:cs typeface="宋体"/>
              </a:rPr>
              <a:t>（</a:t>
            </a:r>
            <a:r>
              <a:rPr sz="2700" b="1" spc="-25">
                <a:latin typeface="Calibri"/>
                <a:cs typeface="Calibri"/>
              </a:rPr>
              <a:t>3</a:t>
            </a:r>
            <a:r>
              <a:rPr sz="2700" b="1" spc="-25">
                <a:latin typeface="Microsoft JhengHei"/>
                <a:cs typeface="Microsoft JhengHei"/>
              </a:rPr>
              <a:t>）</a:t>
            </a:r>
            <a:r>
              <a:rPr sz="2700" b="1">
                <a:latin typeface="Microsoft JhengHei"/>
                <a:cs typeface="Microsoft JhengHei"/>
              </a:rPr>
              <a:t>	</a:t>
            </a:r>
            <a:r>
              <a:rPr sz="2700" spc="-5">
                <a:latin typeface="宋体"/>
                <a:cs typeface="宋体"/>
              </a:rPr>
              <a:t>复核或从施工现场直接获取工程计量的有关数据并签署原始凭证；</a:t>
            </a:r>
            <a:endParaRPr sz="2700">
              <a:latin typeface="宋体"/>
              <a:cs typeface="宋体"/>
            </a:endParaRPr>
          </a:p>
          <a:p>
            <a:pPr marL="355600" marR="300990" indent="-342900" algn="just">
              <a:lnSpc>
                <a:spcPct val="80000"/>
              </a:lnSpc>
              <a:spcBef>
                <a:spcPts val="420"/>
              </a:spcBef>
              <a:buSzPct val="101851"/>
              <a:buFont typeface="Arial"/>
              <a:buChar char="•"/>
              <a:tabLst>
                <a:tab pos="666115"/>
              </a:tabLst>
            </a:pPr>
            <a:r>
              <a:rPr/>
              <a:t>	</a:t>
            </a:r>
            <a:r>
              <a:rPr sz="2700" b="1">
                <a:latin typeface="Microsoft JhengHei"/>
                <a:cs typeface="Microsoft JhengHei"/>
              </a:rPr>
              <a:t>（</a:t>
            </a:r>
            <a:r>
              <a:rPr sz="2700" b="1">
                <a:latin typeface="Calibri"/>
                <a:cs typeface="Calibri"/>
              </a:rPr>
              <a:t>4</a:t>
            </a:r>
            <a:r>
              <a:rPr sz="2700" b="1">
                <a:latin typeface="Microsoft JhengHei"/>
                <a:cs typeface="Microsoft JhengHei"/>
              </a:rPr>
              <a:t>） </a:t>
            </a:r>
            <a:r>
              <a:rPr sz="2700" spc="-5">
                <a:latin typeface="宋体"/>
                <a:cs typeface="宋体"/>
              </a:rPr>
              <a:t>按设计图及有关标准，对承包单位的工艺过程或施工工序进行检查和记录，对加工制作及工序施工质量检查结果进行记录；</a:t>
            </a:r>
            <a:endParaRPr sz="2700">
              <a:latin typeface="宋体"/>
              <a:cs typeface="宋体"/>
            </a:endParaRPr>
          </a:p>
          <a:p>
            <a:pPr marL="355600" marR="347980" indent="-342900" algn="just">
              <a:lnSpc>
                <a:spcPts val="2800"/>
              </a:lnSpc>
              <a:spcBef>
                <a:spcPts val="459"/>
              </a:spcBef>
              <a:buSzPct val="101851"/>
              <a:buFont typeface="Arial"/>
              <a:buChar char="•"/>
              <a:tabLst>
                <a:tab pos="666115"/>
              </a:tabLst>
            </a:pPr>
            <a:r>
              <a:rPr/>
              <a:t>	</a:t>
            </a:r>
            <a:r>
              <a:rPr sz="2700" b="1">
                <a:latin typeface="Microsoft JhengHei"/>
                <a:cs typeface="Microsoft JhengHei"/>
              </a:rPr>
              <a:t>（</a:t>
            </a:r>
            <a:r>
              <a:rPr sz="2700" b="1">
                <a:latin typeface="Calibri"/>
                <a:cs typeface="Calibri"/>
              </a:rPr>
              <a:t>5</a:t>
            </a:r>
            <a:r>
              <a:rPr sz="2700" b="1">
                <a:latin typeface="Microsoft JhengHei"/>
                <a:cs typeface="Microsoft JhengHei"/>
              </a:rPr>
              <a:t>） </a:t>
            </a:r>
            <a:r>
              <a:rPr sz="2700" spc="-5">
                <a:latin typeface="宋体"/>
                <a:cs typeface="宋体"/>
              </a:rPr>
              <a:t>进行旁站监理工作并做好记录，发现问题要及时指出并向专业监理工程师报告；</a:t>
            </a:r>
            <a:endParaRPr sz="2700">
              <a:latin typeface="宋体"/>
              <a:cs typeface="宋体"/>
            </a:endParaRPr>
          </a:p>
          <a:p>
            <a:pPr marL="665480" indent="-653415" algn="just">
              <a:lnSpc>
                <a:spcPts val="3010"/>
              </a:lnSpc>
              <a:buSzPct val="101851"/>
              <a:buFont typeface="Arial"/>
              <a:buChar char="•"/>
              <a:tabLst>
                <a:tab pos="666115"/>
              </a:tabLst>
            </a:pPr>
            <a:r>
              <a:rPr sz="2700" b="1">
                <a:latin typeface="Microsoft JhengHei"/>
                <a:cs typeface="Microsoft JhengHei"/>
              </a:rPr>
              <a:t>（</a:t>
            </a:r>
            <a:r>
              <a:rPr sz="2700" b="1">
                <a:latin typeface="Calibri"/>
                <a:cs typeface="Calibri"/>
              </a:rPr>
              <a:t>6</a:t>
            </a:r>
            <a:r>
              <a:rPr sz="2700" b="1">
                <a:latin typeface="Microsoft JhengHei"/>
                <a:cs typeface="Microsoft JhengHei"/>
              </a:rPr>
              <a:t>）</a:t>
            </a:r>
            <a:r>
              <a:rPr sz="2700" b="1" spc="545">
                <a:latin typeface="Microsoft JhengHei"/>
                <a:cs typeface="Microsoft JhengHei"/>
              </a:rPr>
              <a:t> </a:t>
            </a:r>
            <a:r>
              <a:rPr sz="2700" spc="-10">
                <a:latin typeface="宋体"/>
                <a:cs typeface="宋体"/>
              </a:rPr>
              <a:t>做好监理日记。</a:t>
            </a:r>
            <a:endParaRPr sz="27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algn="ctr">
              <a:lnSpc>
                <a:spcPct val="100000"/>
              </a:lnSpc>
              <a:spcBef>
                <a:spcPts val="100"/>
              </a:spcBef>
            </a:pPr>
            <a:r>
              <a:rPr b="0">
                <a:latin typeface="Calibri"/>
                <a:cs typeface="Calibri"/>
              </a:rPr>
              <a:t>15</a:t>
            </a:r>
            <a:r>
              <a:rPr b="0" spc="-15">
                <a:latin typeface="Calibri"/>
                <a:cs typeface="Calibri"/>
              </a:rPr>
              <a:t> </a:t>
            </a:r>
            <a:r>
              <a:rPr/>
              <a:t>监理实施细则编制依据</a:t>
            </a:r>
            <a:r>
              <a:rPr spc="-10">
                <a:latin typeface="Calibri"/>
                <a:cs typeface="Calibri"/>
              </a:rPr>
              <a:t>(3.5.1</a:t>
            </a:r>
          </a:p>
          <a:p>
            <a:pPr algn="ctr">
              <a:lnSpc>
                <a:spcPct val="100000"/>
              </a:lnSpc>
            </a:pPr>
            <a:r>
              <a:rPr spc="-10">
                <a:latin typeface="Calibri"/>
                <a:cs typeface="Calibri"/>
              </a:rPr>
              <a:t>3.5.2)</a:t>
            </a:r>
          </a:p>
        </p:txBody>
      </p:sp>
      <p:sp>
        <p:nvSpPr>
          <p:cNvPr id="5" name="object 5"/>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19</a:t>
            </a:fld>
          </a:p>
        </p:txBody>
      </p:sp>
      <p:sp>
        <p:nvSpPr>
          <p:cNvPr id="3" name="object 3"/>
          <p:cNvSpPr txBox="1"/>
          <p:nvPr/>
        </p:nvSpPr>
        <p:spPr>
          <a:xfrm>
            <a:off x="535940" y="2969616"/>
            <a:ext cx="152400" cy="459740"/>
          </a:xfrm>
          <a:prstGeom prst="rect">
            <a:avLst/>
          </a:prstGeom>
        </p:spPr>
        <p:txBody>
          <a:bodyPr vert="horz" wrap="square" lIns="0" tIns="12700" rIns="0" bIns="0" rtlCol="0">
            <a:spAutoFit/>
          </a:bodyPr>
          <a:lstStyle/>
          <a:p>
            <a:pPr marL="12700">
              <a:lnSpc>
                <a:spcPct val="100000"/>
              </a:lnSpc>
              <a:spcBef>
                <a:spcPts val="100"/>
              </a:spcBef>
            </a:pPr>
            <a:r>
              <a:rPr sz="2850">
                <a:latin typeface="Arial"/>
                <a:cs typeface="Arial"/>
              </a:rPr>
              <a:t>•</a:t>
            </a:r>
            <a:endParaRPr sz="2850">
              <a:latin typeface="Arial"/>
              <a:cs typeface="Arial"/>
            </a:endParaRPr>
          </a:p>
        </p:txBody>
      </p:sp>
      <p:sp>
        <p:nvSpPr>
          <p:cNvPr id="4" name="object 4"/>
          <p:cNvSpPr txBox="1"/>
          <p:nvPr/>
        </p:nvSpPr>
        <p:spPr>
          <a:xfrm>
            <a:off x="535940" y="1644332"/>
            <a:ext cx="7982584" cy="4175125"/>
          </a:xfrm>
          <a:prstGeom prst="rect">
            <a:avLst/>
          </a:prstGeom>
        </p:spPr>
        <p:txBody>
          <a:bodyPr vert="horz" wrap="square" lIns="0" tIns="12700" rIns="0" bIns="0" rtlCol="0">
            <a:spAutoFit/>
          </a:bodyPr>
          <a:lstStyle/>
          <a:p>
            <a:pPr marL="355600" marR="151130" indent="-342900" algn="just">
              <a:lnSpc>
                <a:spcPct val="100000"/>
              </a:lnSpc>
              <a:spcBef>
                <a:spcPts val="100"/>
              </a:spcBef>
              <a:buSzPct val="101785"/>
              <a:buFont typeface="Arial"/>
              <a:buChar char="•"/>
              <a:tabLst>
                <a:tab pos="355600"/>
              </a:tabLst>
            </a:pPr>
            <a:r>
              <a:rPr sz="2800" spc="-5">
                <a:latin typeface="宋体"/>
                <a:cs typeface="宋体"/>
              </a:rPr>
              <a:t>答：监理实施细则应由专业监理工程师编制，经总监理工程师批准，在工程开工前完成，并报建</a:t>
            </a:r>
            <a:r>
              <a:rPr sz="2800" spc="-10">
                <a:latin typeface="宋体"/>
                <a:cs typeface="宋体"/>
              </a:rPr>
              <a:t>设单位核备。</a:t>
            </a:r>
            <a:endParaRPr sz="2800">
              <a:latin typeface="宋体"/>
              <a:cs typeface="宋体"/>
            </a:endParaRPr>
          </a:p>
          <a:p>
            <a:pPr marL="355600" marR="138430" indent="723265">
              <a:lnSpc>
                <a:spcPct val="107900"/>
              </a:lnSpc>
              <a:spcBef>
                <a:spcPts val="140"/>
              </a:spcBef>
            </a:pPr>
            <a:r>
              <a:rPr sz="2800" spc="-5">
                <a:latin typeface="宋体"/>
                <a:cs typeface="宋体"/>
              </a:rPr>
              <a:t>监理实施细则应详细具体，具有可操作性，</a:t>
            </a:r>
            <a:r>
              <a:rPr sz="2800" spc="-10">
                <a:latin typeface="宋体"/>
                <a:cs typeface="宋体"/>
              </a:rPr>
              <a:t>其编制依据如下：</a:t>
            </a:r>
            <a:endParaRPr sz="2800">
              <a:latin typeface="宋体"/>
              <a:cs typeface="宋体"/>
            </a:endParaRPr>
          </a:p>
          <a:p>
            <a:pPr marL="676910" indent="-664845">
              <a:lnSpc>
                <a:spcPct val="100000"/>
              </a:lnSpc>
              <a:spcBef>
                <a:spcPts val="405"/>
              </a:spcBef>
              <a:buSzPct val="101785"/>
              <a:buFont typeface="Arial"/>
              <a:buChar char="•"/>
              <a:tabLst>
                <a:tab pos="676910"/>
                <a:tab pos="677545"/>
              </a:tabLst>
            </a:pPr>
            <a:r>
              <a:rPr sz="2800">
                <a:latin typeface="宋体"/>
                <a:cs typeface="宋体"/>
              </a:rPr>
              <a:t>（</a:t>
            </a:r>
            <a:r>
              <a:rPr sz="2800" b="1">
                <a:latin typeface="Calibri"/>
                <a:cs typeface="Calibri"/>
              </a:rPr>
              <a:t>1</a:t>
            </a:r>
            <a:r>
              <a:rPr sz="2800" b="1">
                <a:latin typeface="Microsoft JhengHei"/>
                <a:cs typeface="Microsoft JhengHei"/>
              </a:rPr>
              <a:t>）</a:t>
            </a:r>
            <a:r>
              <a:rPr sz="2800" spc="-10">
                <a:latin typeface="宋体"/>
                <a:cs typeface="宋体"/>
              </a:rPr>
              <a:t>已批准的监理规划；</a:t>
            </a:r>
            <a:endParaRPr sz="2800">
              <a:latin typeface="宋体"/>
              <a:cs typeface="宋体"/>
            </a:endParaRPr>
          </a:p>
          <a:p>
            <a:pPr marL="355600" marR="5080" indent="-342900">
              <a:lnSpc>
                <a:spcPct val="107900"/>
              </a:lnSpc>
              <a:spcBef>
                <a:spcPts val="405"/>
              </a:spcBef>
              <a:buSzPct val="101785"/>
              <a:buFont typeface="Arial"/>
              <a:buChar char="•"/>
              <a:tabLst>
                <a:tab pos="676910"/>
                <a:tab pos="677545"/>
              </a:tabLst>
            </a:pPr>
            <a:r>
              <a:rPr/>
              <a:t>	</a:t>
            </a:r>
            <a:r>
              <a:rPr sz="2800" b="1">
                <a:latin typeface="Microsoft JhengHei"/>
                <a:cs typeface="Microsoft JhengHei"/>
              </a:rPr>
              <a:t>（</a:t>
            </a:r>
            <a:r>
              <a:rPr sz="2800" b="1">
                <a:latin typeface="Calibri"/>
                <a:cs typeface="Calibri"/>
              </a:rPr>
              <a:t>2</a:t>
            </a:r>
            <a:r>
              <a:rPr sz="2800" b="1">
                <a:latin typeface="Microsoft JhengHei"/>
                <a:cs typeface="Microsoft JhengHei"/>
              </a:rPr>
              <a:t>）</a:t>
            </a:r>
            <a:r>
              <a:rPr sz="2800" spc="-5">
                <a:latin typeface="宋体"/>
                <a:cs typeface="宋体"/>
              </a:rPr>
              <a:t>与专业工程相关的标准、设计文件和技术</a:t>
            </a:r>
            <a:r>
              <a:rPr sz="2800" spc="-20">
                <a:latin typeface="宋体"/>
                <a:cs typeface="宋体"/>
              </a:rPr>
              <a:t>资料；</a:t>
            </a:r>
            <a:endParaRPr sz="2800">
              <a:latin typeface="宋体"/>
              <a:cs typeface="宋体"/>
            </a:endParaRPr>
          </a:p>
          <a:p>
            <a:pPr marL="676910" indent="-664845">
              <a:lnSpc>
                <a:spcPct val="100000"/>
              </a:lnSpc>
              <a:spcBef>
                <a:spcPts val="405"/>
              </a:spcBef>
              <a:buSzPct val="101785"/>
              <a:buFont typeface="Arial"/>
              <a:buChar char="•"/>
              <a:tabLst>
                <a:tab pos="676910"/>
                <a:tab pos="677545"/>
              </a:tabLst>
            </a:pPr>
            <a:r>
              <a:rPr sz="2800">
                <a:latin typeface="宋体"/>
                <a:cs typeface="宋体"/>
              </a:rPr>
              <a:t>（</a:t>
            </a:r>
            <a:r>
              <a:rPr sz="2800" b="1">
                <a:latin typeface="Calibri"/>
                <a:cs typeface="Calibri"/>
              </a:rPr>
              <a:t>3</a:t>
            </a:r>
            <a:r>
              <a:rPr sz="2800" b="1">
                <a:latin typeface="Microsoft JhengHei"/>
                <a:cs typeface="Microsoft JhengHei"/>
              </a:rPr>
              <a:t>）</a:t>
            </a:r>
            <a:r>
              <a:rPr sz="2800" spc="-5">
                <a:latin typeface="宋体"/>
                <a:cs typeface="宋体"/>
              </a:rPr>
              <a:t>批准的施工组织设计、专项施工方案。</a:t>
            </a:r>
            <a:endParaRPr sz="28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3580" y="462394"/>
            <a:ext cx="7774940" cy="695960"/>
          </a:xfrm>
          <a:prstGeom prst="rect">
            <a:avLst/>
          </a:prstGeom>
        </p:spPr>
        <p:txBody>
          <a:bodyPr vert="horz" wrap="square" lIns="0" tIns="12700" rIns="0" bIns="0" rtlCol="0">
            <a:spAutoFit/>
          </a:bodyPr>
          <a:lstStyle/>
          <a:p>
            <a:pPr marL="12700">
              <a:lnSpc>
                <a:spcPct val="100000"/>
              </a:lnSpc>
              <a:spcBef>
                <a:spcPts val="100"/>
              </a:spcBef>
            </a:pPr>
            <a:r>
              <a:rPr b="0">
                <a:latin typeface="Calibri"/>
                <a:cs typeface="Calibri"/>
              </a:rPr>
              <a:t>16</a:t>
            </a:r>
            <a:r>
              <a:rPr b="0" spc="-15">
                <a:latin typeface="Calibri"/>
                <a:cs typeface="Calibri"/>
              </a:rPr>
              <a:t> </a:t>
            </a:r>
            <a:r>
              <a:rPr b="0">
                <a:latin typeface="宋体"/>
                <a:cs typeface="宋体"/>
              </a:rPr>
              <a:t>监理实施细则主要内容</a:t>
            </a:r>
            <a:r>
              <a:rPr b="0" spc="-10">
                <a:latin typeface="Calibri"/>
                <a:cs typeface="Calibri"/>
              </a:rPr>
              <a:t>(3.5.3)</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20</a:t>
            </a:fld>
          </a:p>
        </p:txBody>
      </p:sp>
      <p:sp>
        <p:nvSpPr>
          <p:cNvPr id="3" name="object 3"/>
          <p:cNvSpPr txBox="1"/>
          <p:nvPr/>
        </p:nvSpPr>
        <p:spPr>
          <a:xfrm>
            <a:off x="535940" y="1532853"/>
            <a:ext cx="7848600" cy="4062729"/>
          </a:xfrm>
          <a:prstGeom prst="rect">
            <a:avLst/>
          </a:prstGeom>
        </p:spPr>
        <p:txBody>
          <a:bodyPr vert="horz" wrap="square" lIns="0" tIns="90170" rIns="0" bIns="0" rtlCol="0">
            <a:spAutoFit/>
          </a:bodyPr>
          <a:lstStyle/>
          <a:p>
            <a:pPr marL="354965" indent="-342265">
              <a:lnSpc>
                <a:spcPct val="100000"/>
              </a:lnSpc>
              <a:spcBef>
                <a:spcPts val="710"/>
              </a:spcBef>
              <a:buSzPct val="101785"/>
              <a:buFont typeface="Arial"/>
              <a:buChar char="•"/>
              <a:tabLst>
                <a:tab pos="354965"/>
                <a:tab pos="355600"/>
              </a:tabLst>
            </a:pPr>
            <a:r>
              <a:rPr sz="2800">
                <a:latin typeface="宋体"/>
                <a:cs typeface="宋体"/>
              </a:rPr>
              <a:t>答：（</a:t>
            </a:r>
            <a:r>
              <a:rPr sz="2800" b="1">
                <a:latin typeface="Calibri"/>
                <a:cs typeface="Calibri"/>
              </a:rPr>
              <a:t>1 </a:t>
            </a:r>
            <a:r>
              <a:rPr sz="2800" b="1">
                <a:latin typeface="Microsoft JhengHei"/>
                <a:cs typeface="Microsoft JhengHei"/>
              </a:rPr>
              <a:t>）</a:t>
            </a:r>
            <a:r>
              <a:rPr sz="2800" b="1" spc="-70">
                <a:latin typeface="Microsoft JhengHei"/>
                <a:cs typeface="Microsoft JhengHei"/>
              </a:rPr>
              <a:t> </a:t>
            </a:r>
            <a:r>
              <a:rPr sz="2800" spc="-5">
                <a:latin typeface="宋体"/>
                <a:cs typeface="宋体"/>
              </a:rPr>
              <a:t>专业工程特点及其技术、质量标准；</a:t>
            </a:r>
            <a:endParaRPr sz="2800">
              <a:latin typeface="宋体"/>
              <a:cs typeface="宋体"/>
            </a:endParaRPr>
          </a:p>
          <a:p>
            <a:pPr marL="676910" indent="-664845">
              <a:lnSpc>
                <a:spcPct val="100000"/>
              </a:lnSpc>
              <a:spcBef>
                <a:spcPts val="670"/>
              </a:spcBef>
              <a:buSzPct val="101785"/>
              <a:buFont typeface="Arial"/>
              <a:buChar char="•"/>
              <a:tabLst>
                <a:tab pos="676910"/>
                <a:tab pos="677545"/>
                <a:tab pos="1729105"/>
              </a:tabLst>
            </a:pPr>
            <a:r>
              <a:rPr sz="2800" spc="-25">
                <a:latin typeface="宋体"/>
                <a:cs typeface="宋体"/>
              </a:rPr>
              <a:t>（</a:t>
            </a:r>
            <a:r>
              <a:rPr sz="2800" b="1" spc="-25">
                <a:latin typeface="Calibri"/>
                <a:cs typeface="Calibri"/>
              </a:rPr>
              <a:t>2</a:t>
            </a:r>
            <a:r>
              <a:rPr sz="2800" b="1" spc="-25">
                <a:latin typeface="Microsoft JhengHei"/>
                <a:cs typeface="Microsoft JhengHei"/>
              </a:rPr>
              <a:t>）</a:t>
            </a:r>
            <a:r>
              <a:rPr sz="2800" b="1">
                <a:latin typeface="Microsoft JhengHei"/>
                <a:cs typeface="Microsoft JhengHei"/>
              </a:rPr>
              <a:t>	</a:t>
            </a:r>
            <a:r>
              <a:rPr sz="2800" spc="-5">
                <a:latin typeface="宋体"/>
                <a:cs typeface="宋体"/>
              </a:rPr>
              <a:t>监理工作范围及重点；</a:t>
            </a:r>
            <a:endParaRPr sz="2800">
              <a:latin typeface="宋体"/>
              <a:cs typeface="宋体"/>
            </a:endParaRPr>
          </a:p>
          <a:p>
            <a:pPr marL="676910" indent="-664845">
              <a:lnSpc>
                <a:spcPct val="100000"/>
              </a:lnSpc>
              <a:spcBef>
                <a:spcPts val="675"/>
              </a:spcBef>
              <a:buSzPct val="101785"/>
              <a:buFont typeface="Arial"/>
              <a:buChar char="•"/>
              <a:tabLst>
                <a:tab pos="676910"/>
                <a:tab pos="677545"/>
                <a:tab pos="1729105"/>
              </a:tabLst>
            </a:pPr>
            <a:r>
              <a:rPr sz="2800" spc="-25">
                <a:latin typeface="宋体"/>
                <a:cs typeface="宋体"/>
              </a:rPr>
              <a:t>（</a:t>
            </a:r>
            <a:r>
              <a:rPr sz="2800" b="1" spc="-25">
                <a:latin typeface="Calibri"/>
                <a:cs typeface="Calibri"/>
              </a:rPr>
              <a:t>3</a:t>
            </a:r>
            <a:r>
              <a:rPr sz="2800" b="1" spc="-25">
                <a:latin typeface="Microsoft JhengHei"/>
                <a:cs typeface="Microsoft JhengHei"/>
              </a:rPr>
              <a:t>）</a:t>
            </a:r>
            <a:r>
              <a:rPr sz="2800" b="1">
                <a:latin typeface="Microsoft JhengHei"/>
                <a:cs typeface="Microsoft JhengHei"/>
              </a:rPr>
              <a:t>	</a:t>
            </a:r>
            <a:r>
              <a:rPr sz="2800" spc="-10">
                <a:latin typeface="宋体"/>
                <a:cs typeface="宋体"/>
              </a:rPr>
              <a:t>监理工作流程；</a:t>
            </a:r>
            <a:endParaRPr sz="2800">
              <a:latin typeface="宋体"/>
              <a:cs typeface="宋体"/>
            </a:endParaRPr>
          </a:p>
          <a:p>
            <a:pPr marL="676910" indent="-664845">
              <a:lnSpc>
                <a:spcPct val="100000"/>
              </a:lnSpc>
              <a:spcBef>
                <a:spcPts val="670"/>
              </a:spcBef>
              <a:buSzPct val="101785"/>
              <a:buFont typeface="Arial"/>
              <a:buChar char="•"/>
              <a:tabLst>
                <a:tab pos="676910"/>
                <a:tab pos="677545"/>
                <a:tab pos="1729105"/>
              </a:tabLst>
            </a:pPr>
            <a:r>
              <a:rPr sz="2800" spc="-25">
                <a:latin typeface="宋体"/>
                <a:cs typeface="宋体"/>
              </a:rPr>
              <a:t>（</a:t>
            </a:r>
            <a:r>
              <a:rPr sz="2800" b="1" spc="-25">
                <a:latin typeface="Calibri"/>
                <a:cs typeface="Calibri"/>
              </a:rPr>
              <a:t>4</a:t>
            </a:r>
            <a:r>
              <a:rPr sz="2800" b="1" spc="-25">
                <a:latin typeface="Microsoft JhengHei"/>
                <a:cs typeface="Microsoft JhengHei"/>
              </a:rPr>
              <a:t>）</a:t>
            </a:r>
            <a:r>
              <a:rPr sz="2800" b="1">
                <a:latin typeface="Microsoft JhengHei"/>
                <a:cs typeface="Microsoft JhengHei"/>
              </a:rPr>
              <a:t>	</a:t>
            </a:r>
            <a:r>
              <a:rPr sz="2800" spc="-5">
                <a:latin typeface="宋体"/>
                <a:cs typeface="宋体"/>
              </a:rPr>
              <a:t>监理工作控制要点、目标及监控手段；</a:t>
            </a:r>
            <a:endParaRPr sz="2800">
              <a:latin typeface="宋体"/>
              <a:cs typeface="宋体"/>
            </a:endParaRPr>
          </a:p>
          <a:p>
            <a:pPr marL="676910" indent="-664845">
              <a:lnSpc>
                <a:spcPct val="100000"/>
              </a:lnSpc>
              <a:spcBef>
                <a:spcPts val="675"/>
              </a:spcBef>
              <a:buSzPct val="101785"/>
              <a:buFont typeface="Arial"/>
              <a:buChar char="•"/>
              <a:tabLst>
                <a:tab pos="676910"/>
                <a:tab pos="677545"/>
                <a:tab pos="1729105"/>
              </a:tabLst>
            </a:pPr>
            <a:r>
              <a:rPr sz="2800" spc="-25">
                <a:latin typeface="宋体"/>
                <a:cs typeface="宋体"/>
              </a:rPr>
              <a:t>（</a:t>
            </a:r>
            <a:r>
              <a:rPr sz="2800" b="1" spc="-25">
                <a:latin typeface="Calibri"/>
                <a:cs typeface="Calibri"/>
              </a:rPr>
              <a:t>5</a:t>
            </a:r>
            <a:r>
              <a:rPr sz="2800" b="1" spc="-25">
                <a:latin typeface="Microsoft JhengHei"/>
                <a:cs typeface="Microsoft JhengHei"/>
              </a:rPr>
              <a:t>）</a:t>
            </a:r>
            <a:r>
              <a:rPr sz="2800" b="1">
                <a:latin typeface="Microsoft JhengHei"/>
                <a:cs typeface="Microsoft JhengHei"/>
              </a:rPr>
              <a:t>	</a:t>
            </a:r>
            <a:r>
              <a:rPr sz="2800" spc="-5">
                <a:latin typeface="宋体"/>
                <a:cs typeface="宋体"/>
              </a:rPr>
              <a:t>监理工作方法及措施；</a:t>
            </a:r>
            <a:endParaRPr sz="2800">
              <a:latin typeface="宋体"/>
              <a:cs typeface="宋体"/>
            </a:endParaRPr>
          </a:p>
          <a:p>
            <a:pPr marL="676910" indent="-664845">
              <a:lnSpc>
                <a:spcPct val="100000"/>
              </a:lnSpc>
              <a:spcBef>
                <a:spcPts val="670"/>
              </a:spcBef>
              <a:buSzPct val="101785"/>
              <a:buFont typeface="Arial"/>
              <a:buChar char="•"/>
              <a:tabLst>
                <a:tab pos="676910"/>
                <a:tab pos="677545"/>
              </a:tabLst>
            </a:pPr>
            <a:r>
              <a:rPr sz="2800">
                <a:latin typeface="宋体"/>
                <a:cs typeface="宋体"/>
              </a:rPr>
              <a:t>（</a:t>
            </a:r>
            <a:r>
              <a:rPr sz="2800" b="1">
                <a:latin typeface="Calibri"/>
                <a:cs typeface="Calibri"/>
              </a:rPr>
              <a:t>6</a:t>
            </a:r>
            <a:r>
              <a:rPr sz="2800" b="1">
                <a:latin typeface="Microsoft JhengHei"/>
                <a:cs typeface="Microsoft JhengHei"/>
              </a:rPr>
              <a:t>）</a:t>
            </a:r>
            <a:r>
              <a:rPr sz="2800" spc="-5">
                <a:latin typeface="宋体"/>
                <a:cs typeface="宋体"/>
              </a:rPr>
              <a:t>具体旁站部位和工序。</a:t>
            </a:r>
            <a:endParaRPr sz="2800">
              <a:latin typeface="宋体"/>
              <a:cs typeface="宋体"/>
            </a:endParaRPr>
          </a:p>
          <a:p>
            <a:pPr marL="355600" marR="5080" indent="-342900">
              <a:lnSpc>
                <a:spcPct val="107900"/>
              </a:lnSpc>
              <a:spcBef>
                <a:spcPts val="405"/>
              </a:spcBef>
              <a:buSzPct val="101785"/>
              <a:buFont typeface="Arial"/>
              <a:buChar char="•"/>
              <a:tabLst>
                <a:tab pos="1078865"/>
                <a:tab pos="1079500"/>
              </a:tabLst>
            </a:pPr>
            <a:r>
              <a:rPr/>
              <a:t>	</a:t>
            </a:r>
            <a:r>
              <a:rPr sz="2800" spc="-5">
                <a:latin typeface="宋体"/>
                <a:cs typeface="宋体"/>
              </a:rPr>
              <a:t>在监理工作实施过程中，监理实施细则应根据实际情况进行补充、修改和完善。</a:t>
            </a:r>
            <a:endParaRPr sz="28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62482" y="765276"/>
            <a:ext cx="7819390" cy="28575"/>
          </a:xfrm>
          <a:custGeom>
            <a:rect l="l" t="t" r="r" b="b"/>
            <a:pathLst>
              <a:path w="7819390" h="28575">
                <a:moveTo>
                  <a:pt x="7819022" y="0"/>
                </a:moveTo>
                <a:lnTo>
                  <a:pt x="503821" y="0"/>
                </a:lnTo>
                <a:lnTo>
                  <a:pt x="0" y="0"/>
                </a:lnTo>
                <a:lnTo>
                  <a:pt x="0" y="28448"/>
                </a:lnTo>
                <a:lnTo>
                  <a:pt x="503821" y="28448"/>
                </a:lnTo>
                <a:lnTo>
                  <a:pt x="7819022" y="28448"/>
                </a:lnTo>
                <a:lnTo>
                  <a:pt x="7819022" y="0"/>
                </a:lnTo>
                <a:close/>
              </a:path>
            </a:pathLst>
          </a:custGeom>
          <a:solidFill>
            <a:srgbClr val="FF0000"/>
          </a:solidFill>
        </p:spPr>
        <p:txBody>
          <a:bodyPr wrap="square" lIns="0" tIns="0" rIns="0" bIns="0" rtlCol="0"/>
          <a:lstStyle/>
          <a:p/>
        </p:txBody>
      </p:sp>
      <p:sp>
        <p:nvSpPr>
          <p:cNvPr id="3" name="object 3"/>
          <p:cNvSpPr txBox="1"/>
          <p:nvPr/>
        </p:nvSpPr>
        <p:spPr>
          <a:xfrm>
            <a:off x="535940" y="319748"/>
            <a:ext cx="7958455" cy="3790315"/>
          </a:xfrm>
          <a:prstGeom prst="rect">
            <a:avLst/>
          </a:prstGeom>
        </p:spPr>
        <p:txBody>
          <a:bodyPr vert="horz" wrap="square" lIns="0" tIns="12700" rIns="0" bIns="0" rtlCol="0">
            <a:spAutoFit/>
          </a:bodyPr>
          <a:lstStyle/>
          <a:p>
            <a:pPr marL="3500754" marR="5080" indent="-3375025">
              <a:lnSpc>
                <a:spcPct val="100000"/>
              </a:lnSpc>
              <a:spcBef>
                <a:spcPts val="100"/>
              </a:spcBef>
            </a:pPr>
            <a:r>
              <a:rPr sz="3200">
                <a:solidFill>
                  <a:srgbClr val="FF0000"/>
                </a:solidFill>
                <a:latin typeface="Calibri"/>
                <a:cs typeface="Calibri"/>
              </a:rPr>
              <a:t>17</a:t>
            </a:r>
            <a:r>
              <a:rPr sz="3200" spc="-5">
                <a:solidFill>
                  <a:srgbClr val="FF0000"/>
                </a:solidFill>
                <a:latin typeface="Calibri"/>
                <a:cs typeface="Calibri"/>
              </a:rPr>
              <a:t> </a:t>
            </a:r>
            <a:r>
              <a:rPr sz="3200" spc="-5">
                <a:solidFill>
                  <a:srgbClr val="FF0000"/>
                </a:solidFill>
                <a:latin typeface="宋体"/>
                <a:cs typeface="宋体"/>
              </a:rPr>
              <a:t>工程开工前，谁应审阅、核对施工图纸？</a:t>
            </a:r>
            <a:r>
              <a:rPr sz="3200" spc="-50">
                <a:solidFill>
                  <a:srgbClr val="FF0000"/>
                </a:solidFill>
                <a:latin typeface="宋体"/>
                <a:cs typeface="宋体"/>
              </a:rPr>
              <a:t> </a:t>
            </a:r>
            <a:r>
              <a:rPr sz="3200" u="heavy" spc="-10">
                <a:solidFill>
                  <a:srgbClr val="FF0000"/>
                </a:solidFill>
                <a:uFill>
                  <a:solidFill>
                    <a:srgbClr val="FF0000"/>
                  </a:solidFill>
                </a:uFill>
                <a:latin typeface="Calibri"/>
                <a:cs typeface="Calibri"/>
              </a:rPr>
              <a:t>(4.0.3)</a:t>
            </a:r>
            <a:endParaRPr sz="3200">
              <a:latin typeface="Calibri"/>
              <a:cs typeface="Calibri"/>
            </a:endParaRPr>
          </a:p>
          <a:p>
            <a:pPr marL="355600" marR="279400" indent="-342900" algn="just">
              <a:lnSpc>
                <a:spcPct val="100000"/>
              </a:lnSpc>
              <a:spcBef>
                <a:spcPts val="2760"/>
              </a:spcBef>
              <a:buSzPct val="101562"/>
              <a:buFont typeface="Arial"/>
              <a:buChar char="•"/>
              <a:tabLst>
                <a:tab pos="355600"/>
              </a:tabLst>
            </a:pPr>
            <a:r>
              <a:rPr sz="3200" spc="-5">
                <a:latin typeface="宋体"/>
                <a:cs typeface="宋体"/>
              </a:rPr>
              <a:t>答：总监理工程师、专业监理工程师应审阅、核对施工图纸，发现设计文件中有差错、漏项等问题，项目监理机构应向建设单位提出报告，并要求承包单位对施工图纸和交桩资料进行现场核对。</a:t>
            </a:r>
            <a:endParaRPr sz="3200">
              <a:latin typeface="宋体"/>
              <a:cs typeface="宋体"/>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21</a:t>
            </a:fld>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42404" y="191325"/>
            <a:ext cx="7259320" cy="1244600"/>
          </a:xfrm>
          <a:prstGeom prst="rect">
            <a:avLst/>
          </a:prstGeom>
        </p:spPr>
        <p:txBody>
          <a:bodyPr vert="horz" wrap="square" lIns="0" tIns="12700" rIns="0" bIns="0" rtlCol="0">
            <a:spAutoFit/>
          </a:bodyPr>
          <a:lstStyle/>
          <a:p>
            <a:pPr marL="167005" marR="5080" indent="-154940">
              <a:lnSpc>
                <a:spcPct val="100000"/>
              </a:lnSpc>
              <a:spcBef>
                <a:spcPts val="100"/>
              </a:spcBef>
            </a:pPr>
            <a:r>
              <a:rPr sz="4000" b="0">
                <a:latin typeface="Calibri"/>
                <a:cs typeface="Calibri"/>
              </a:rPr>
              <a:t>18</a:t>
            </a:r>
            <a:r>
              <a:rPr sz="4000" b="0" spc="-135">
                <a:latin typeface="Calibri"/>
                <a:cs typeface="Calibri"/>
              </a:rPr>
              <a:t> </a:t>
            </a:r>
            <a:r>
              <a:rPr sz="4000" b="0" spc="-5">
                <a:latin typeface="宋体"/>
                <a:cs typeface="宋体"/>
              </a:rPr>
              <a:t>工程开工前，谁应对承包单位核对设计文件进行检查？</a:t>
            </a:r>
            <a:r>
              <a:rPr sz="4000" b="0" spc="-10">
                <a:latin typeface="Calibri"/>
                <a:cs typeface="Calibri"/>
              </a:rPr>
              <a:t>(4.0.4)</a:t>
            </a:r>
            <a:endParaRPr sz="40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22</a:t>
            </a:fld>
          </a:p>
        </p:txBody>
      </p:sp>
      <p:sp>
        <p:nvSpPr>
          <p:cNvPr id="3" name="object 3"/>
          <p:cNvSpPr txBox="1"/>
          <p:nvPr/>
        </p:nvSpPr>
        <p:spPr>
          <a:xfrm>
            <a:off x="535940" y="1645920"/>
            <a:ext cx="7683500" cy="197612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Arial"/>
              <a:buChar char="•"/>
              <a:tabLst>
                <a:tab pos="355600"/>
              </a:tabLst>
            </a:pPr>
            <a:r>
              <a:rPr sz="3200" spc="-5">
                <a:latin typeface="宋体"/>
                <a:cs typeface="宋体"/>
              </a:rPr>
              <a:t>答：专业监理工程师应对承包单位核对设计文件进行检查，对承包单位提出的施工图设计及勘察问题进行研究，并将意见送建设单位和勘察设计单位。</a:t>
            </a:r>
            <a:endParaRPr sz="3200">
              <a:latin typeface="宋体"/>
              <a:cs typeface="宋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8404" y="191325"/>
            <a:ext cx="7767320" cy="1244600"/>
          </a:xfrm>
          <a:prstGeom prst="rect">
            <a:avLst/>
          </a:prstGeom>
        </p:spPr>
        <p:txBody>
          <a:bodyPr vert="horz" wrap="square" lIns="0" tIns="12700" rIns="0" bIns="0" rtlCol="0">
            <a:spAutoFit/>
          </a:bodyPr>
          <a:lstStyle/>
          <a:p>
            <a:pPr marL="421005" marR="5080" indent="-408940">
              <a:lnSpc>
                <a:spcPct val="100000"/>
              </a:lnSpc>
              <a:spcBef>
                <a:spcPts val="100"/>
              </a:spcBef>
            </a:pPr>
            <a:r>
              <a:rPr sz="4000" b="0">
                <a:latin typeface="Calibri"/>
                <a:cs typeface="Calibri"/>
              </a:rPr>
              <a:t>19</a:t>
            </a:r>
            <a:r>
              <a:rPr sz="4000" b="0" spc="-135">
                <a:latin typeface="Calibri"/>
                <a:cs typeface="Calibri"/>
              </a:rPr>
              <a:t> </a:t>
            </a:r>
            <a:r>
              <a:rPr sz="4000" b="0" spc="-5">
                <a:latin typeface="宋体"/>
                <a:cs typeface="宋体"/>
              </a:rPr>
              <a:t>工程开工前，测量基准点、基准</a:t>
            </a:r>
            <a:r>
              <a:rPr sz="4000" b="0">
                <a:latin typeface="宋体"/>
                <a:cs typeface="宋体"/>
              </a:rPr>
              <a:t>线和水准点的复测与检查</a:t>
            </a:r>
            <a:r>
              <a:rPr sz="4000" b="0" spc="-10">
                <a:latin typeface="Calibri"/>
                <a:cs typeface="Calibri"/>
              </a:rPr>
              <a:t>(4.0.5)</a:t>
            </a:r>
            <a:endParaRPr sz="4000">
              <a:latin typeface="Calibri"/>
              <a:cs typeface="Calibri"/>
            </a:endParaRPr>
          </a:p>
        </p:txBody>
      </p:sp>
      <p:sp>
        <p:nvSpPr>
          <p:cNvPr id="3" name="object 3"/>
          <p:cNvSpPr/>
          <p:nvPr/>
        </p:nvSpPr>
        <p:spPr>
          <a:xfrm>
            <a:off x="891540" y="2579116"/>
            <a:ext cx="7315200" cy="28575"/>
          </a:xfrm>
          <a:custGeom>
            <a:rect l="l" t="t" r="r" b="b"/>
            <a:pathLst>
              <a:path w="7315200" h="28575">
                <a:moveTo>
                  <a:pt x="7315200" y="28447"/>
                </a:moveTo>
                <a:lnTo>
                  <a:pt x="0" y="28447"/>
                </a:lnTo>
                <a:lnTo>
                  <a:pt x="0" y="0"/>
                </a:lnTo>
                <a:lnTo>
                  <a:pt x="7315200" y="0"/>
                </a:lnTo>
                <a:lnTo>
                  <a:pt x="7315200" y="28447"/>
                </a:lnTo>
                <a:close/>
              </a:path>
            </a:pathLst>
          </a:custGeom>
          <a:solidFill>
            <a:srgbClr val="FF0000"/>
          </a:solidFill>
        </p:spPr>
        <p:txBody>
          <a:bodyPr wrap="square" lIns="0" tIns="0" rIns="0" bIns="0" rtlCol="0"/>
          <a:lstStyle/>
          <a:p/>
        </p:txBody>
      </p:sp>
      <p:sp>
        <p:nvSpPr>
          <p:cNvPr id="4" name="object 4"/>
          <p:cNvSpPr/>
          <p:nvPr/>
        </p:nvSpPr>
        <p:spPr>
          <a:xfrm>
            <a:off x="891540" y="3066796"/>
            <a:ext cx="7315200" cy="28575"/>
          </a:xfrm>
          <a:custGeom>
            <a:rect l="l" t="t" r="r" b="b"/>
            <a:pathLst>
              <a:path w="7315200" h="28575">
                <a:moveTo>
                  <a:pt x="7315200" y="28447"/>
                </a:moveTo>
                <a:lnTo>
                  <a:pt x="0" y="28447"/>
                </a:lnTo>
                <a:lnTo>
                  <a:pt x="0" y="0"/>
                </a:lnTo>
                <a:lnTo>
                  <a:pt x="7315200" y="0"/>
                </a:lnTo>
                <a:lnTo>
                  <a:pt x="7315200" y="28447"/>
                </a:lnTo>
                <a:close/>
              </a:path>
            </a:pathLst>
          </a:custGeom>
          <a:solidFill>
            <a:srgbClr val="FF0000"/>
          </a:solidFill>
        </p:spPr>
        <p:txBody>
          <a:bodyPr wrap="square" lIns="0" tIns="0" rIns="0" bIns="0" rtlCol="0"/>
          <a:lstStyle/>
          <a:p/>
        </p:txBody>
      </p:sp>
      <p:sp>
        <p:nvSpPr>
          <p:cNvPr id="5" name="object 5"/>
          <p:cNvSpPr/>
          <p:nvPr/>
        </p:nvSpPr>
        <p:spPr>
          <a:xfrm>
            <a:off x="891540" y="3554476"/>
            <a:ext cx="7315200" cy="28575"/>
          </a:xfrm>
          <a:custGeom>
            <a:rect l="l" t="t" r="r" b="b"/>
            <a:pathLst>
              <a:path w="7315200" h="28575">
                <a:moveTo>
                  <a:pt x="7315200" y="28448"/>
                </a:moveTo>
                <a:lnTo>
                  <a:pt x="0" y="28448"/>
                </a:lnTo>
                <a:lnTo>
                  <a:pt x="0" y="0"/>
                </a:lnTo>
                <a:lnTo>
                  <a:pt x="7315200" y="0"/>
                </a:lnTo>
                <a:lnTo>
                  <a:pt x="7315200" y="28448"/>
                </a:lnTo>
                <a:close/>
              </a:path>
            </a:pathLst>
          </a:custGeom>
          <a:solidFill>
            <a:srgbClr val="FF0000"/>
          </a:solidFill>
        </p:spPr>
        <p:txBody>
          <a:bodyPr wrap="square" lIns="0" tIns="0" rIns="0" bIns="0" rtlCol="0"/>
          <a:lstStyle/>
          <a:p/>
        </p:txBody>
      </p:sp>
      <p:sp>
        <p:nvSpPr>
          <p:cNvPr id="6" name="object 6"/>
          <p:cNvSpPr txBox="1"/>
          <p:nvPr/>
        </p:nvSpPr>
        <p:spPr>
          <a:xfrm>
            <a:off x="535940" y="1645920"/>
            <a:ext cx="7683500" cy="246380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Arial"/>
              <a:buChar char="•"/>
              <a:tabLst>
                <a:tab pos="355600"/>
              </a:tabLst>
            </a:pPr>
            <a:r>
              <a:rPr sz="3200">
                <a:latin typeface="宋体"/>
                <a:cs typeface="宋体"/>
              </a:rPr>
              <a:t>答：</a:t>
            </a:r>
            <a:r>
              <a:rPr sz="3200" u="heavy" spc="-5">
                <a:solidFill>
                  <a:srgbClr val="FF0000"/>
                </a:solidFill>
                <a:uFill>
                  <a:solidFill>
                    <a:srgbClr val="FF0000"/>
                  </a:solidFill>
                </a:uFill>
                <a:latin typeface="宋体"/>
                <a:cs typeface="宋体"/>
              </a:rPr>
              <a:t>总监理工程师应组织专业监理人员检</a:t>
            </a:r>
            <a:r>
              <a:rPr sz="3200" spc="-5">
                <a:solidFill>
                  <a:srgbClr val="FF0000"/>
                </a:solidFill>
                <a:latin typeface="宋体"/>
                <a:cs typeface="宋体"/>
              </a:rPr>
              <a:t>查承包单位对测量基准点、基准线和水准点的复测以及承包单位报送的复测成果，专业监理人员应对重要工程的控制点进行复测，对单位工程的施工放样进行检查。</a:t>
            </a:r>
            <a:endParaRPr sz="3200">
              <a:latin typeface="宋体"/>
              <a:cs typeface="宋体"/>
            </a:endParaRPr>
          </a:p>
        </p:txBody>
      </p:sp>
      <p:sp>
        <p:nvSpPr>
          <p:cNvPr id="7" name="object 7"/>
          <p:cNvSpPr/>
          <p:nvPr/>
        </p:nvSpPr>
        <p:spPr>
          <a:xfrm>
            <a:off x="891540" y="4042156"/>
            <a:ext cx="7315200" cy="28575"/>
          </a:xfrm>
          <a:custGeom>
            <a:rect l="l" t="t" r="r" b="b"/>
            <a:pathLst>
              <a:path w="7315200" h="28575">
                <a:moveTo>
                  <a:pt x="7315200" y="28448"/>
                </a:moveTo>
                <a:lnTo>
                  <a:pt x="0" y="28448"/>
                </a:lnTo>
                <a:lnTo>
                  <a:pt x="0" y="0"/>
                </a:lnTo>
                <a:lnTo>
                  <a:pt x="7315200" y="0"/>
                </a:lnTo>
                <a:lnTo>
                  <a:pt x="7315200" y="28448"/>
                </a:lnTo>
                <a:close/>
              </a:path>
            </a:pathLst>
          </a:custGeom>
          <a:solidFill>
            <a:srgbClr val="FF0000"/>
          </a:solidFill>
        </p:spPr>
        <p:txBody>
          <a:bodyPr wrap="square" lIns="0" tIns="0" rIns="0" bIns="0" rtlCol="0"/>
          <a:lstStyle/>
          <a:p/>
        </p:txBody>
      </p:sp>
      <p:sp>
        <p:nvSpPr>
          <p:cNvPr id="8" name="object 8"/>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23</a:t>
            </a:fld>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8294" y="577006"/>
            <a:ext cx="7907655" cy="1122680"/>
          </a:xfrm>
          <a:prstGeom prst="rect">
            <a:avLst/>
          </a:prstGeom>
        </p:spPr>
        <p:txBody>
          <a:bodyPr vert="horz" wrap="square" lIns="0" tIns="12700" rIns="0" bIns="0" rtlCol="0">
            <a:spAutoFit/>
          </a:bodyPr>
          <a:lstStyle/>
          <a:p>
            <a:pPr marL="12700" marR="5080" indent="-635">
              <a:lnSpc>
                <a:spcPct val="100000"/>
              </a:lnSpc>
              <a:spcBef>
                <a:spcPts val="100"/>
              </a:spcBef>
            </a:pPr>
            <a:r>
              <a:rPr sz="3600" b="0">
                <a:latin typeface="Calibri"/>
                <a:cs typeface="Calibri"/>
              </a:rPr>
              <a:t>20</a:t>
            </a:r>
            <a:r>
              <a:rPr sz="3600" b="0" spc="-135">
                <a:latin typeface="Calibri"/>
                <a:cs typeface="Calibri"/>
              </a:rPr>
              <a:t> </a:t>
            </a:r>
            <a:r>
              <a:rPr sz="3600" b="0" spc="-5">
                <a:latin typeface="宋体"/>
                <a:cs typeface="宋体"/>
              </a:rPr>
              <a:t>工程开工前，监理工程师对《施工组</a:t>
            </a:r>
            <a:r>
              <a:rPr sz="3600" b="0">
                <a:latin typeface="宋体"/>
                <a:cs typeface="宋体"/>
              </a:rPr>
              <a:t>织设计</a:t>
            </a:r>
            <a:r>
              <a:rPr sz="3600" b="0">
                <a:latin typeface="Calibri"/>
                <a:cs typeface="Calibri"/>
              </a:rPr>
              <a:t>(</a:t>
            </a:r>
            <a:r>
              <a:rPr sz="3600" b="0">
                <a:latin typeface="宋体"/>
                <a:cs typeface="宋体"/>
              </a:rPr>
              <a:t>方案</a:t>
            </a:r>
            <a:r>
              <a:rPr sz="3600" b="0">
                <a:latin typeface="Calibri"/>
                <a:cs typeface="Calibri"/>
              </a:rPr>
              <a:t>)</a:t>
            </a:r>
            <a:r>
              <a:rPr sz="3600" b="0">
                <a:latin typeface="宋体"/>
                <a:cs typeface="宋体"/>
              </a:rPr>
              <a:t>报审表》的审查内容</a:t>
            </a:r>
            <a:r>
              <a:rPr sz="3600" b="0" spc="-10">
                <a:latin typeface="Calibri"/>
                <a:cs typeface="Calibri"/>
              </a:rPr>
              <a:t>(4.0.6)</a:t>
            </a:r>
            <a:endParaRPr sz="36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24</a:t>
            </a:fld>
          </a:p>
        </p:txBody>
      </p:sp>
      <p:sp>
        <p:nvSpPr>
          <p:cNvPr id="3" name="object 3"/>
          <p:cNvSpPr txBox="1"/>
          <p:nvPr/>
        </p:nvSpPr>
        <p:spPr>
          <a:xfrm>
            <a:off x="535940" y="2573904"/>
            <a:ext cx="7807325" cy="3307715"/>
          </a:xfrm>
          <a:prstGeom prst="rect">
            <a:avLst/>
          </a:prstGeom>
        </p:spPr>
        <p:txBody>
          <a:bodyPr vert="horz" wrap="square" lIns="0" tIns="60960" rIns="0" bIns="0" rtlCol="0">
            <a:spAutoFit/>
          </a:bodyPr>
          <a:lstStyle/>
          <a:p>
            <a:pPr marL="354965" marR="5080" indent="-342265">
              <a:lnSpc>
                <a:spcPct val="90000"/>
              </a:lnSpc>
              <a:spcBef>
                <a:spcPts val="480"/>
              </a:spcBef>
              <a:buSzPct val="101562"/>
              <a:buFont typeface="Arial"/>
              <a:buChar char="•"/>
              <a:tabLst>
                <a:tab pos="354965"/>
                <a:tab pos="355600"/>
              </a:tabLst>
            </a:pPr>
            <a:r>
              <a:rPr sz="3200" spc="-5">
                <a:latin typeface="宋体"/>
                <a:cs typeface="宋体"/>
              </a:rPr>
              <a:t>答：总监理工程师应组织专业监理工程师</a:t>
            </a:r>
            <a:r>
              <a:rPr sz="3200">
                <a:latin typeface="宋体"/>
                <a:cs typeface="宋体"/>
              </a:rPr>
              <a:t>审查工程承包单位报送的《施工组织设计</a:t>
            </a:r>
            <a:r>
              <a:rPr sz="3200" spc="-50">
                <a:latin typeface="Calibri"/>
                <a:cs typeface="Calibri"/>
              </a:rPr>
              <a:t>(</a:t>
            </a:r>
            <a:r>
              <a:rPr sz="3200">
                <a:latin typeface="宋体"/>
                <a:cs typeface="宋体"/>
              </a:rPr>
              <a:t>方案</a:t>
            </a:r>
            <a:r>
              <a:rPr sz="3200">
                <a:latin typeface="Calibri"/>
                <a:cs typeface="Calibri"/>
              </a:rPr>
              <a:t>)</a:t>
            </a:r>
            <a:r>
              <a:rPr sz="3200" spc="-5">
                <a:latin typeface="宋体"/>
                <a:cs typeface="宋体"/>
              </a:rPr>
              <a:t>报审表》，提出审查意见后报建设单位。主要审查下列内容：</a:t>
            </a:r>
            <a:endParaRPr sz="3200">
              <a:latin typeface="宋体"/>
              <a:cs typeface="宋体"/>
            </a:endParaRPr>
          </a:p>
          <a:p>
            <a:pPr marL="355600" marR="91440" indent="-342900">
              <a:lnSpc>
                <a:spcPts val="3729"/>
              </a:lnSpc>
              <a:spcBef>
                <a:spcPts val="325"/>
              </a:spcBef>
              <a:buSzPct val="101562"/>
              <a:buFont typeface="Arial"/>
              <a:buChar char="•"/>
              <a:tabLst>
                <a:tab pos="722630"/>
                <a:tab pos="723265"/>
                <a:tab pos="2017395"/>
              </a:tabLst>
            </a:pPr>
            <a:r>
              <a:rPr/>
              <a:t>	</a:t>
            </a:r>
            <a:r>
              <a:rPr sz="3200" spc="-25">
                <a:latin typeface="宋体"/>
                <a:cs typeface="宋体"/>
              </a:rPr>
              <a:t>（</a:t>
            </a:r>
            <a:r>
              <a:rPr sz="3200" b="1" spc="-25">
                <a:latin typeface="Calibri"/>
                <a:cs typeface="Calibri"/>
              </a:rPr>
              <a:t>1</a:t>
            </a:r>
            <a:r>
              <a:rPr sz="3200" b="1" spc="-25">
                <a:latin typeface="Microsoft JhengHei"/>
                <a:cs typeface="Microsoft JhengHei"/>
              </a:rPr>
              <a:t>）</a:t>
            </a:r>
            <a:r>
              <a:rPr sz="3200" b="1">
                <a:latin typeface="Microsoft JhengHei"/>
                <a:cs typeface="Microsoft JhengHei"/>
              </a:rPr>
              <a:t>	</a:t>
            </a:r>
            <a:r>
              <a:rPr sz="3200" spc="-5">
                <a:latin typeface="宋体"/>
                <a:cs typeface="宋体"/>
              </a:rPr>
              <a:t>质量、安全、投资、进度、环保</a:t>
            </a:r>
            <a:r>
              <a:rPr sz="3200" spc="-10">
                <a:latin typeface="宋体"/>
                <a:cs typeface="宋体"/>
              </a:rPr>
              <a:t>及水保控制目标；</a:t>
            </a:r>
            <a:endParaRPr sz="3200">
              <a:latin typeface="宋体"/>
              <a:cs typeface="宋体"/>
            </a:endParaRPr>
          </a:p>
          <a:p>
            <a:pPr marL="722630" indent="-710565">
              <a:lnSpc>
                <a:spcPct val="100000"/>
              </a:lnSpc>
              <a:spcBef>
                <a:spcPts val="5"/>
              </a:spcBef>
              <a:buSzPct val="101562"/>
              <a:buFont typeface="Arial"/>
              <a:buChar char="•"/>
              <a:tabLst>
                <a:tab pos="722630"/>
                <a:tab pos="723265"/>
                <a:tab pos="2017395"/>
              </a:tabLst>
            </a:pPr>
            <a:r>
              <a:rPr sz="3200" b="1" spc="-25">
                <a:latin typeface="Microsoft JhengHei"/>
                <a:cs typeface="Microsoft JhengHei"/>
              </a:rPr>
              <a:t>（</a:t>
            </a:r>
            <a:r>
              <a:rPr sz="3200" b="1" spc="-25">
                <a:latin typeface="Calibri"/>
                <a:cs typeface="Calibri"/>
              </a:rPr>
              <a:t>2</a:t>
            </a:r>
            <a:r>
              <a:rPr sz="3200" b="1" spc="-25">
                <a:latin typeface="Microsoft JhengHei"/>
                <a:cs typeface="Microsoft JhengHei"/>
              </a:rPr>
              <a:t>）</a:t>
            </a:r>
            <a:r>
              <a:rPr sz="3200" b="1">
                <a:latin typeface="Microsoft JhengHei"/>
                <a:cs typeface="Microsoft JhengHei"/>
              </a:rPr>
              <a:t>	</a:t>
            </a:r>
            <a:r>
              <a:rPr sz="3200" spc="-5">
                <a:latin typeface="宋体"/>
                <a:cs typeface="宋体"/>
              </a:rPr>
              <a:t>施工场地布置及文明施工；</a:t>
            </a:r>
            <a:endParaRPr sz="3200">
              <a:latin typeface="宋体"/>
              <a:cs typeface="宋体"/>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8294" y="577006"/>
            <a:ext cx="7907655" cy="1122680"/>
          </a:xfrm>
          <a:prstGeom prst="rect">
            <a:avLst/>
          </a:prstGeom>
        </p:spPr>
        <p:txBody>
          <a:bodyPr vert="horz" wrap="square" lIns="0" tIns="12700" rIns="0" bIns="0" rtlCol="0">
            <a:spAutoFit/>
          </a:bodyPr>
          <a:lstStyle/>
          <a:p>
            <a:pPr marL="614045" marR="5080" indent="-601980">
              <a:lnSpc>
                <a:spcPct val="100000"/>
              </a:lnSpc>
              <a:spcBef>
                <a:spcPts val="100"/>
              </a:spcBef>
            </a:pPr>
            <a:r>
              <a:rPr sz="3600" b="0">
                <a:latin typeface="Calibri"/>
                <a:cs typeface="Calibri"/>
              </a:rPr>
              <a:t>20</a:t>
            </a:r>
            <a:r>
              <a:rPr sz="3600" b="0" spc="-135">
                <a:latin typeface="Calibri"/>
                <a:cs typeface="Calibri"/>
              </a:rPr>
              <a:t> </a:t>
            </a:r>
            <a:r>
              <a:rPr sz="3600" b="0" spc="-5">
                <a:latin typeface="宋体"/>
                <a:cs typeface="宋体"/>
              </a:rPr>
              <a:t>工程开工前，监理工程师对《施工组</a:t>
            </a:r>
            <a:r>
              <a:rPr sz="3600" b="0">
                <a:latin typeface="宋体"/>
                <a:cs typeface="宋体"/>
              </a:rPr>
              <a:t>织设计</a:t>
            </a:r>
            <a:r>
              <a:rPr sz="3600" b="0">
                <a:latin typeface="Calibri"/>
                <a:cs typeface="Calibri"/>
              </a:rPr>
              <a:t>(</a:t>
            </a:r>
            <a:r>
              <a:rPr sz="3600" b="0">
                <a:latin typeface="宋体"/>
                <a:cs typeface="宋体"/>
              </a:rPr>
              <a:t>方案</a:t>
            </a:r>
            <a:r>
              <a:rPr sz="3600" b="0">
                <a:latin typeface="Calibri"/>
                <a:cs typeface="Calibri"/>
              </a:rPr>
              <a:t>)</a:t>
            </a:r>
            <a:r>
              <a:rPr sz="3600" b="0" spc="-10">
                <a:latin typeface="宋体"/>
                <a:cs typeface="宋体"/>
              </a:rPr>
              <a:t>报审表》的审查内容</a:t>
            </a:r>
            <a:endParaRPr sz="3600">
              <a:latin typeface="宋体"/>
              <a:cs typeface="宋体"/>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25</a:t>
            </a:fld>
          </a:p>
        </p:txBody>
      </p:sp>
      <p:sp>
        <p:nvSpPr>
          <p:cNvPr id="3" name="object 3"/>
          <p:cNvSpPr txBox="1"/>
          <p:nvPr/>
        </p:nvSpPr>
        <p:spPr>
          <a:xfrm>
            <a:off x="535940" y="2482627"/>
            <a:ext cx="7851140" cy="3530600"/>
          </a:xfrm>
          <a:prstGeom prst="rect">
            <a:avLst/>
          </a:prstGeom>
        </p:spPr>
        <p:txBody>
          <a:bodyPr vert="horz" wrap="square" lIns="0" tIns="102235" rIns="0" bIns="0" rtlCol="0">
            <a:spAutoFit/>
          </a:bodyPr>
          <a:lstStyle/>
          <a:p>
            <a:pPr marL="447040" indent="-434975">
              <a:lnSpc>
                <a:spcPct val="100000"/>
              </a:lnSpc>
              <a:spcBef>
                <a:spcPts val="805"/>
              </a:spcBef>
              <a:buSzPct val="101562"/>
              <a:buFont typeface="Arial"/>
              <a:buChar char="•"/>
              <a:tabLst>
                <a:tab pos="447040"/>
                <a:tab pos="447675"/>
                <a:tab pos="1741805"/>
              </a:tabLst>
            </a:pPr>
            <a:r>
              <a:rPr sz="3200" b="1" spc="-25">
                <a:latin typeface="Microsoft JhengHei"/>
                <a:cs typeface="Microsoft JhengHei"/>
              </a:rPr>
              <a:t>（</a:t>
            </a:r>
            <a:r>
              <a:rPr sz="3200" b="1" spc="-25">
                <a:latin typeface="Calibri"/>
                <a:cs typeface="Calibri"/>
              </a:rPr>
              <a:t>3</a:t>
            </a:r>
            <a:r>
              <a:rPr sz="3200" b="1" spc="-25">
                <a:latin typeface="Microsoft JhengHei"/>
                <a:cs typeface="Microsoft JhengHei"/>
              </a:rPr>
              <a:t>）</a:t>
            </a:r>
            <a:r>
              <a:rPr sz="3200" b="1">
                <a:latin typeface="Microsoft JhengHei"/>
                <a:cs typeface="Microsoft JhengHei"/>
              </a:rPr>
              <a:t>	</a:t>
            </a:r>
            <a:r>
              <a:rPr sz="3200" spc="-5">
                <a:latin typeface="宋体"/>
                <a:cs typeface="宋体"/>
              </a:rPr>
              <a:t>施工方案、施工方法、施工工艺；</a:t>
            </a:r>
            <a:endParaRPr sz="3200">
              <a:latin typeface="宋体"/>
              <a:cs typeface="宋体"/>
            </a:endParaRPr>
          </a:p>
          <a:p>
            <a:pPr marL="447040" indent="-434975">
              <a:lnSpc>
                <a:spcPct val="100000"/>
              </a:lnSpc>
              <a:spcBef>
                <a:spcPts val="770"/>
              </a:spcBef>
              <a:buSzPct val="101562"/>
              <a:buFont typeface="Arial"/>
              <a:buChar char="•"/>
              <a:tabLst>
                <a:tab pos="447040"/>
                <a:tab pos="447675"/>
                <a:tab pos="1741805"/>
              </a:tabLst>
            </a:pPr>
            <a:r>
              <a:rPr sz="3200" b="1" spc="-25">
                <a:latin typeface="Microsoft JhengHei"/>
                <a:cs typeface="Microsoft JhengHei"/>
              </a:rPr>
              <a:t>（</a:t>
            </a:r>
            <a:r>
              <a:rPr sz="3200" b="1" spc="-25">
                <a:latin typeface="Calibri"/>
                <a:cs typeface="Calibri"/>
              </a:rPr>
              <a:t>4</a:t>
            </a:r>
            <a:r>
              <a:rPr sz="3200" b="1" spc="-25">
                <a:latin typeface="Microsoft JhengHei"/>
                <a:cs typeface="Microsoft JhengHei"/>
              </a:rPr>
              <a:t>）</a:t>
            </a:r>
            <a:r>
              <a:rPr sz="3200" b="1">
                <a:latin typeface="Microsoft JhengHei"/>
                <a:cs typeface="Microsoft JhengHei"/>
              </a:rPr>
              <a:t>	</a:t>
            </a:r>
            <a:r>
              <a:rPr sz="3200" spc="-5">
                <a:latin typeface="宋体"/>
                <a:cs typeface="宋体"/>
              </a:rPr>
              <a:t>投入现场的施工机械设备、人员；</a:t>
            </a:r>
            <a:endParaRPr sz="3200">
              <a:latin typeface="宋体"/>
              <a:cs typeface="宋体"/>
            </a:endParaRPr>
          </a:p>
          <a:p>
            <a:pPr marL="447040" indent="-434975">
              <a:lnSpc>
                <a:spcPct val="100000"/>
              </a:lnSpc>
              <a:spcBef>
                <a:spcPts val="765"/>
              </a:spcBef>
              <a:buSzPct val="101562"/>
              <a:buFont typeface="Arial"/>
              <a:buChar char="•"/>
              <a:tabLst>
                <a:tab pos="447040"/>
                <a:tab pos="447675"/>
                <a:tab pos="1741805"/>
              </a:tabLst>
            </a:pPr>
            <a:r>
              <a:rPr sz="3200" spc="-25">
                <a:latin typeface="宋体"/>
                <a:cs typeface="宋体"/>
              </a:rPr>
              <a:t>（</a:t>
            </a:r>
            <a:r>
              <a:rPr sz="3200" b="1" spc="-25">
                <a:latin typeface="Calibri"/>
                <a:cs typeface="Calibri"/>
              </a:rPr>
              <a:t>5</a:t>
            </a:r>
            <a:r>
              <a:rPr sz="3200" b="1" spc="-25">
                <a:latin typeface="Microsoft JhengHei"/>
                <a:cs typeface="Microsoft JhengHei"/>
              </a:rPr>
              <a:t>）</a:t>
            </a:r>
            <a:r>
              <a:rPr sz="3200" b="1">
                <a:latin typeface="Microsoft JhengHei"/>
                <a:cs typeface="Microsoft JhengHei"/>
              </a:rPr>
              <a:t>	</a:t>
            </a:r>
            <a:r>
              <a:rPr sz="3200" spc="-5">
                <a:latin typeface="宋体"/>
                <a:cs typeface="宋体"/>
              </a:rPr>
              <a:t>质量、安全、环保水保管理体系；</a:t>
            </a:r>
            <a:endParaRPr sz="3200">
              <a:latin typeface="宋体"/>
              <a:cs typeface="宋体"/>
            </a:endParaRPr>
          </a:p>
          <a:p>
            <a:pPr marL="447040" indent="-434975">
              <a:lnSpc>
                <a:spcPct val="100000"/>
              </a:lnSpc>
              <a:spcBef>
                <a:spcPts val="770"/>
              </a:spcBef>
              <a:buSzPct val="101562"/>
              <a:buFont typeface="Arial"/>
              <a:buChar char="•"/>
              <a:tabLst>
                <a:tab pos="447040"/>
                <a:tab pos="447675"/>
                <a:tab pos="1645285"/>
              </a:tabLst>
            </a:pPr>
            <a:r>
              <a:rPr sz="3200" spc="-25">
                <a:latin typeface="宋体"/>
                <a:cs typeface="宋体"/>
              </a:rPr>
              <a:t>（</a:t>
            </a:r>
            <a:r>
              <a:rPr sz="3200" b="1" spc="-25">
                <a:latin typeface="Calibri"/>
                <a:cs typeface="Calibri"/>
              </a:rPr>
              <a:t>6)</a:t>
            </a:r>
            <a:r>
              <a:rPr sz="3200" b="1">
                <a:latin typeface="Calibri"/>
                <a:cs typeface="Calibri"/>
              </a:rPr>
              <a:t>	</a:t>
            </a:r>
            <a:r>
              <a:rPr sz="3200" spc="-10">
                <a:latin typeface="宋体"/>
                <a:cs typeface="宋体"/>
              </a:rPr>
              <a:t>安全、消防措施；</a:t>
            </a:r>
            <a:endParaRPr sz="3200">
              <a:latin typeface="宋体"/>
              <a:cs typeface="宋体"/>
            </a:endParaRPr>
          </a:p>
          <a:p>
            <a:pPr marL="722630" indent="-710565">
              <a:lnSpc>
                <a:spcPct val="100000"/>
              </a:lnSpc>
              <a:spcBef>
                <a:spcPts val="765"/>
              </a:spcBef>
              <a:buSzPct val="101562"/>
              <a:buFont typeface="Arial"/>
              <a:buChar char="•"/>
              <a:tabLst>
                <a:tab pos="722630"/>
                <a:tab pos="723265"/>
                <a:tab pos="1641475"/>
              </a:tabLst>
            </a:pPr>
            <a:r>
              <a:rPr sz="3200" b="1" spc="-25">
                <a:latin typeface="Calibri"/>
                <a:cs typeface="Calibri"/>
              </a:rPr>
              <a:t>(7)</a:t>
            </a:r>
            <a:r>
              <a:rPr sz="3200" b="1">
                <a:latin typeface="Calibri"/>
                <a:cs typeface="Calibri"/>
              </a:rPr>
              <a:t>	</a:t>
            </a:r>
            <a:r>
              <a:rPr sz="3200" spc="-10">
                <a:latin typeface="宋体"/>
                <a:cs typeface="宋体"/>
              </a:rPr>
              <a:t>施工过渡方案；</a:t>
            </a:r>
            <a:endParaRPr sz="3200">
              <a:latin typeface="宋体"/>
              <a:cs typeface="宋体"/>
            </a:endParaRPr>
          </a:p>
          <a:p>
            <a:pPr marL="722630" indent="-710565">
              <a:lnSpc>
                <a:spcPct val="100000"/>
              </a:lnSpc>
              <a:spcBef>
                <a:spcPts val="770"/>
              </a:spcBef>
              <a:buSzPct val="101562"/>
              <a:buFont typeface="Arial"/>
              <a:buChar char="•"/>
              <a:tabLst>
                <a:tab pos="722630"/>
                <a:tab pos="723265"/>
                <a:tab pos="1549400"/>
              </a:tabLst>
            </a:pPr>
            <a:r>
              <a:rPr sz="3200" b="1" spc="-25">
                <a:latin typeface="Calibri"/>
                <a:cs typeface="Calibri"/>
              </a:rPr>
              <a:t>(8)</a:t>
            </a:r>
            <a:r>
              <a:rPr sz="3200" b="1">
                <a:latin typeface="Calibri"/>
                <a:cs typeface="Calibri"/>
              </a:rPr>
              <a:t>	</a:t>
            </a:r>
            <a:r>
              <a:rPr sz="3200" spc="-5">
                <a:latin typeface="宋体"/>
                <a:cs typeface="宋体"/>
              </a:rPr>
              <a:t>工程承包单位内部签认制度。</a:t>
            </a:r>
            <a:endParaRPr sz="3200">
              <a:latin typeface="宋体"/>
              <a:cs typeface="宋体"/>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8404" y="191325"/>
            <a:ext cx="7767320" cy="1244600"/>
          </a:xfrm>
          <a:prstGeom prst="rect">
            <a:avLst/>
          </a:prstGeom>
        </p:spPr>
        <p:txBody>
          <a:bodyPr vert="horz" wrap="square" lIns="0" tIns="12700" rIns="0" bIns="0" rtlCol="0">
            <a:spAutoFit/>
          </a:bodyPr>
          <a:lstStyle/>
          <a:p>
            <a:pPr marL="675005" marR="5080" indent="-662940">
              <a:lnSpc>
                <a:spcPct val="100000"/>
              </a:lnSpc>
              <a:spcBef>
                <a:spcPts val="100"/>
              </a:spcBef>
            </a:pPr>
            <a:r>
              <a:rPr sz="4000" b="0">
                <a:latin typeface="Calibri"/>
                <a:cs typeface="Calibri"/>
              </a:rPr>
              <a:t>21</a:t>
            </a:r>
            <a:r>
              <a:rPr sz="4000" b="0" spc="-135">
                <a:latin typeface="Calibri"/>
                <a:cs typeface="Calibri"/>
              </a:rPr>
              <a:t> </a:t>
            </a:r>
            <a:r>
              <a:rPr sz="4000" b="0" spc="-5">
                <a:latin typeface="宋体"/>
                <a:cs typeface="宋体"/>
              </a:rPr>
              <a:t>总监签发《工程开工／复工申请表》应具备哪些条件？</a:t>
            </a:r>
            <a:r>
              <a:rPr sz="4000" b="0" spc="-10">
                <a:latin typeface="Calibri"/>
                <a:cs typeface="Calibri"/>
              </a:rPr>
              <a:t>(4.0.8)</a:t>
            </a:r>
            <a:endParaRPr sz="40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26</a:t>
            </a:fld>
          </a:p>
        </p:txBody>
      </p:sp>
      <p:sp>
        <p:nvSpPr>
          <p:cNvPr id="3" name="object 3"/>
          <p:cNvSpPr txBox="1">
            <a:spLocks noGrp="1"/>
          </p:cNvSpPr>
          <p:nvPr>
            <p:ph type="body" idx="1"/>
          </p:nvPr>
        </p:nvSpPr>
        <p:spPr>
          <a:prstGeom prst="rect">
            <a:avLst/>
          </a:prstGeom>
        </p:spPr>
        <p:txBody>
          <a:bodyPr vert="horz" wrap="square" lIns="0" tIns="85188" rIns="0" bIns="0" rtlCol="0">
            <a:spAutoFit/>
          </a:bodyPr>
          <a:lstStyle/>
          <a:p>
            <a:pPr marL="354965" marR="5080" indent="-342265">
              <a:lnSpc>
                <a:spcPct val="100000"/>
              </a:lnSpc>
              <a:spcBef>
                <a:spcPts val="100"/>
              </a:spcBef>
              <a:buSzPct val="101562"/>
              <a:buFont typeface="Arial"/>
              <a:buChar char="•"/>
              <a:tabLst>
                <a:tab pos="354965"/>
                <a:tab pos="355600"/>
              </a:tabLst>
            </a:pPr>
            <a:r>
              <a:rPr spc="-5">
                <a:solidFill>
                  <a:srgbClr val="000000"/>
                </a:solidFill>
              </a:rPr>
              <a:t>答：专业监理工程师应审查承包单位报送</a:t>
            </a:r>
            <a:r>
              <a:rPr spc="-50">
                <a:solidFill>
                  <a:srgbClr val="000000"/>
                </a:solidFill>
              </a:rPr>
              <a:t> </a:t>
            </a:r>
            <a:r>
              <a:rPr spc="-5">
                <a:solidFill>
                  <a:srgbClr val="000000"/>
                </a:solidFill>
              </a:rPr>
              <a:t>的《工程开工／复工申请表》及相关资料。当具备以下开工条件时，由总监理工程师</a:t>
            </a:r>
            <a:r>
              <a:rPr spc="-50">
                <a:solidFill>
                  <a:srgbClr val="000000"/>
                </a:solidFill>
              </a:rPr>
              <a:t> </a:t>
            </a:r>
            <a:r>
              <a:rPr spc="-5">
                <a:solidFill>
                  <a:srgbClr val="000000"/>
                </a:solidFill>
              </a:rPr>
              <a:t>签发，并报建设单位：</a:t>
            </a:r>
          </a:p>
          <a:p>
            <a:pPr marL="722630" indent="-710565">
              <a:lnSpc>
                <a:spcPct val="100000"/>
              </a:lnSpc>
              <a:spcBef>
                <a:spcPts val="459"/>
              </a:spcBef>
              <a:buSzPct val="101562"/>
              <a:buFont typeface="Arial"/>
              <a:buChar char="•"/>
              <a:tabLst>
                <a:tab pos="722630"/>
                <a:tab pos="723265"/>
                <a:tab pos="1112520"/>
              </a:tabLst>
            </a:pPr>
            <a:r>
              <a:rPr b="1" spc="-50">
                <a:solidFill>
                  <a:srgbClr val="000000"/>
                </a:solidFill>
                <a:latin typeface="Calibri"/>
                <a:cs typeface="Calibri"/>
              </a:rPr>
              <a:t>1</a:t>
            </a:r>
            <a:r>
              <a:rPr b="1">
                <a:solidFill>
                  <a:srgbClr val="000000"/>
                </a:solidFill>
                <a:latin typeface="Calibri"/>
                <a:cs typeface="Calibri"/>
              </a:rPr>
              <a:t>	</a:t>
            </a:r>
            <a:r>
              <a:rPr spc="-5">
                <a:solidFill>
                  <a:srgbClr val="000000"/>
                </a:solidFill>
              </a:rPr>
              <a:t>施工组织设计已获总监理工程师签认；</a:t>
            </a:r>
          </a:p>
          <a:p>
            <a:pPr marL="355600" marR="60325" indent="-342900">
              <a:lnSpc>
                <a:spcPct val="104000"/>
              </a:lnSpc>
              <a:spcBef>
                <a:spcPts val="615"/>
              </a:spcBef>
              <a:buSzPct val="101562"/>
              <a:buFont typeface="Arial"/>
              <a:buChar char="•"/>
              <a:tabLst>
                <a:tab pos="722630"/>
                <a:tab pos="723265"/>
                <a:tab pos="1112520"/>
              </a:tabLst>
            </a:pPr>
            <a:r>
              <a:rPr>
                <a:solidFill>
                  <a:srgbClr val="000000"/>
                </a:solidFill>
              </a:rPr>
              <a:t>	</a:t>
            </a:r>
            <a:r>
              <a:rPr b="1" spc="-50">
                <a:solidFill>
                  <a:srgbClr val="000000"/>
                </a:solidFill>
                <a:latin typeface="Calibri"/>
                <a:cs typeface="Calibri"/>
              </a:rPr>
              <a:t>2</a:t>
            </a:r>
            <a:r>
              <a:rPr b="1">
                <a:solidFill>
                  <a:srgbClr val="000000"/>
                </a:solidFill>
                <a:latin typeface="Calibri"/>
                <a:cs typeface="Calibri"/>
              </a:rPr>
              <a:t>	</a:t>
            </a:r>
            <a:r>
              <a:rPr spc="-5">
                <a:solidFill>
                  <a:srgbClr val="000000"/>
                </a:solidFill>
              </a:rPr>
              <a:t>项目经理、技术负责人、其他技术和管理人员已经到位，主要施工设备、施工人员已经进场，主要工程材料已经落实；</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8404" y="142938"/>
            <a:ext cx="7767320" cy="1341755"/>
          </a:xfrm>
          <a:prstGeom prst="rect">
            <a:avLst/>
          </a:prstGeom>
        </p:spPr>
        <p:txBody>
          <a:bodyPr vert="horz" wrap="square" lIns="0" tIns="12700" rIns="0" bIns="0" rtlCol="0">
            <a:spAutoFit/>
          </a:bodyPr>
          <a:lstStyle/>
          <a:p>
            <a:pPr marL="1343025" marR="5080" indent="-1330960">
              <a:lnSpc>
                <a:spcPct val="107900"/>
              </a:lnSpc>
              <a:spcBef>
                <a:spcPts val="100"/>
              </a:spcBef>
            </a:pPr>
            <a:r>
              <a:rPr sz="4000" b="0">
                <a:latin typeface="Calibri"/>
                <a:cs typeface="Calibri"/>
              </a:rPr>
              <a:t>21</a:t>
            </a:r>
            <a:r>
              <a:rPr sz="4000" b="0" spc="-135">
                <a:latin typeface="Calibri"/>
                <a:cs typeface="Calibri"/>
              </a:rPr>
              <a:t> </a:t>
            </a:r>
            <a:r>
              <a:rPr sz="4000" b="0" spc="-5">
                <a:latin typeface="宋体"/>
                <a:cs typeface="宋体"/>
              </a:rPr>
              <a:t>总监签发《工程开工／复工申请表》应具备哪些条件？</a:t>
            </a:r>
            <a:endParaRPr sz="4000">
              <a:latin typeface="宋体"/>
              <a:cs typeface="宋体"/>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27</a:t>
            </a:fld>
          </a:p>
        </p:txBody>
      </p:sp>
      <p:sp>
        <p:nvSpPr>
          <p:cNvPr id="3" name="object 3"/>
          <p:cNvSpPr txBox="1"/>
          <p:nvPr/>
        </p:nvSpPr>
        <p:spPr>
          <a:xfrm>
            <a:off x="535940" y="1568501"/>
            <a:ext cx="7981950" cy="3321685"/>
          </a:xfrm>
          <a:prstGeom prst="rect">
            <a:avLst/>
          </a:prstGeom>
        </p:spPr>
        <p:txBody>
          <a:bodyPr vert="horz" wrap="square" lIns="0" tIns="12700" rIns="0" bIns="0" rtlCol="0">
            <a:spAutoFit/>
          </a:bodyPr>
          <a:lstStyle/>
          <a:p>
            <a:pPr marL="354965" marR="96520" indent="-342265">
              <a:lnSpc>
                <a:spcPct val="107900"/>
              </a:lnSpc>
              <a:spcBef>
                <a:spcPts val="100"/>
              </a:spcBef>
              <a:buSzPct val="101562"/>
              <a:buFont typeface="Arial"/>
              <a:buChar char="•"/>
              <a:tabLst>
                <a:tab pos="354965"/>
                <a:tab pos="355600"/>
              </a:tabLst>
            </a:pPr>
            <a:r>
              <a:rPr sz="3200" b="1">
                <a:latin typeface="Calibri"/>
                <a:cs typeface="Calibri"/>
              </a:rPr>
              <a:t>3</a:t>
            </a:r>
            <a:r>
              <a:rPr sz="3200" b="1">
                <a:latin typeface="Microsoft JhengHei"/>
                <a:cs typeface="Microsoft JhengHei"/>
              </a:rPr>
              <a:t>）</a:t>
            </a:r>
            <a:r>
              <a:rPr sz="3200" spc="-5">
                <a:latin typeface="宋体"/>
                <a:cs typeface="宋体"/>
              </a:rPr>
              <a:t>进场道路及水、电、通讯等已满足开工</a:t>
            </a:r>
            <a:r>
              <a:rPr sz="3200" spc="-20">
                <a:latin typeface="宋体"/>
                <a:cs typeface="宋体"/>
              </a:rPr>
              <a:t>要求；</a:t>
            </a:r>
            <a:endParaRPr sz="3200">
              <a:latin typeface="宋体"/>
              <a:cs typeface="宋体"/>
            </a:endParaRPr>
          </a:p>
          <a:p>
            <a:pPr marL="354965" indent="-342265">
              <a:lnSpc>
                <a:spcPct val="100000"/>
              </a:lnSpc>
              <a:spcBef>
                <a:spcPts val="464"/>
              </a:spcBef>
              <a:buSzPct val="101562"/>
              <a:buFont typeface="Arial"/>
              <a:buChar char="•"/>
              <a:tabLst>
                <a:tab pos="354965"/>
                <a:tab pos="355600"/>
              </a:tabLst>
            </a:pPr>
            <a:r>
              <a:rPr sz="3200" b="1">
                <a:latin typeface="Calibri"/>
                <a:cs typeface="Calibri"/>
              </a:rPr>
              <a:t>4</a:t>
            </a:r>
            <a:r>
              <a:rPr sz="3200" b="1">
                <a:latin typeface="Microsoft JhengHei"/>
                <a:cs typeface="Microsoft JhengHei"/>
              </a:rPr>
              <a:t>）</a:t>
            </a:r>
            <a:r>
              <a:rPr sz="3200" spc="-5">
                <a:latin typeface="宋体"/>
                <a:cs typeface="宋体"/>
              </a:rPr>
              <a:t>经审核合格的施工图已到位；</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b="1">
                <a:latin typeface="Calibri"/>
                <a:cs typeface="Calibri"/>
              </a:rPr>
              <a:t>5</a:t>
            </a:r>
            <a:r>
              <a:rPr sz="3200" b="1">
                <a:latin typeface="Microsoft JhengHei"/>
                <a:cs typeface="Microsoft JhengHei"/>
              </a:rPr>
              <a:t>）</a:t>
            </a:r>
            <a:r>
              <a:rPr sz="3200" spc="-5">
                <a:latin typeface="宋体"/>
                <a:cs typeface="宋体"/>
              </a:rPr>
              <a:t>工程复测或施工放样工作已完成；</a:t>
            </a:r>
            <a:endParaRPr sz="3200">
              <a:latin typeface="宋体"/>
              <a:cs typeface="宋体"/>
            </a:endParaRPr>
          </a:p>
          <a:p>
            <a:pPr marL="355600" marR="5080" indent="-342900">
              <a:lnSpc>
                <a:spcPct val="107900"/>
              </a:lnSpc>
              <a:spcBef>
                <a:spcPts val="465"/>
              </a:spcBef>
              <a:buSzPct val="101562"/>
              <a:buFont typeface="Arial"/>
              <a:buChar char="•"/>
              <a:tabLst>
                <a:tab pos="447040"/>
                <a:tab pos="447675"/>
              </a:tabLst>
            </a:pPr>
            <a:r>
              <a:rPr/>
              <a:t>	</a:t>
            </a:r>
            <a:r>
              <a:rPr sz="3200" b="1">
                <a:latin typeface="Calibri"/>
                <a:cs typeface="Calibri"/>
              </a:rPr>
              <a:t>6</a:t>
            </a:r>
            <a:r>
              <a:rPr sz="3200" b="1">
                <a:latin typeface="Microsoft JhengHei"/>
                <a:cs typeface="Microsoft JhengHei"/>
              </a:rPr>
              <a:t>）</a:t>
            </a:r>
            <a:r>
              <a:rPr sz="3200" spc="-5">
                <a:latin typeface="宋体"/>
                <a:cs typeface="宋体"/>
              </a:rPr>
              <a:t>涉及营业线的，检查承包单位与铁路运营单位签订的营业线施工安全协议。</a:t>
            </a:r>
            <a:endParaRPr sz="3200">
              <a:latin typeface="宋体"/>
              <a:cs typeface="宋体"/>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46894" y="255537"/>
            <a:ext cx="7450455" cy="1122680"/>
          </a:xfrm>
          <a:prstGeom prst="rect">
            <a:avLst/>
          </a:prstGeom>
        </p:spPr>
        <p:txBody>
          <a:bodyPr vert="horz" wrap="square" lIns="0" tIns="12700" rIns="0" bIns="0" rtlCol="0">
            <a:spAutoFit/>
          </a:bodyPr>
          <a:lstStyle/>
          <a:p>
            <a:pPr marL="2440940" marR="5080" indent="-2428875">
              <a:lnSpc>
                <a:spcPct val="100000"/>
              </a:lnSpc>
              <a:spcBef>
                <a:spcPts val="100"/>
              </a:spcBef>
              <a:tabLst>
                <a:tab pos="3710304"/>
              </a:tabLst>
            </a:pPr>
            <a:r>
              <a:rPr sz="3600" b="0">
                <a:latin typeface="Calibri"/>
                <a:cs typeface="Calibri"/>
              </a:rPr>
              <a:t>22</a:t>
            </a:r>
            <a:r>
              <a:rPr sz="3600" b="0" spc="-5">
                <a:latin typeface="Calibri"/>
                <a:cs typeface="Calibri"/>
              </a:rPr>
              <a:t> </a:t>
            </a:r>
            <a:r>
              <a:rPr sz="3600" b="0">
                <a:latin typeface="宋体"/>
                <a:cs typeface="宋体"/>
              </a:rPr>
              <a:t>对分包单位资质应审查哪些内容</a:t>
            </a:r>
            <a:r>
              <a:rPr sz="3600" b="0" spc="-50">
                <a:latin typeface="宋体"/>
                <a:cs typeface="宋体"/>
              </a:rPr>
              <a:t>？ </a:t>
            </a:r>
            <a:r>
              <a:rPr sz="3600" b="0" spc="-10">
                <a:latin typeface="Calibri"/>
                <a:cs typeface="Calibri"/>
              </a:rPr>
              <a:t>(4.0.9</a:t>
            </a:r>
            <a:r>
              <a:rPr sz="3600" b="0">
                <a:latin typeface="Calibri"/>
                <a:cs typeface="Calibri"/>
              </a:rPr>
              <a:t>	</a:t>
            </a:r>
            <a:r>
              <a:rPr sz="3600" b="0" spc="-10">
                <a:latin typeface="Calibri"/>
                <a:cs typeface="Calibri"/>
              </a:rPr>
              <a:t>4.0.10)</a:t>
            </a:r>
            <a:endParaRPr sz="36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28</a:t>
            </a:fld>
          </a:p>
        </p:txBody>
      </p:sp>
      <p:sp>
        <p:nvSpPr>
          <p:cNvPr id="3" name="object 3"/>
          <p:cNvSpPr txBox="1"/>
          <p:nvPr/>
        </p:nvSpPr>
        <p:spPr>
          <a:xfrm>
            <a:off x="535940" y="1645920"/>
            <a:ext cx="8089900" cy="4279900"/>
          </a:xfrm>
          <a:prstGeom prst="rect">
            <a:avLst/>
          </a:prstGeom>
        </p:spPr>
        <p:txBody>
          <a:bodyPr vert="horz" wrap="square" lIns="0" tIns="12700" rIns="0" bIns="0" rtlCol="0">
            <a:spAutoFit/>
          </a:bodyPr>
          <a:lstStyle/>
          <a:p>
            <a:pPr marL="354965" marR="5080" indent="-342265">
              <a:lnSpc>
                <a:spcPct val="100000"/>
              </a:lnSpc>
              <a:spcBef>
                <a:spcPts val="100"/>
              </a:spcBef>
              <a:buSzPct val="101562"/>
              <a:buFont typeface="Arial"/>
              <a:buChar char="•"/>
              <a:tabLst>
                <a:tab pos="354965"/>
                <a:tab pos="355600"/>
              </a:tabLst>
            </a:pPr>
            <a:r>
              <a:rPr sz="3200" spc="-5">
                <a:latin typeface="宋体"/>
                <a:cs typeface="宋体"/>
              </a:rPr>
              <a:t>答：分包工程开工前，专业监理工程师应</a:t>
            </a:r>
            <a:r>
              <a:rPr sz="3200" spc="-50">
                <a:latin typeface="宋体"/>
                <a:cs typeface="宋体"/>
              </a:rPr>
              <a:t> </a:t>
            </a:r>
            <a:r>
              <a:rPr sz="3200" spc="-5">
                <a:latin typeface="宋体"/>
                <a:cs typeface="宋体"/>
              </a:rPr>
              <a:t>审查承包单位报送的《分包单位资质报审</a:t>
            </a:r>
            <a:r>
              <a:rPr sz="3200" spc="-50">
                <a:latin typeface="宋体"/>
                <a:cs typeface="宋体"/>
              </a:rPr>
              <a:t> </a:t>
            </a:r>
            <a:r>
              <a:rPr sz="3200" spc="-5">
                <a:latin typeface="宋体"/>
                <a:cs typeface="宋体"/>
              </a:rPr>
              <a:t>表》和有关资料，合格后由总监理工程师</a:t>
            </a:r>
            <a:r>
              <a:rPr sz="3200" spc="-50">
                <a:latin typeface="宋体"/>
                <a:cs typeface="宋体"/>
              </a:rPr>
              <a:t> </a:t>
            </a:r>
            <a:r>
              <a:rPr sz="3200" spc="-5">
                <a:latin typeface="宋体"/>
                <a:cs typeface="宋体"/>
              </a:rPr>
              <a:t>予以签认，并将审查结果报建设单位核备。</a:t>
            </a:r>
            <a:endParaRPr sz="3200">
              <a:latin typeface="宋体"/>
              <a:cs typeface="宋体"/>
            </a:endParaRPr>
          </a:p>
          <a:p>
            <a:pPr marL="1090295" indent="-1078230">
              <a:lnSpc>
                <a:spcPct val="100000"/>
              </a:lnSpc>
              <a:spcBef>
                <a:spcPts val="459"/>
              </a:spcBef>
              <a:buSzPct val="101562"/>
              <a:buFont typeface="Arial"/>
              <a:buChar char="•"/>
              <a:tabLst>
                <a:tab pos="1090295"/>
                <a:tab pos="1090930"/>
              </a:tabLst>
            </a:pPr>
            <a:r>
              <a:rPr sz="3200" spc="-5">
                <a:latin typeface="宋体"/>
                <a:cs typeface="宋体"/>
              </a:rPr>
              <a:t>对分包单位资质应审查以下内容：</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b="1">
                <a:latin typeface="Calibri"/>
                <a:cs typeface="Calibri"/>
              </a:rPr>
              <a:t>1</a:t>
            </a:r>
            <a:r>
              <a:rPr sz="3200" b="1">
                <a:latin typeface="Microsoft JhengHei"/>
                <a:cs typeface="Microsoft JhengHei"/>
              </a:rPr>
              <a:t>）</a:t>
            </a:r>
            <a:r>
              <a:rPr sz="3200" spc="-5">
                <a:latin typeface="宋体"/>
                <a:cs typeface="宋体"/>
              </a:rPr>
              <a:t>分包单位的营业执照、资质等级证书；</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b="1">
                <a:latin typeface="Calibri"/>
                <a:cs typeface="Calibri"/>
              </a:rPr>
              <a:t>2</a:t>
            </a:r>
            <a:r>
              <a:rPr sz="3200" b="1">
                <a:latin typeface="Microsoft JhengHei"/>
                <a:cs typeface="Microsoft JhengHei"/>
              </a:rPr>
              <a:t>）</a:t>
            </a:r>
            <a:r>
              <a:rPr sz="3200" spc="-5">
                <a:latin typeface="宋体"/>
                <a:cs typeface="宋体"/>
              </a:rPr>
              <a:t>安全生产许可证及安全生产管理制度；</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b="1">
                <a:latin typeface="Calibri"/>
                <a:cs typeface="Calibri"/>
              </a:rPr>
              <a:t>3</a:t>
            </a:r>
            <a:r>
              <a:rPr sz="3200" b="1">
                <a:latin typeface="Microsoft JhengHei"/>
                <a:cs typeface="Microsoft JhengHei"/>
              </a:rPr>
              <a:t>）</a:t>
            </a:r>
            <a:r>
              <a:rPr sz="3200" spc="-10">
                <a:latin typeface="宋体"/>
                <a:cs typeface="宋体"/>
              </a:rPr>
              <a:t>分包单位的业绩；</a:t>
            </a:r>
            <a:endParaRPr sz="3200">
              <a:latin typeface="宋体"/>
              <a:cs typeface="宋体"/>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99618" rIns="0" bIns="0" rtlCol="0">
            <a:spAutoFit/>
          </a:bodyPr>
          <a:lstStyle/>
          <a:p>
            <a:pPr marL="113664">
              <a:lnSpc>
                <a:spcPct val="100000"/>
              </a:lnSpc>
              <a:spcBef>
                <a:spcPts val="100"/>
              </a:spcBef>
            </a:pPr>
            <a:r>
              <a:rPr sz="3600" b="0">
                <a:latin typeface="Calibri"/>
                <a:cs typeface="Calibri"/>
              </a:rPr>
              <a:t>22</a:t>
            </a:r>
            <a:r>
              <a:rPr sz="3600" b="0" spc="-5">
                <a:latin typeface="Calibri"/>
                <a:cs typeface="Calibri"/>
              </a:rPr>
              <a:t> </a:t>
            </a:r>
            <a:r>
              <a:rPr sz="3600" b="0" spc="-5">
                <a:latin typeface="宋体"/>
                <a:cs typeface="宋体"/>
              </a:rPr>
              <a:t>对分包单位资质应审查哪些内容？</a:t>
            </a:r>
            <a:endParaRPr sz="3600">
              <a:latin typeface="宋体"/>
              <a:cs typeface="宋体"/>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29</a:t>
            </a:fld>
          </a:p>
        </p:txBody>
      </p:sp>
      <p:sp>
        <p:nvSpPr>
          <p:cNvPr id="3" name="object 3"/>
          <p:cNvSpPr txBox="1"/>
          <p:nvPr/>
        </p:nvSpPr>
        <p:spPr>
          <a:xfrm>
            <a:off x="535940" y="1517427"/>
            <a:ext cx="8073390" cy="1714500"/>
          </a:xfrm>
          <a:prstGeom prst="rect">
            <a:avLst/>
          </a:prstGeom>
        </p:spPr>
        <p:txBody>
          <a:bodyPr vert="horz" wrap="square" lIns="0" tIns="102235" rIns="0" bIns="0" rtlCol="0">
            <a:spAutoFit/>
          </a:bodyPr>
          <a:lstStyle/>
          <a:p>
            <a:pPr marL="354965" indent="-342265">
              <a:lnSpc>
                <a:spcPct val="100000"/>
              </a:lnSpc>
              <a:spcBef>
                <a:spcPts val="805"/>
              </a:spcBef>
              <a:buSzPct val="101562"/>
              <a:buFont typeface="Arial"/>
              <a:buChar char="•"/>
              <a:tabLst>
                <a:tab pos="354965"/>
                <a:tab pos="355600"/>
                <a:tab pos="1151255"/>
              </a:tabLst>
            </a:pPr>
            <a:r>
              <a:rPr sz="3200" b="1" spc="-25">
                <a:latin typeface="Calibri"/>
                <a:cs typeface="Calibri"/>
              </a:rPr>
              <a:t>4</a:t>
            </a:r>
            <a:r>
              <a:rPr sz="3200" b="1" spc="-25">
                <a:latin typeface="Microsoft JhengHei"/>
                <a:cs typeface="Microsoft JhengHei"/>
              </a:rPr>
              <a:t>）</a:t>
            </a:r>
            <a:r>
              <a:rPr sz="3200" b="1">
                <a:latin typeface="Microsoft JhengHei"/>
                <a:cs typeface="Microsoft JhengHei"/>
              </a:rPr>
              <a:t>	</a:t>
            </a:r>
            <a:r>
              <a:rPr sz="3200" spc="-5">
                <a:latin typeface="宋体"/>
                <a:cs typeface="宋体"/>
              </a:rPr>
              <a:t>分包工程的内容和范围；</a:t>
            </a:r>
            <a:endParaRPr sz="3200">
              <a:latin typeface="宋体"/>
              <a:cs typeface="宋体"/>
            </a:endParaRPr>
          </a:p>
          <a:p>
            <a:pPr marL="354965" marR="5080" indent="-342265">
              <a:lnSpc>
                <a:spcPct val="107900"/>
              </a:lnSpc>
              <a:spcBef>
                <a:spcPts val="465"/>
              </a:spcBef>
              <a:buSzPct val="101562"/>
              <a:buFont typeface="Arial"/>
              <a:buChar char="•"/>
              <a:tabLst>
                <a:tab pos="354965"/>
                <a:tab pos="355600"/>
                <a:tab pos="1151255"/>
              </a:tabLst>
            </a:pPr>
            <a:r>
              <a:rPr sz="3200" b="1" spc="-25">
                <a:latin typeface="Calibri"/>
                <a:cs typeface="Calibri"/>
              </a:rPr>
              <a:t>5</a:t>
            </a:r>
            <a:r>
              <a:rPr sz="3200" b="1" spc="-25">
                <a:latin typeface="Microsoft JhengHei"/>
                <a:cs typeface="Microsoft JhengHei"/>
              </a:rPr>
              <a:t>）</a:t>
            </a:r>
            <a:r>
              <a:rPr sz="3200" b="1">
                <a:latin typeface="Microsoft JhengHei"/>
                <a:cs typeface="Microsoft JhengHei"/>
              </a:rPr>
              <a:t>	</a:t>
            </a:r>
            <a:r>
              <a:rPr sz="3200" spc="-5">
                <a:latin typeface="宋体"/>
                <a:cs typeface="宋体"/>
              </a:rPr>
              <a:t>分包单位的主要管理人员和特种作业人员的资格证、上岗证。</a:t>
            </a:r>
            <a:endParaRPr sz="3200">
              <a:latin typeface="宋体"/>
              <a:cs typeface="宋体"/>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61086" rIns="0" bIns="0" rtlCol="0">
            <a:spAutoFit/>
          </a:bodyPr>
          <a:lstStyle/>
          <a:p>
            <a:pPr marL="41910" marR="5080" indent="-29845">
              <a:lnSpc>
                <a:spcPct val="100000"/>
              </a:lnSpc>
              <a:spcBef>
                <a:spcPts val="100"/>
              </a:spcBef>
            </a:pPr>
            <a:r>
              <a:rPr sz="4000" b="0" spc="-10">
                <a:latin typeface="Calibri"/>
                <a:cs typeface="Calibri"/>
              </a:rPr>
              <a:t>23</a:t>
            </a:r>
            <a:r>
              <a:rPr sz="4000" b="0" spc="-5">
                <a:latin typeface="宋体"/>
                <a:cs typeface="宋体"/>
              </a:rPr>
              <a:t>对工程承包单位工地试验室核查</a:t>
            </a:r>
            <a:r>
              <a:rPr sz="4000" b="0">
                <a:latin typeface="宋体"/>
                <a:cs typeface="宋体"/>
              </a:rPr>
              <a:t>的主要内容是什么？</a:t>
            </a:r>
            <a:r>
              <a:rPr sz="4000" b="0">
                <a:latin typeface="Calibri"/>
                <a:cs typeface="Calibri"/>
              </a:rPr>
              <a:t>(4.0.12</a:t>
            </a:r>
            <a:r>
              <a:rPr sz="4000" b="0" spc="-45">
                <a:latin typeface="Calibri"/>
                <a:cs typeface="Calibri"/>
              </a:rPr>
              <a:t> </a:t>
            </a:r>
            <a:r>
              <a:rPr sz="4000" b="0" spc="-10">
                <a:latin typeface="Calibri"/>
                <a:cs typeface="Calibri"/>
              </a:rPr>
              <a:t>4.0.13)</a:t>
            </a:r>
            <a:endParaRPr sz="40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30</a:t>
            </a:fld>
          </a:p>
        </p:txBody>
      </p:sp>
      <p:sp>
        <p:nvSpPr>
          <p:cNvPr id="3" name="object 3"/>
          <p:cNvSpPr txBox="1"/>
          <p:nvPr/>
        </p:nvSpPr>
        <p:spPr>
          <a:xfrm>
            <a:off x="535940" y="1608704"/>
            <a:ext cx="8012430" cy="4122420"/>
          </a:xfrm>
          <a:prstGeom prst="rect">
            <a:avLst/>
          </a:prstGeom>
        </p:spPr>
        <p:txBody>
          <a:bodyPr vert="horz" wrap="square" lIns="0" tIns="67310" rIns="0" bIns="0" rtlCol="0">
            <a:spAutoFit/>
          </a:bodyPr>
          <a:lstStyle/>
          <a:p>
            <a:pPr marL="354965" marR="333375" indent="-342265">
              <a:lnSpc>
                <a:spcPts val="3460"/>
              </a:lnSpc>
              <a:spcBef>
                <a:spcPts val="530"/>
              </a:spcBef>
              <a:buSzPct val="101562"/>
              <a:buFont typeface="Arial"/>
              <a:buChar char="•"/>
              <a:tabLst>
                <a:tab pos="354965"/>
                <a:tab pos="355600"/>
              </a:tabLst>
            </a:pPr>
            <a:r>
              <a:rPr sz="3200" spc="-5">
                <a:latin typeface="宋体"/>
                <a:cs typeface="宋体"/>
              </a:rPr>
              <a:t>答：专业监理工程师应按照承包合同、批准的工程进度计划，审核承包单位提交的</a:t>
            </a:r>
            <a:endParaRPr sz="3200">
              <a:latin typeface="宋体"/>
              <a:cs typeface="宋体"/>
            </a:endParaRPr>
          </a:p>
          <a:p>
            <a:pPr marL="355600">
              <a:lnSpc>
                <a:spcPts val="3210"/>
              </a:lnSpc>
            </a:pPr>
            <a:r>
              <a:rPr sz="3200" spc="-5">
                <a:latin typeface="宋体"/>
                <a:cs typeface="宋体"/>
              </a:rPr>
              <a:t>《进场施工机械、设备报验表》，核查进</a:t>
            </a:r>
            <a:endParaRPr sz="3200">
              <a:latin typeface="宋体"/>
              <a:cs typeface="宋体"/>
            </a:endParaRPr>
          </a:p>
          <a:p>
            <a:pPr marL="355600" marR="333375" algn="just">
              <a:lnSpc>
                <a:spcPts val="3460"/>
              </a:lnSpc>
              <a:spcBef>
                <a:spcPts val="240"/>
              </a:spcBef>
            </a:pPr>
            <a:r>
              <a:rPr sz="3200" spc="-5">
                <a:latin typeface="宋体"/>
                <a:cs typeface="宋体"/>
              </a:rPr>
              <a:t>场的机械设备数量及性能，合格时予以签认。经核查合格的机械设备，未经专业监理工程师同意不得撤出现场。</a:t>
            </a:r>
            <a:endParaRPr sz="3200">
              <a:latin typeface="宋体"/>
              <a:cs typeface="宋体"/>
            </a:endParaRPr>
          </a:p>
          <a:p>
            <a:pPr marL="355600" marR="5080" indent="-342900">
              <a:lnSpc>
                <a:spcPct val="93600"/>
              </a:lnSpc>
              <a:spcBef>
                <a:spcPts val="295"/>
              </a:spcBef>
              <a:buSzPct val="101562"/>
              <a:buFont typeface="Arial"/>
              <a:buChar char="•"/>
              <a:tabLst>
                <a:tab pos="1090295"/>
                <a:tab pos="1090930"/>
              </a:tabLst>
            </a:pPr>
            <a:r>
              <a:rPr/>
              <a:t>	</a:t>
            </a:r>
            <a:r>
              <a:rPr sz="3200" spc="-5">
                <a:latin typeface="宋体"/>
                <a:cs typeface="宋体"/>
              </a:rPr>
              <a:t>专业监理工程师应对工程承包单位的工地试验室进行核查。核查的主要内容应包</a:t>
            </a:r>
            <a:r>
              <a:rPr sz="3200" spc="-25">
                <a:latin typeface="宋体"/>
                <a:cs typeface="宋体"/>
              </a:rPr>
              <a:t>括：</a:t>
            </a:r>
            <a:endParaRPr sz="3200">
              <a:latin typeface="宋体"/>
              <a:cs typeface="宋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539875" marR="5080" indent="-1527810">
              <a:lnSpc>
                <a:spcPct val="107900"/>
              </a:lnSpc>
              <a:spcBef>
                <a:spcPts val="100"/>
              </a:spcBef>
            </a:pPr>
            <a:r>
              <a:rPr sz="4000" b="0" spc="-10">
                <a:latin typeface="Calibri"/>
                <a:cs typeface="Calibri"/>
              </a:rPr>
              <a:t>23</a:t>
            </a:r>
            <a:r>
              <a:rPr sz="4000" b="0" spc="-5">
                <a:latin typeface="宋体"/>
                <a:cs typeface="宋体"/>
              </a:rPr>
              <a:t>对工程承包单位工地试验室核查</a:t>
            </a:r>
            <a:r>
              <a:rPr sz="4000" b="0" spc="-10">
                <a:latin typeface="宋体"/>
                <a:cs typeface="宋体"/>
              </a:rPr>
              <a:t>的主要内容是什么？</a:t>
            </a:r>
            <a:endParaRPr sz="4000">
              <a:latin typeface="宋体"/>
              <a:cs typeface="宋体"/>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31</a:t>
            </a:fld>
          </a:p>
        </p:txBody>
      </p:sp>
      <p:sp>
        <p:nvSpPr>
          <p:cNvPr id="3" name="object 3"/>
          <p:cNvSpPr txBox="1"/>
          <p:nvPr/>
        </p:nvSpPr>
        <p:spPr>
          <a:xfrm>
            <a:off x="535940" y="1517427"/>
            <a:ext cx="8073390" cy="4543425"/>
          </a:xfrm>
          <a:prstGeom prst="rect">
            <a:avLst/>
          </a:prstGeom>
        </p:spPr>
        <p:txBody>
          <a:bodyPr vert="horz" wrap="square" lIns="0" tIns="102235" rIns="0" bIns="0" rtlCol="0">
            <a:spAutoFit/>
          </a:bodyPr>
          <a:lstStyle/>
          <a:p>
            <a:pPr marL="354965" indent="-342265">
              <a:lnSpc>
                <a:spcPct val="100000"/>
              </a:lnSpc>
              <a:spcBef>
                <a:spcPts val="805"/>
              </a:spcBef>
              <a:buSzPct val="101562"/>
              <a:buFont typeface="Arial"/>
              <a:buChar char="•"/>
              <a:tabLst>
                <a:tab pos="354965"/>
                <a:tab pos="355600"/>
              </a:tabLst>
            </a:pPr>
            <a:r>
              <a:rPr sz="3200" b="1">
                <a:latin typeface="Calibri"/>
                <a:cs typeface="Calibri"/>
              </a:rPr>
              <a:t>1</a:t>
            </a:r>
            <a:r>
              <a:rPr sz="3200" b="1">
                <a:latin typeface="Microsoft JhengHei"/>
                <a:cs typeface="Microsoft JhengHei"/>
              </a:rPr>
              <a:t>）</a:t>
            </a:r>
            <a:r>
              <a:rPr sz="3200" spc="-5">
                <a:latin typeface="宋体"/>
                <a:cs typeface="宋体"/>
              </a:rPr>
              <a:t>试验室的资质及试验范围；</a:t>
            </a:r>
            <a:endParaRPr sz="3200">
              <a:latin typeface="宋体"/>
              <a:cs typeface="宋体"/>
            </a:endParaRPr>
          </a:p>
          <a:p>
            <a:pPr marL="354965" marR="96520" indent="-342265">
              <a:lnSpc>
                <a:spcPct val="107900"/>
              </a:lnSpc>
              <a:spcBef>
                <a:spcPts val="465"/>
              </a:spcBef>
              <a:buSzPct val="101562"/>
              <a:buFont typeface="Arial"/>
              <a:buChar char="•"/>
              <a:tabLst>
                <a:tab pos="354965"/>
                <a:tab pos="355600"/>
              </a:tabLst>
            </a:pPr>
            <a:r>
              <a:rPr sz="3200" b="1">
                <a:latin typeface="Calibri"/>
                <a:cs typeface="Calibri"/>
              </a:rPr>
              <a:t>2</a:t>
            </a:r>
            <a:r>
              <a:rPr sz="3200" b="1">
                <a:latin typeface="Microsoft JhengHei"/>
                <a:cs typeface="Microsoft JhengHei"/>
              </a:rPr>
              <a:t>）</a:t>
            </a:r>
            <a:r>
              <a:rPr sz="3200" b="1" spc="-200">
                <a:latin typeface="Microsoft JhengHei"/>
                <a:cs typeface="Microsoft JhengHei"/>
              </a:rPr>
              <a:t> </a:t>
            </a:r>
            <a:r>
              <a:rPr sz="3200" spc="-5">
                <a:latin typeface="宋体"/>
                <a:cs typeface="宋体"/>
              </a:rPr>
              <a:t>法定计量部门对试验设备出具的检定证</a:t>
            </a:r>
            <a:r>
              <a:rPr sz="3200" spc="-25">
                <a:latin typeface="宋体"/>
                <a:cs typeface="宋体"/>
              </a:rPr>
              <a:t>明；</a:t>
            </a:r>
            <a:endParaRPr sz="3200">
              <a:latin typeface="宋体"/>
              <a:cs typeface="宋体"/>
            </a:endParaRPr>
          </a:p>
          <a:p>
            <a:pPr marL="354965" indent="-342265">
              <a:lnSpc>
                <a:spcPct val="100000"/>
              </a:lnSpc>
              <a:spcBef>
                <a:spcPts val="464"/>
              </a:spcBef>
              <a:buSzPct val="101562"/>
              <a:buFont typeface="Arial"/>
              <a:buChar char="•"/>
              <a:tabLst>
                <a:tab pos="354965"/>
                <a:tab pos="355600"/>
              </a:tabLst>
            </a:pPr>
            <a:r>
              <a:rPr sz="3200" b="1">
                <a:latin typeface="Calibri"/>
                <a:cs typeface="Calibri"/>
              </a:rPr>
              <a:t>3</a:t>
            </a:r>
            <a:r>
              <a:rPr sz="3200" b="1">
                <a:latin typeface="Microsoft JhengHei"/>
                <a:cs typeface="Microsoft JhengHei"/>
              </a:rPr>
              <a:t>）</a:t>
            </a:r>
            <a:r>
              <a:rPr sz="3200" spc="-10">
                <a:latin typeface="宋体"/>
                <a:cs typeface="宋体"/>
              </a:rPr>
              <a:t>试验室管理制度；</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b="1">
                <a:latin typeface="Calibri"/>
                <a:cs typeface="Calibri"/>
              </a:rPr>
              <a:t>4</a:t>
            </a:r>
            <a:r>
              <a:rPr sz="3200" b="1">
                <a:latin typeface="Microsoft JhengHei"/>
                <a:cs typeface="Microsoft JhengHei"/>
              </a:rPr>
              <a:t>）</a:t>
            </a:r>
            <a:r>
              <a:rPr sz="3200" spc="-10">
                <a:latin typeface="宋体"/>
                <a:cs typeface="宋体"/>
              </a:rPr>
              <a:t>试验人员资格证书；</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b="1">
                <a:latin typeface="Calibri"/>
                <a:cs typeface="Calibri"/>
              </a:rPr>
              <a:t>5</a:t>
            </a:r>
            <a:r>
              <a:rPr sz="3200" b="1">
                <a:latin typeface="Microsoft JhengHei"/>
                <a:cs typeface="Microsoft JhengHei"/>
              </a:rPr>
              <a:t>）</a:t>
            </a:r>
            <a:r>
              <a:rPr sz="3200" spc="-5">
                <a:latin typeface="宋体"/>
                <a:cs typeface="宋体"/>
              </a:rPr>
              <a:t>本工程的试验项目及要求；</a:t>
            </a:r>
            <a:endParaRPr sz="3200">
              <a:latin typeface="宋体"/>
              <a:cs typeface="宋体"/>
            </a:endParaRPr>
          </a:p>
          <a:p>
            <a:pPr marL="354965" marR="5080" indent="-342265">
              <a:lnSpc>
                <a:spcPct val="107900"/>
              </a:lnSpc>
              <a:spcBef>
                <a:spcPts val="465"/>
              </a:spcBef>
              <a:buSzPct val="101562"/>
              <a:buFont typeface="Arial"/>
              <a:buChar char="•"/>
              <a:tabLst>
                <a:tab pos="354965"/>
                <a:tab pos="355600"/>
                <a:tab pos="1151255"/>
              </a:tabLst>
            </a:pPr>
            <a:r>
              <a:rPr sz="3200" b="1" spc="-25">
                <a:latin typeface="Calibri"/>
                <a:cs typeface="Calibri"/>
              </a:rPr>
              <a:t>6</a:t>
            </a:r>
            <a:r>
              <a:rPr sz="3200" b="1" spc="-25">
                <a:latin typeface="Microsoft JhengHei"/>
                <a:cs typeface="Microsoft JhengHei"/>
              </a:rPr>
              <a:t>）</a:t>
            </a:r>
            <a:r>
              <a:rPr sz="3200" b="1">
                <a:latin typeface="Microsoft JhengHei"/>
                <a:cs typeface="Microsoft JhengHei"/>
              </a:rPr>
              <a:t>	</a:t>
            </a:r>
            <a:r>
              <a:rPr sz="3200" spc="-5">
                <a:latin typeface="宋体"/>
                <a:cs typeface="宋体"/>
              </a:rPr>
              <a:t>试验设备和环境条件能否满足拟开展试</a:t>
            </a:r>
            <a:r>
              <a:rPr sz="3200" spc="-10">
                <a:latin typeface="宋体"/>
                <a:cs typeface="宋体"/>
              </a:rPr>
              <a:t>验项目要求。</a:t>
            </a:r>
            <a:endParaRPr sz="3200">
              <a:latin typeface="宋体"/>
              <a:cs typeface="宋体"/>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5298" rIns="0" bIns="0" rtlCol="0">
            <a:spAutoFit/>
          </a:bodyPr>
          <a:lstStyle/>
          <a:p>
            <a:pPr algn="ctr">
              <a:lnSpc>
                <a:spcPct val="100000"/>
              </a:lnSpc>
              <a:spcBef>
                <a:spcPts val="100"/>
              </a:spcBef>
            </a:pPr>
            <a:r>
              <a:rPr sz="3600" b="0">
                <a:latin typeface="Calibri"/>
                <a:cs typeface="Calibri"/>
              </a:rPr>
              <a:t>24</a:t>
            </a:r>
            <a:r>
              <a:rPr sz="3600" b="0" spc="-5">
                <a:latin typeface="Calibri"/>
                <a:cs typeface="Calibri"/>
              </a:rPr>
              <a:t> </a:t>
            </a:r>
            <a:r>
              <a:rPr sz="3600" spc="-5"/>
              <a:t>核查承包单位质量管理体系的内容</a:t>
            </a:r>
            <a:endParaRPr sz="3600">
              <a:latin typeface="Calibri"/>
              <a:cs typeface="Calibri"/>
            </a:endParaRPr>
          </a:p>
          <a:p>
            <a:pPr algn="ctr">
              <a:lnSpc>
                <a:spcPct val="100000"/>
              </a:lnSpc>
            </a:pPr>
            <a:r>
              <a:rPr sz="3600" spc="-10">
                <a:latin typeface="Calibri"/>
                <a:cs typeface="Calibri"/>
              </a:rPr>
              <a:t>(5.1.1)</a:t>
            </a:r>
            <a:endParaRPr sz="3600">
              <a:latin typeface="Calibri"/>
              <a:cs typeface="Calibri"/>
            </a:endParaRP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32</a:t>
            </a:fld>
          </a:p>
        </p:txBody>
      </p:sp>
      <p:sp>
        <p:nvSpPr>
          <p:cNvPr id="3" name="object 3"/>
          <p:cNvSpPr txBox="1"/>
          <p:nvPr/>
        </p:nvSpPr>
        <p:spPr>
          <a:xfrm>
            <a:off x="535940" y="1645920"/>
            <a:ext cx="7683500" cy="379222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Arial"/>
              <a:buChar char="•"/>
              <a:tabLst>
                <a:tab pos="355600"/>
              </a:tabLst>
            </a:pPr>
            <a:r>
              <a:rPr sz="3200" spc="-5">
                <a:latin typeface="宋体"/>
                <a:cs typeface="宋体"/>
              </a:rPr>
              <a:t>答：项目监理机构应对承包单位的技术管理体系和质量管理体系进行核查。核查包</a:t>
            </a:r>
            <a:r>
              <a:rPr sz="3200" spc="-10">
                <a:latin typeface="宋体"/>
                <a:cs typeface="宋体"/>
              </a:rPr>
              <a:t>括以下内容：</a:t>
            </a:r>
            <a:endParaRPr sz="3200">
              <a:latin typeface="宋体"/>
              <a:cs typeface="宋体"/>
            </a:endParaRPr>
          </a:p>
          <a:p>
            <a:pPr marL="722630" indent="-710565" algn="just">
              <a:lnSpc>
                <a:spcPct val="100000"/>
              </a:lnSpc>
              <a:spcBef>
                <a:spcPts val="459"/>
              </a:spcBef>
              <a:buSzPct val="101562"/>
              <a:buFont typeface="Arial"/>
              <a:buChar char="•"/>
              <a:tabLst>
                <a:tab pos="723265"/>
              </a:tabLst>
            </a:pPr>
            <a:r>
              <a:rPr sz="3200" b="1">
                <a:latin typeface="Calibri"/>
                <a:cs typeface="Calibri"/>
              </a:rPr>
              <a:t>1</a:t>
            </a:r>
            <a:r>
              <a:rPr sz="3200" b="1">
                <a:latin typeface="Microsoft JhengHei"/>
                <a:cs typeface="Microsoft JhengHei"/>
              </a:rPr>
              <a:t>）</a:t>
            </a:r>
            <a:r>
              <a:rPr sz="3200" b="1" spc="645">
                <a:latin typeface="Microsoft JhengHei"/>
                <a:cs typeface="Microsoft JhengHei"/>
              </a:rPr>
              <a:t> </a:t>
            </a:r>
            <a:r>
              <a:rPr sz="3200" spc="-5">
                <a:latin typeface="宋体"/>
                <a:cs typeface="宋体"/>
              </a:rPr>
              <a:t>技术、质量管理体系的组织机构；</a:t>
            </a:r>
            <a:endParaRPr sz="3200">
              <a:latin typeface="宋体"/>
              <a:cs typeface="宋体"/>
            </a:endParaRPr>
          </a:p>
          <a:p>
            <a:pPr marL="722630" indent="-710565" algn="just">
              <a:lnSpc>
                <a:spcPct val="100000"/>
              </a:lnSpc>
              <a:spcBef>
                <a:spcPts val="770"/>
              </a:spcBef>
              <a:buSzPct val="101562"/>
              <a:buFont typeface="Arial"/>
              <a:buChar char="•"/>
              <a:tabLst>
                <a:tab pos="723265"/>
              </a:tabLst>
            </a:pPr>
            <a:r>
              <a:rPr sz="3200" b="1">
                <a:latin typeface="Calibri"/>
                <a:cs typeface="Calibri"/>
              </a:rPr>
              <a:t>2</a:t>
            </a:r>
            <a:r>
              <a:rPr sz="3200" b="1">
                <a:latin typeface="Microsoft JhengHei"/>
                <a:cs typeface="Microsoft JhengHei"/>
              </a:rPr>
              <a:t>）</a:t>
            </a:r>
            <a:r>
              <a:rPr sz="3200" b="1" spc="645">
                <a:latin typeface="Microsoft JhengHei"/>
                <a:cs typeface="Microsoft JhengHei"/>
              </a:rPr>
              <a:t> </a:t>
            </a:r>
            <a:r>
              <a:rPr sz="3200" spc="-5">
                <a:latin typeface="宋体"/>
                <a:cs typeface="宋体"/>
              </a:rPr>
              <a:t>技术、质量管理制度；</a:t>
            </a:r>
            <a:endParaRPr sz="3200">
              <a:latin typeface="宋体"/>
              <a:cs typeface="宋体"/>
            </a:endParaRPr>
          </a:p>
          <a:p>
            <a:pPr marL="722630" indent="-710565" algn="just">
              <a:lnSpc>
                <a:spcPct val="100000"/>
              </a:lnSpc>
              <a:spcBef>
                <a:spcPts val="770"/>
              </a:spcBef>
              <a:buSzPct val="101562"/>
              <a:buFont typeface="Arial"/>
              <a:buChar char="•"/>
              <a:tabLst>
                <a:tab pos="723265"/>
              </a:tabLst>
            </a:pPr>
            <a:r>
              <a:rPr sz="3200" b="1">
                <a:latin typeface="Calibri"/>
                <a:cs typeface="Calibri"/>
              </a:rPr>
              <a:t>3</a:t>
            </a:r>
            <a:r>
              <a:rPr sz="3200" b="1">
                <a:latin typeface="Microsoft JhengHei"/>
                <a:cs typeface="Microsoft JhengHei"/>
              </a:rPr>
              <a:t>）</a:t>
            </a:r>
            <a:r>
              <a:rPr sz="3200" b="1" spc="645">
                <a:latin typeface="Microsoft JhengHei"/>
                <a:cs typeface="Microsoft JhengHei"/>
              </a:rPr>
              <a:t> </a:t>
            </a:r>
            <a:r>
              <a:rPr sz="3200" spc="-5">
                <a:latin typeface="宋体"/>
                <a:cs typeface="宋体"/>
              </a:rPr>
              <a:t>专职质量管理人员配置及到位；</a:t>
            </a:r>
            <a:endParaRPr sz="3200">
              <a:latin typeface="宋体"/>
              <a:cs typeface="宋体"/>
            </a:endParaRPr>
          </a:p>
          <a:p>
            <a:pPr marL="722630" indent="-710565" algn="just">
              <a:lnSpc>
                <a:spcPct val="100000"/>
              </a:lnSpc>
              <a:spcBef>
                <a:spcPts val="765"/>
              </a:spcBef>
              <a:buSzPct val="101562"/>
              <a:buFont typeface="Arial"/>
              <a:buChar char="•"/>
              <a:tabLst>
                <a:tab pos="723265"/>
              </a:tabLst>
            </a:pPr>
            <a:r>
              <a:rPr sz="3200" b="1">
                <a:latin typeface="Calibri"/>
                <a:cs typeface="Calibri"/>
              </a:rPr>
              <a:t>4</a:t>
            </a:r>
            <a:r>
              <a:rPr sz="3200" b="1">
                <a:latin typeface="Microsoft JhengHei"/>
                <a:cs typeface="Microsoft JhengHei"/>
              </a:rPr>
              <a:t>）</a:t>
            </a:r>
            <a:r>
              <a:rPr sz="3200" b="1" spc="645">
                <a:latin typeface="Microsoft JhengHei"/>
                <a:cs typeface="Microsoft JhengHei"/>
              </a:rPr>
              <a:t> </a:t>
            </a:r>
            <a:r>
              <a:rPr sz="3200" spc="-5">
                <a:latin typeface="宋体"/>
                <a:cs typeface="宋体"/>
              </a:rPr>
              <a:t>特种作业人员的资格证、上岗证。</a:t>
            </a:r>
            <a:endParaRPr sz="3200">
              <a:latin typeface="宋体"/>
              <a:cs typeface="宋体"/>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23280" y="127114"/>
            <a:ext cx="7298055" cy="1366520"/>
          </a:xfrm>
          <a:prstGeom prst="rect">
            <a:avLst/>
          </a:prstGeom>
        </p:spPr>
        <p:txBody>
          <a:bodyPr vert="horz" wrap="square" lIns="0" tIns="12700" rIns="0" bIns="0" rtlCol="0">
            <a:spAutoFit/>
          </a:bodyPr>
          <a:lstStyle/>
          <a:p>
            <a:pPr marL="2913380" marR="5080" indent="-2900680">
              <a:lnSpc>
                <a:spcPct val="100000"/>
              </a:lnSpc>
              <a:spcBef>
                <a:spcPts val="100"/>
              </a:spcBef>
            </a:pPr>
            <a:r>
              <a:rPr b="0" spc="-10">
                <a:latin typeface="Calibri"/>
                <a:cs typeface="Calibri"/>
              </a:rPr>
              <a:t>25</a:t>
            </a:r>
            <a:r>
              <a:rPr b="0" spc="-5">
                <a:latin typeface="宋体"/>
                <a:cs typeface="宋体"/>
              </a:rPr>
              <a:t>巡视检查和检测的主要内容</a:t>
            </a:r>
            <a:r>
              <a:rPr b="0" spc="-50">
                <a:latin typeface="宋体"/>
                <a:cs typeface="宋体"/>
              </a:rPr>
              <a:t> </a:t>
            </a:r>
            <a:r>
              <a:rPr b="0" spc="-10">
                <a:latin typeface="Calibri"/>
                <a:cs typeface="Calibri"/>
              </a:rPr>
              <a:t>(5.3.6)</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33</a:t>
            </a:fld>
          </a:p>
        </p:txBody>
      </p:sp>
      <p:sp>
        <p:nvSpPr>
          <p:cNvPr id="3" name="object 3"/>
          <p:cNvSpPr txBox="1"/>
          <p:nvPr/>
        </p:nvSpPr>
        <p:spPr>
          <a:xfrm>
            <a:off x="535940" y="1645920"/>
            <a:ext cx="8073390" cy="4219575"/>
          </a:xfrm>
          <a:prstGeom prst="rect">
            <a:avLst/>
          </a:prstGeom>
        </p:spPr>
        <p:txBody>
          <a:bodyPr vert="horz" wrap="square" lIns="0" tIns="12700" rIns="0" bIns="0" rtlCol="0">
            <a:spAutoFit/>
          </a:bodyPr>
          <a:lstStyle/>
          <a:p>
            <a:pPr marL="355600" marR="394335" indent="-342900" algn="just">
              <a:lnSpc>
                <a:spcPct val="100000"/>
              </a:lnSpc>
              <a:spcBef>
                <a:spcPts val="100"/>
              </a:spcBef>
              <a:buSzPct val="101562"/>
              <a:buFont typeface="Arial"/>
              <a:buChar char="•"/>
              <a:tabLst>
                <a:tab pos="355600"/>
              </a:tabLst>
            </a:pPr>
            <a:r>
              <a:rPr sz="3200" spc="-5">
                <a:latin typeface="宋体"/>
                <a:cs typeface="宋体"/>
              </a:rPr>
              <a:t>答：总监理工程师应安排监理人员对施工过程进行巡视检查和检测。其主要检查内</a:t>
            </a:r>
            <a:r>
              <a:rPr sz="3200" spc="-15">
                <a:latin typeface="宋体"/>
                <a:cs typeface="宋体"/>
              </a:rPr>
              <a:t>容如下：</a:t>
            </a:r>
            <a:endParaRPr sz="3200">
              <a:latin typeface="宋体"/>
              <a:cs typeface="宋体"/>
            </a:endParaRPr>
          </a:p>
          <a:p>
            <a:pPr marL="355600" marR="5080" indent="-342900" algn="just">
              <a:lnSpc>
                <a:spcPct val="107900"/>
              </a:lnSpc>
              <a:spcBef>
                <a:spcPts val="160"/>
              </a:spcBef>
              <a:buSzPct val="101562"/>
              <a:buFont typeface="Arial"/>
              <a:buChar char="•"/>
              <a:tabLst>
                <a:tab pos="355600"/>
              </a:tabLst>
            </a:pPr>
            <a:r>
              <a:rPr sz="3200" b="1">
                <a:latin typeface="Calibri"/>
                <a:cs typeface="Calibri"/>
              </a:rPr>
              <a:t>1</a:t>
            </a:r>
            <a:r>
              <a:rPr sz="3200" b="1">
                <a:latin typeface="Microsoft JhengHei"/>
                <a:cs typeface="Microsoft JhengHei"/>
              </a:rPr>
              <a:t>） </a:t>
            </a:r>
            <a:r>
              <a:rPr sz="3200" spc="-5">
                <a:latin typeface="宋体"/>
                <a:cs typeface="宋体"/>
              </a:rPr>
              <a:t>是否按照设计文件和批准的施工方案施</a:t>
            </a:r>
            <a:r>
              <a:rPr sz="3200" spc="-25">
                <a:latin typeface="宋体"/>
                <a:cs typeface="宋体"/>
              </a:rPr>
              <a:t>工；</a:t>
            </a:r>
            <a:endParaRPr sz="3200">
              <a:latin typeface="宋体"/>
              <a:cs typeface="宋体"/>
            </a:endParaRPr>
          </a:p>
          <a:p>
            <a:pPr marL="355600" indent="-342900" algn="just">
              <a:lnSpc>
                <a:spcPct val="100000"/>
              </a:lnSpc>
              <a:spcBef>
                <a:spcPts val="459"/>
              </a:spcBef>
              <a:buSzPct val="101562"/>
              <a:buFont typeface="Arial"/>
              <a:buChar char="•"/>
              <a:tabLst>
                <a:tab pos="355600"/>
              </a:tabLst>
            </a:pPr>
            <a:r>
              <a:rPr sz="3200" b="1">
                <a:latin typeface="Calibri"/>
                <a:cs typeface="Calibri"/>
              </a:rPr>
              <a:t>2</a:t>
            </a:r>
            <a:r>
              <a:rPr sz="3200" b="1">
                <a:latin typeface="Microsoft JhengHei"/>
                <a:cs typeface="Microsoft JhengHei"/>
              </a:rPr>
              <a:t>）</a:t>
            </a:r>
            <a:r>
              <a:rPr sz="3200" b="1" spc="645">
                <a:latin typeface="Microsoft JhengHei"/>
                <a:cs typeface="Microsoft JhengHei"/>
              </a:rPr>
              <a:t> </a:t>
            </a:r>
            <a:r>
              <a:rPr sz="3200" spc="-5">
                <a:latin typeface="宋体"/>
                <a:cs typeface="宋体"/>
              </a:rPr>
              <a:t>使用的材料、构配件和设备是否合格；</a:t>
            </a:r>
            <a:endParaRPr sz="3200">
              <a:latin typeface="宋体"/>
              <a:cs typeface="宋体"/>
            </a:endParaRPr>
          </a:p>
          <a:p>
            <a:pPr marL="355600" marR="5080" indent="-342900" algn="just">
              <a:lnSpc>
                <a:spcPct val="107900"/>
              </a:lnSpc>
              <a:spcBef>
                <a:spcPts val="465"/>
              </a:spcBef>
              <a:buSzPct val="101562"/>
              <a:buFont typeface="Arial"/>
              <a:buChar char="•"/>
              <a:tabLst>
                <a:tab pos="355600"/>
              </a:tabLst>
            </a:pPr>
            <a:r>
              <a:rPr sz="3200" b="1">
                <a:latin typeface="Calibri"/>
                <a:cs typeface="Calibri"/>
              </a:rPr>
              <a:t>3</a:t>
            </a:r>
            <a:r>
              <a:rPr sz="3200" b="1">
                <a:latin typeface="Microsoft JhengHei"/>
                <a:cs typeface="Microsoft JhengHei"/>
              </a:rPr>
              <a:t>） </a:t>
            </a:r>
            <a:r>
              <a:rPr sz="3200" spc="-5">
                <a:latin typeface="宋体"/>
                <a:cs typeface="宋体"/>
              </a:rPr>
              <a:t>施工现场管理人员，尤其是质检人员是</a:t>
            </a:r>
            <a:r>
              <a:rPr sz="3200" spc="-10">
                <a:latin typeface="宋体"/>
                <a:cs typeface="宋体"/>
              </a:rPr>
              <a:t>否到岗到位；</a:t>
            </a:r>
            <a:endParaRPr sz="3200">
              <a:latin typeface="宋体"/>
              <a:cs typeface="宋体"/>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23280" y="462394"/>
            <a:ext cx="7298055" cy="695960"/>
          </a:xfrm>
          <a:prstGeom prst="rect">
            <a:avLst/>
          </a:prstGeom>
        </p:spPr>
        <p:txBody>
          <a:bodyPr vert="horz" wrap="square" lIns="0" tIns="12700" rIns="0" bIns="0" rtlCol="0">
            <a:spAutoFit/>
          </a:bodyPr>
          <a:lstStyle/>
          <a:p>
            <a:pPr marL="12700">
              <a:lnSpc>
                <a:spcPct val="100000"/>
              </a:lnSpc>
              <a:spcBef>
                <a:spcPts val="100"/>
              </a:spcBef>
            </a:pPr>
            <a:r>
              <a:rPr b="0" spc="-10">
                <a:latin typeface="Calibri"/>
                <a:cs typeface="Calibri"/>
              </a:rPr>
              <a:t>25</a:t>
            </a:r>
            <a:r>
              <a:rPr b="0" spc="-5">
                <a:latin typeface="宋体"/>
                <a:cs typeface="宋体"/>
              </a:rPr>
              <a:t>巡视检查和检测的主要内容</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34</a:t>
            </a:fld>
          </a:p>
        </p:txBody>
      </p:sp>
      <p:sp>
        <p:nvSpPr>
          <p:cNvPr id="3" name="object 3"/>
          <p:cNvSpPr txBox="1"/>
          <p:nvPr/>
        </p:nvSpPr>
        <p:spPr>
          <a:xfrm>
            <a:off x="535940" y="1309738"/>
            <a:ext cx="8479790" cy="4297045"/>
          </a:xfrm>
          <a:prstGeom prst="rect">
            <a:avLst/>
          </a:prstGeom>
        </p:spPr>
        <p:txBody>
          <a:bodyPr vert="horz" wrap="square" lIns="0" tIns="31750" rIns="0" bIns="0" rtlCol="0">
            <a:spAutoFit/>
          </a:bodyPr>
          <a:lstStyle/>
          <a:p>
            <a:pPr marL="354965" marR="411480" indent="-342265">
              <a:lnSpc>
                <a:spcPct val="104000"/>
              </a:lnSpc>
              <a:spcBef>
                <a:spcPts val="250"/>
              </a:spcBef>
              <a:buSzPct val="101562"/>
              <a:buFont typeface="Arial"/>
              <a:buChar char="•"/>
              <a:tabLst>
                <a:tab pos="354965"/>
                <a:tab pos="355600"/>
                <a:tab pos="1151255"/>
              </a:tabLst>
            </a:pPr>
            <a:r>
              <a:rPr sz="3200" b="1" spc="-25">
                <a:latin typeface="Calibri"/>
                <a:cs typeface="Calibri"/>
              </a:rPr>
              <a:t>4</a:t>
            </a:r>
            <a:r>
              <a:rPr sz="3200" b="1" spc="-25">
                <a:latin typeface="Microsoft JhengHei"/>
                <a:cs typeface="Microsoft JhengHei"/>
              </a:rPr>
              <a:t>）</a:t>
            </a:r>
            <a:r>
              <a:rPr sz="3200" b="1">
                <a:latin typeface="Microsoft JhengHei"/>
                <a:cs typeface="Microsoft JhengHei"/>
              </a:rPr>
              <a:t>	</a:t>
            </a:r>
            <a:r>
              <a:rPr sz="3200" spc="-5">
                <a:latin typeface="宋体"/>
                <a:cs typeface="宋体"/>
              </a:rPr>
              <a:t>施工操作人员的技术水平、操作条件是否满足工艺操作要求，特种操作人员是否</a:t>
            </a:r>
            <a:r>
              <a:rPr sz="3200" spc="-10">
                <a:latin typeface="宋体"/>
                <a:cs typeface="宋体"/>
              </a:rPr>
              <a:t>持证上岗；</a:t>
            </a:r>
            <a:endParaRPr sz="3200">
              <a:latin typeface="宋体"/>
              <a:cs typeface="宋体"/>
            </a:endParaRPr>
          </a:p>
          <a:p>
            <a:pPr marL="354965" indent="-342265">
              <a:lnSpc>
                <a:spcPct val="100000"/>
              </a:lnSpc>
              <a:spcBef>
                <a:spcPts val="464"/>
              </a:spcBef>
              <a:buSzPct val="101562"/>
              <a:buFont typeface="Arial"/>
              <a:buChar char="•"/>
              <a:tabLst>
                <a:tab pos="354965"/>
                <a:tab pos="355600"/>
                <a:tab pos="1151255"/>
              </a:tabLst>
            </a:pPr>
            <a:r>
              <a:rPr sz="3200" b="1" spc="-25">
                <a:latin typeface="Calibri"/>
                <a:cs typeface="Calibri"/>
              </a:rPr>
              <a:t>5</a:t>
            </a:r>
            <a:r>
              <a:rPr sz="3200" b="1" spc="-25">
                <a:latin typeface="Microsoft JhengHei"/>
                <a:cs typeface="Microsoft JhengHei"/>
              </a:rPr>
              <a:t>）</a:t>
            </a:r>
            <a:r>
              <a:rPr sz="3200" b="1">
                <a:latin typeface="Microsoft JhengHei"/>
                <a:cs typeface="Microsoft JhengHei"/>
              </a:rPr>
              <a:t>	</a:t>
            </a:r>
            <a:r>
              <a:rPr sz="3200" spc="-5">
                <a:latin typeface="宋体"/>
                <a:cs typeface="宋体"/>
              </a:rPr>
              <a:t>施工环境是否对工程质量产生不利影响；</a:t>
            </a:r>
            <a:endParaRPr sz="3200">
              <a:latin typeface="宋体"/>
              <a:cs typeface="宋体"/>
            </a:endParaRPr>
          </a:p>
          <a:p>
            <a:pPr marL="354965" indent="-342265">
              <a:lnSpc>
                <a:spcPct val="100000"/>
              </a:lnSpc>
              <a:spcBef>
                <a:spcPts val="765"/>
              </a:spcBef>
              <a:buSzPct val="101562"/>
              <a:buFont typeface="Arial"/>
              <a:buChar char="•"/>
              <a:tabLst>
                <a:tab pos="354965"/>
                <a:tab pos="355600"/>
                <a:tab pos="1151255"/>
              </a:tabLst>
            </a:pPr>
            <a:r>
              <a:rPr sz="3200" b="1" spc="-25">
                <a:latin typeface="Calibri"/>
                <a:cs typeface="Calibri"/>
              </a:rPr>
              <a:t>6</a:t>
            </a:r>
            <a:r>
              <a:rPr sz="3200" b="1" spc="-25">
                <a:latin typeface="Microsoft JhengHei"/>
                <a:cs typeface="Microsoft JhengHei"/>
              </a:rPr>
              <a:t>）</a:t>
            </a:r>
            <a:r>
              <a:rPr sz="3200" b="1">
                <a:latin typeface="Microsoft JhengHei"/>
                <a:cs typeface="Microsoft JhengHei"/>
              </a:rPr>
              <a:t>	</a:t>
            </a:r>
            <a:r>
              <a:rPr sz="3200" spc="-5">
                <a:latin typeface="宋体"/>
                <a:cs typeface="宋体"/>
              </a:rPr>
              <a:t>已施工部位是否存在质量缺陷。</a:t>
            </a:r>
            <a:endParaRPr sz="3200">
              <a:latin typeface="宋体"/>
              <a:cs typeface="宋体"/>
            </a:endParaRPr>
          </a:p>
          <a:p>
            <a:pPr marL="355600" marR="786765" indent="-342900" algn="just">
              <a:lnSpc>
                <a:spcPct val="104000"/>
              </a:lnSpc>
              <a:spcBef>
                <a:spcPts val="615"/>
              </a:spcBef>
              <a:buSzPct val="101562"/>
              <a:buFont typeface="Arial"/>
              <a:buChar char="•"/>
              <a:tabLst>
                <a:tab pos="1183005"/>
              </a:tabLst>
            </a:pPr>
            <a:r>
              <a:rPr/>
              <a:t>	</a:t>
            </a:r>
            <a:r>
              <a:rPr sz="3200" spc="-5">
                <a:latin typeface="宋体"/>
                <a:cs typeface="宋体"/>
              </a:rPr>
              <a:t>对施工过程中出现质量问题或质量隐患，监理工程师宜采用照相、录像等手段予以记录，并向承包单位发出整改指令。</a:t>
            </a:r>
            <a:endParaRPr sz="3200">
              <a:latin typeface="宋体"/>
              <a:cs typeface="宋体"/>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23280" y="127114"/>
            <a:ext cx="7298055" cy="1366520"/>
          </a:xfrm>
          <a:prstGeom prst="rect">
            <a:avLst/>
          </a:prstGeom>
        </p:spPr>
        <p:txBody>
          <a:bodyPr vert="horz" wrap="square" lIns="0" tIns="12700" rIns="0" bIns="0" rtlCol="0">
            <a:spAutoFit/>
          </a:bodyPr>
          <a:lstStyle/>
          <a:p>
            <a:pPr marL="2913380" marR="5080" indent="-2900680">
              <a:lnSpc>
                <a:spcPct val="100000"/>
              </a:lnSpc>
              <a:spcBef>
                <a:spcPts val="100"/>
              </a:spcBef>
            </a:pPr>
            <a:r>
              <a:rPr b="0" u="heavy" spc="-10">
                <a:solidFill>
                  <a:srgbClr val="FF0000"/>
                </a:solidFill>
                <a:uFill>
                  <a:solidFill>
                    <a:srgbClr val="FF0000"/>
                  </a:solidFill>
                </a:uFill>
                <a:latin typeface="Calibri"/>
                <a:cs typeface="Calibri"/>
              </a:rPr>
              <a:t>26</a:t>
            </a:r>
            <a:r>
              <a:rPr b="0" u="heavy" spc="-5">
                <a:solidFill>
                  <a:srgbClr val="FF0000"/>
                </a:solidFill>
                <a:uFill>
                  <a:solidFill>
                    <a:srgbClr val="FF0000"/>
                  </a:solidFill>
                </a:uFill>
                <a:latin typeface="宋体"/>
                <a:cs typeface="宋体"/>
              </a:rPr>
              <a:t>旁站监理人员主要工作内容</a:t>
            </a:r>
            <a:r>
              <a:rPr b="0" spc="-50">
                <a:solidFill>
                  <a:srgbClr val="FF0000"/>
                </a:solidFill>
                <a:latin typeface="宋体"/>
                <a:cs typeface="宋体"/>
              </a:rPr>
              <a:t> </a:t>
            </a:r>
            <a:r>
              <a:rPr b="0" u="heavy" spc="-10">
                <a:solidFill>
                  <a:srgbClr val="FF0000"/>
                </a:solidFill>
                <a:uFill>
                  <a:solidFill>
                    <a:srgbClr val="FF0000"/>
                  </a:solidFill>
                </a:uFill>
                <a:latin typeface="Calibri"/>
                <a:cs typeface="Calibri"/>
              </a:rPr>
              <a:t>(5.3.8)</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35</a:t>
            </a:fld>
          </a:p>
        </p:txBody>
      </p:sp>
      <p:sp>
        <p:nvSpPr>
          <p:cNvPr id="3" name="object 3"/>
          <p:cNvSpPr txBox="1"/>
          <p:nvPr/>
        </p:nvSpPr>
        <p:spPr>
          <a:xfrm>
            <a:off x="535940" y="1468488"/>
            <a:ext cx="8073390" cy="4747260"/>
          </a:xfrm>
          <a:prstGeom prst="rect">
            <a:avLst/>
          </a:prstGeom>
        </p:spPr>
        <p:txBody>
          <a:bodyPr vert="horz" wrap="square" lIns="0" tIns="31750" rIns="0" bIns="0" rtlCol="0">
            <a:spAutoFit/>
          </a:bodyPr>
          <a:lstStyle/>
          <a:p>
            <a:pPr marL="354965" marR="5080" indent="-342265">
              <a:lnSpc>
                <a:spcPct val="104000"/>
              </a:lnSpc>
              <a:spcBef>
                <a:spcPts val="250"/>
              </a:spcBef>
              <a:buSzPct val="101562"/>
              <a:buFont typeface="Arial"/>
              <a:buChar char="•"/>
              <a:tabLst>
                <a:tab pos="354965"/>
                <a:tab pos="355600"/>
                <a:tab pos="1964055"/>
              </a:tabLst>
            </a:pPr>
            <a:r>
              <a:rPr sz="3200">
                <a:latin typeface="宋体"/>
                <a:cs typeface="宋体"/>
              </a:rPr>
              <a:t>答</a:t>
            </a:r>
            <a:r>
              <a:rPr sz="3200" spc="-25">
                <a:latin typeface="宋体"/>
                <a:cs typeface="宋体"/>
              </a:rPr>
              <a:t>：</a:t>
            </a:r>
            <a:r>
              <a:rPr sz="3200" b="1" spc="-25">
                <a:latin typeface="Calibri"/>
                <a:cs typeface="Calibri"/>
              </a:rPr>
              <a:t>1</a:t>
            </a:r>
            <a:r>
              <a:rPr sz="3200" b="1" spc="-25">
                <a:latin typeface="Microsoft JhengHei"/>
                <a:cs typeface="Microsoft JhengHei"/>
              </a:rPr>
              <a:t>）</a:t>
            </a:r>
            <a:r>
              <a:rPr sz="3200" b="1">
                <a:latin typeface="Microsoft JhengHei"/>
                <a:cs typeface="Microsoft JhengHei"/>
              </a:rPr>
              <a:t>	</a:t>
            </a:r>
            <a:r>
              <a:rPr sz="3200">
                <a:latin typeface="宋体"/>
                <a:cs typeface="宋体"/>
              </a:rPr>
              <a:t>检查承包单位现场质检人员到岗</a:t>
            </a:r>
            <a:r>
              <a:rPr sz="3200" spc="-50">
                <a:latin typeface="宋体"/>
                <a:cs typeface="宋体"/>
              </a:rPr>
              <a:t>、</a:t>
            </a:r>
            <a:r>
              <a:rPr sz="3200">
                <a:latin typeface="宋体"/>
                <a:cs typeface="宋体"/>
              </a:rPr>
              <a:t>特殊工种人员持证上岗以及施工机械、</a:t>
            </a:r>
            <a:r>
              <a:rPr sz="3200" spc="-50">
                <a:latin typeface="宋体"/>
                <a:cs typeface="宋体"/>
              </a:rPr>
              <a:t>建</a:t>
            </a:r>
            <a:r>
              <a:rPr sz="3200">
                <a:latin typeface="宋体"/>
                <a:cs typeface="宋体"/>
              </a:rPr>
              <a:t>筑材料准备情况</a:t>
            </a:r>
            <a:r>
              <a:rPr sz="3200" spc="-50">
                <a:latin typeface="宋体"/>
                <a:cs typeface="宋体"/>
              </a:rPr>
              <a:t>；</a:t>
            </a:r>
            <a:endParaRPr sz="3200">
              <a:latin typeface="宋体"/>
              <a:cs typeface="宋体"/>
            </a:endParaRPr>
          </a:p>
          <a:p>
            <a:pPr marL="355600" marR="43815" indent="-342900">
              <a:lnSpc>
                <a:spcPct val="107900"/>
              </a:lnSpc>
              <a:spcBef>
                <a:spcPts val="160"/>
              </a:spcBef>
              <a:buSzPct val="101562"/>
              <a:buFont typeface="Arial"/>
              <a:buChar char="•"/>
              <a:tabLst>
                <a:tab pos="722630"/>
                <a:tab pos="723265"/>
                <a:tab pos="1518920"/>
              </a:tabLst>
            </a:pPr>
            <a:r>
              <a:rPr/>
              <a:t>	</a:t>
            </a:r>
            <a:r>
              <a:rPr sz="3200" b="1" spc="-25">
                <a:latin typeface="Calibri"/>
                <a:cs typeface="Calibri"/>
              </a:rPr>
              <a:t>2</a:t>
            </a:r>
            <a:r>
              <a:rPr sz="3200" b="1" spc="-25">
                <a:latin typeface="Microsoft JhengHei"/>
                <a:cs typeface="Microsoft JhengHei"/>
              </a:rPr>
              <a:t>）</a:t>
            </a:r>
            <a:r>
              <a:rPr sz="3200" b="1">
                <a:latin typeface="Microsoft JhengHei"/>
                <a:cs typeface="Microsoft JhengHei"/>
              </a:rPr>
              <a:t>	</a:t>
            </a:r>
            <a:r>
              <a:rPr sz="3200" spc="-5">
                <a:latin typeface="宋体"/>
                <a:cs typeface="宋体"/>
              </a:rPr>
              <a:t>在现场跟班检查施工过程中执行施工方案以及工程建设强制性标准的情况；</a:t>
            </a:r>
            <a:endParaRPr sz="3200">
              <a:latin typeface="宋体"/>
              <a:cs typeface="宋体"/>
            </a:endParaRPr>
          </a:p>
          <a:p>
            <a:pPr marL="355600" marR="43815" indent="-342900">
              <a:lnSpc>
                <a:spcPct val="104000"/>
              </a:lnSpc>
              <a:spcBef>
                <a:spcPts val="310"/>
              </a:spcBef>
              <a:buSzPct val="101562"/>
              <a:buFont typeface="Arial"/>
              <a:buChar char="•"/>
              <a:tabLst>
                <a:tab pos="722630"/>
                <a:tab pos="723265"/>
                <a:tab pos="1518920"/>
              </a:tabLst>
            </a:pPr>
            <a:r>
              <a:rPr/>
              <a:t>	</a:t>
            </a:r>
            <a:r>
              <a:rPr sz="3200" b="1" spc="-25">
                <a:latin typeface="Calibri"/>
                <a:cs typeface="Calibri"/>
              </a:rPr>
              <a:t>3</a:t>
            </a:r>
            <a:r>
              <a:rPr sz="3200" b="1" spc="-25">
                <a:latin typeface="Microsoft JhengHei"/>
                <a:cs typeface="Microsoft JhengHei"/>
              </a:rPr>
              <a:t>）</a:t>
            </a:r>
            <a:r>
              <a:rPr sz="3200" b="1">
                <a:latin typeface="Microsoft JhengHei"/>
                <a:cs typeface="Microsoft JhengHei"/>
              </a:rPr>
              <a:t>	</a:t>
            </a:r>
            <a:r>
              <a:rPr sz="3200" spc="-5">
                <a:latin typeface="宋体"/>
                <a:cs typeface="宋体"/>
              </a:rPr>
              <a:t>核查进场建筑材料、建筑构配件、设备的质量检验报告等，并可在现场监督承</a:t>
            </a:r>
            <a:r>
              <a:rPr sz="3200" spc="-10">
                <a:latin typeface="宋体"/>
                <a:cs typeface="宋体"/>
              </a:rPr>
              <a:t>包单位进行检验；</a:t>
            </a:r>
            <a:endParaRPr sz="3200">
              <a:latin typeface="宋体"/>
              <a:cs typeface="宋体"/>
            </a:endParaRPr>
          </a:p>
          <a:p>
            <a:pPr marL="722630" indent="-710565">
              <a:lnSpc>
                <a:spcPct val="100000"/>
              </a:lnSpc>
              <a:spcBef>
                <a:spcPts val="459"/>
              </a:spcBef>
              <a:buSzPct val="101562"/>
              <a:buFont typeface="Arial"/>
              <a:buChar char="•"/>
              <a:tabLst>
                <a:tab pos="722630"/>
                <a:tab pos="723265"/>
                <a:tab pos="1518920"/>
              </a:tabLst>
            </a:pPr>
            <a:r>
              <a:rPr sz="3200" b="1" spc="-25">
                <a:latin typeface="Calibri"/>
                <a:cs typeface="Calibri"/>
              </a:rPr>
              <a:t>4</a:t>
            </a:r>
            <a:r>
              <a:rPr sz="3200" b="1" spc="-25">
                <a:latin typeface="Microsoft JhengHei"/>
                <a:cs typeface="Microsoft JhengHei"/>
              </a:rPr>
              <a:t>）</a:t>
            </a:r>
            <a:r>
              <a:rPr sz="3200" b="1">
                <a:latin typeface="Microsoft JhengHei"/>
                <a:cs typeface="Microsoft JhengHei"/>
              </a:rPr>
              <a:t>	</a:t>
            </a:r>
            <a:r>
              <a:rPr sz="3200" spc="-5">
                <a:latin typeface="宋体"/>
                <a:cs typeface="宋体"/>
              </a:rPr>
              <a:t>做好旁站监理记录和监理日记。</a:t>
            </a:r>
            <a:endParaRPr sz="3200">
              <a:latin typeface="宋体"/>
              <a:cs typeface="宋体"/>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851535">
              <a:lnSpc>
                <a:spcPct val="100000"/>
              </a:lnSpc>
              <a:spcBef>
                <a:spcPts val="100"/>
              </a:spcBef>
            </a:pPr>
            <a:r>
              <a:rPr b="0" spc="-10">
                <a:latin typeface="Calibri"/>
                <a:cs typeface="Calibri"/>
              </a:rPr>
              <a:t>27</a:t>
            </a:r>
            <a:r>
              <a:rPr b="0">
                <a:latin typeface="宋体"/>
                <a:cs typeface="宋体"/>
              </a:rPr>
              <a:t>旁站监理的程序</a:t>
            </a:r>
            <a:r>
              <a:rPr b="0" spc="-10">
                <a:latin typeface="Calibri"/>
                <a:cs typeface="Calibri"/>
              </a:rPr>
              <a:t>(5.3.9)</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36</a:t>
            </a:fld>
          </a:p>
        </p:txBody>
      </p:sp>
      <p:sp>
        <p:nvSpPr>
          <p:cNvPr id="3" name="object 3"/>
          <p:cNvSpPr txBox="1">
            <a:spLocks noGrp="1"/>
          </p:cNvSpPr>
          <p:nvPr>
            <p:ph type="body" idx="1"/>
          </p:nvPr>
        </p:nvSpPr>
        <p:spPr>
          <a:prstGeom prst="rect">
            <a:avLst/>
          </a:prstGeom>
        </p:spPr>
        <p:txBody>
          <a:bodyPr vert="horz" wrap="square" lIns="0" tIns="38735" rIns="0" bIns="0" rtlCol="0">
            <a:spAutoFit/>
          </a:bodyPr>
          <a:lstStyle/>
          <a:p>
            <a:pPr marL="354965" marR="21590" indent="-342265">
              <a:lnSpc>
                <a:spcPct val="102600"/>
              </a:lnSpc>
              <a:spcBef>
                <a:spcPts val="305"/>
              </a:spcBef>
              <a:buSzPct val="101562"/>
              <a:buFont typeface="Arial"/>
              <a:buChar char="•"/>
              <a:tabLst>
                <a:tab pos="354965"/>
                <a:tab pos="355600"/>
                <a:tab pos="1964055"/>
              </a:tabLst>
            </a:pPr>
            <a:r>
              <a:rPr>
                <a:solidFill>
                  <a:srgbClr val="000000"/>
                </a:solidFill>
              </a:rPr>
              <a:t>答</a:t>
            </a:r>
            <a:r>
              <a:rPr spc="-25">
                <a:solidFill>
                  <a:srgbClr val="000000"/>
                </a:solidFill>
              </a:rPr>
              <a:t>：</a:t>
            </a:r>
            <a:r>
              <a:rPr b="1" spc="-25">
                <a:solidFill>
                  <a:srgbClr val="000000"/>
                </a:solidFill>
                <a:latin typeface="Calibri"/>
                <a:cs typeface="Calibri"/>
              </a:rPr>
              <a:t>1</a:t>
            </a:r>
            <a:r>
              <a:rPr b="1" spc="-25">
                <a:solidFill>
                  <a:srgbClr val="000000"/>
                </a:solidFill>
                <a:latin typeface="Microsoft JhengHei"/>
                <a:cs typeface="Microsoft JhengHei"/>
              </a:rPr>
              <a:t>）</a:t>
            </a:r>
            <a:r>
              <a:rPr b="1">
                <a:solidFill>
                  <a:srgbClr val="000000"/>
                </a:solidFill>
                <a:latin typeface="Microsoft JhengHei"/>
                <a:cs typeface="Microsoft JhengHei"/>
              </a:rPr>
              <a:t>	</a:t>
            </a:r>
            <a:r>
              <a:rPr>
                <a:solidFill>
                  <a:srgbClr val="000000"/>
                </a:solidFill>
              </a:rPr>
              <a:t>旁站监理人员应当对需要实施旁</a:t>
            </a:r>
            <a:r>
              <a:rPr spc="-50">
                <a:solidFill>
                  <a:srgbClr val="000000"/>
                </a:solidFill>
              </a:rPr>
              <a:t>站</a:t>
            </a:r>
            <a:r>
              <a:rPr>
                <a:solidFill>
                  <a:srgbClr val="000000"/>
                </a:solidFill>
              </a:rPr>
              <a:t>监理的部位、工序在施工现场跟班监督</a:t>
            </a:r>
            <a:r>
              <a:rPr spc="-50">
                <a:solidFill>
                  <a:srgbClr val="000000"/>
                </a:solidFill>
              </a:rPr>
              <a:t>，</a:t>
            </a:r>
            <a:r>
              <a:rPr>
                <a:solidFill>
                  <a:srgbClr val="000000"/>
                </a:solidFill>
              </a:rPr>
              <a:t>及时处理旁站监理过程中出现的问题，</a:t>
            </a:r>
            <a:r>
              <a:rPr spc="-50">
                <a:solidFill>
                  <a:srgbClr val="000000"/>
                </a:solidFill>
              </a:rPr>
              <a:t>如</a:t>
            </a:r>
            <a:r>
              <a:rPr>
                <a:solidFill>
                  <a:srgbClr val="000000"/>
                </a:solidFill>
              </a:rPr>
              <a:t>实准确地做好旁站监理记录</a:t>
            </a:r>
            <a:r>
              <a:rPr spc="-50">
                <a:solidFill>
                  <a:srgbClr val="000000"/>
                </a:solidFill>
              </a:rPr>
              <a:t>；</a:t>
            </a:r>
          </a:p>
          <a:p>
            <a:pPr marL="355600" marR="5080" indent="-342900" algn="just">
              <a:lnSpc>
                <a:spcPct val="104000"/>
              </a:lnSpc>
              <a:spcBef>
                <a:spcPts val="309"/>
              </a:spcBef>
              <a:buSzPct val="101562"/>
              <a:buFont typeface="Arial"/>
              <a:buChar char="•"/>
              <a:tabLst>
                <a:tab pos="723265"/>
              </a:tabLst>
            </a:pPr>
            <a:r>
              <a:rPr>
                <a:solidFill>
                  <a:srgbClr val="000000"/>
                </a:solidFill>
              </a:rPr>
              <a:t>	</a:t>
            </a:r>
            <a:r>
              <a:rPr b="1">
                <a:solidFill>
                  <a:srgbClr val="000000"/>
                </a:solidFill>
                <a:latin typeface="Calibri"/>
                <a:cs typeface="Calibri"/>
              </a:rPr>
              <a:t>2</a:t>
            </a:r>
            <a:r>
              <a:rPr b="1">
                <a:solidFill>
                  <a:srgbClr val="000000"/>
                </a:solidFill>
                <a:latin typeface="Microsoft JhengHei"/>
                <a:cs typeface="Microsoft JhengHei"/>
              </a:rPr>
              <a:t>） </a:t>
            </a:r>
            <a:r>
              <a:rPr spc="-5">
                <a:solidFill>
                  <a:srgbClr val="000000"/>
                </a:solidFill>
              </a:rPr>
              <a:t>旁站监理人员实施旁站监理时，发现施工单位有违反工程建设强制标准行为的，有权责令施工单位立即整改；</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20280" y="462394"/>
            <a:ext cx="4504055" cy="695960"/>
          </a:xfrm>
          <a:prstGeom prst="rect">
            <a:avLst/>
          </a:prstGeom>
        </p:spPr>
        <p:txBody>
          <a:bodyPr vert="horz" wrap="square" lIns="0" tIns="12700" rIns="0" bIns="0" rtlCol="0">
            <a:spAutoFit/>
          </a:bodyPr>
          <a:lstStyle/>
          <a:p>
            <a:pPr marL="12700">
              <a:lnSpc>
                <a:spcPct val="100000"/>
              </a:lnSpc>
              <a:spcBef>
                <a:spcPts val="100"/>
              </a:spcBef>
            </a:pPr>
            <a:r>
              <a:rPr b="0" spc="-10">
                <a:latin typeface="Calibri"/>
                <a:cs typeface="Calibri"/>
              </a:rPr>
              <a:t>27</a:t>
            </a:r>
            <a:r>
              <a:rPr b="0" spc="-10">
                <a:latin typeface="宋体"/>
                <a:cs typeface="宋体"/>
              </a:rPr>
              <a:t>旁站监理的程序</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37</a:t>
            </a:fld>
          </a:p>
        </p:txBody>
      </p:sp>
      <p:sp>
        <p:nvSpPr>
          <p:cNvPr id="3" name="object 3"/>
          <p:cNvSpPr txBox="1"/>
          <p:nvPr/>
        </p:nvSpPr>
        <p:spPr>
          <a:xfrm>
            <a:off x="535940" y="1568501"/>
            <a:ext cx="8496300" cy="2053589"/>
          </a:xfrm>
          <a:prstGeom prst="rect">
            <a:avLst/>
          </a:prstGeom>
        </p:spPr>
        <p:txBody>
          <a:bodyPr vert="horz" wrap="square" lIns="0" tIns="31750" rIns="0" bIns="0" rtlCol="0">
            <a:spAutoFit/>
          </a:bodyPr>
          <a:lstStyle/>
          <a:p>
            <a:pPr marL="354965" marR="427990" indent="-342265">
              <a:lnSpc>
                <a:spcPct val="104000"/>
              </a:lnSpc>
              <a:spcBef>
                <a:spcPts val="250"/>
              </a:spcBef>
              <a:buSzPct val="101562"/>
              <a:buFont typeface="Arial"/>
              <a:buChar char="•"/>
              <a:tabLst>
                <a:tab pos="354965"/>
                <a:tab pos="355600"/>
                <a:tab pos="1151255"/>
              </a:tabLst>
            </a:pPr>
            <a:r>
              <a:rPr sz="3200" b="1" spc="-25">
                <a:latin typeface="Calibri"/>
                <a:cs typeface="Calibri"/>
              </a:rPr>
              <a:t>3</a:t>
            </a:r>
            <a:r>
              <a:rPr sz="3200" b="1" spc="-25">
                <a:latin typeface="Microsoft JhengHei"/>
                <a:cs typeface="Microsoft JhengHei"/>
              </a:rPr>
              <a:t>）</a:t>
            </a:r>
            <a:r>
              <a:rPr sz="3200" b="1">
                <a:latin typeface="Microsoft JhengHei"/>
                <a:cs typeface="Microsoft JhengHei"/>
              </a:rPr>
              <a:t>	</a:t>
            </a:r>
            <a:r>
              <a:rPr sz="3200" spc="-5">
                <a:latin typeface="宋体"/>
                <a:cs typeface="宋体"/>
              </a:rPr>
              <a:t>旁站监理过程中发现施工活动已经或者可能危及施工质量的，应及时向监理工程师或总监理工程师报告，由总监理工程师</a:t>
            </a:r>
            <a:endParaRPr sz="3200">
              <a:latin typeface="宋体"/>
              <a:cs typeface="宋体"/>
            </a:endParaRPr>
          </a:p>
          <a:p>
            <a:pPr marL="355600">
              <a:lnSpc>
                <a:spcPct val="100000"/>
              </a:lnSpc>
            </a:pPr>
            <a:r>
              <a:rPr sz="3200" spc="-5">
                <a:latin typeface="宋体"/>
                <a:cs typeface="宋体"/>
              </a:rPr>
              <a:t>下达局部暂停施工指令或采取其他应急措施。</a:t>
            </a:r>
            <a:endParaRPr sz="3200">
              <a:latin typeface="宋体"/>
              <a:cs typeface="宋体"/>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151130">
              <a:lnSpc>
                <a:spcPct val="100000"/>
              </a:lnSpc>
              <a:spcBef>
                <a:spcPts val="100"/>
              </a:spcBef>
            </a:pPr>
            <a:r>
              <a:rPr b="0" spc="-10">
                <a:latin typeface="Calibri"/>
                <a:cs typeface="Calibri"/>
              </a:rPr>
              <a:t>28</a:t>
            </a:r>
            <a:r>
              <a:rPr b="0">
                <a:latin typeface="宋体"/>
                <a:cs typeface="宋体"/>
              </a:rPr>
              <a:t>隐蔽工程的检查程序</a:t>
            </a:r>
            <a:r>
              <a:rPr b="0" spc="-10">
                <a:latin typeface="Calibri"/>
                <a:cs typeface="Calibri"/>
              </a:rPr>
              <a:t>(5.3.10)</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38</a:t>
            </a:fld>
          </a:p>
        </p:txBody>
      </p:sp>
      <p:sp>
        <p:nvSpPr>
          <p:cNvPr id="3" name="object 3"/>
          <p:cNvSpPr txBox="1"/>
          <p:nvPr/>
        </p:nvSpPr>
        <p:spPr>
          <a:xfrm>
            <a:off x="535940" y="1573432"/>
            <a:ext cx="8073390" cy="4255135"/>
          </a:xfrm>
          <a:prstGeom prst="rect">
            <a:avLst/>
          </a:prstGeom>
        </p:spPr>
        <p:txBody>
          <a:bodyPr vert="horz" wrap="square" lIns="0" tIns="43815" rIns="0" bIns="0" rtlCol="0">
            <a:spAutoFit/>
          </a:bodyPr>
          <a:lstStyle/>
          <a:p>
            <a:pPr marL="354965" marR="5080" indent="-342265">
              <a:lnSpc>
                <a:spcPct val="93600"/>
              </a:lnSpc>
              <a:spcBef>
                <a:spcPts val="345"/>
              </a:spcBef>
              <a:buSzPct val="101562"/>
              <a:buFont typeface="Arial"/>
              <a:buChar char="•"/>
              <a:tabLst>
                <a:tab pos="354965"/>
                <a:tab pos="355600"/>
                <a:tab pos="1964055"/>
              </a:tabLst>
            </a:pPr>
            <a:r>
              <a:rPr sz="3200">
                <a:latin typeface="宋体"/>
                <a:cs typeface="宋体"/>
              </a:rPr>
              <a:t>答</a:t>
            </a:r>
            <a:r>
              <a:rPr sz="3200" spc="-25">
                <a:latin typeface="宋体"/>
                <a:cs typeface="宋体"/>
              </a:rPr>
              <a:t>：</a:t>
            </a:r>
            <a:r>
              <a:rPr sz="3200" b="1" spc="-25">
                <a:latin typeface="Calibri"/>
                <a:cs typeface="Calibri"/>
              </a:rPr>
              <a:t>1</a:t>
            </a:r>
            <a:r>
              <a:rPr sz="3200" b="1" spc="-25">
                <a:latin typeface="Microsoft JhengHei"/>
                <a:cs typeface="Microsoft JhengHei"/>
              </a:rPr>
              <a:t>）</a:t>
            </a:r>
            <a:r>
              <a:rPr sz="3200" b="1">
                <a:latin typeface="Microsoft JhengHei"/>
                <a:cs typeface="Microsoft JhengHei"/>
              </a:rPr>
              <a:t>	</a:t>
            </a:r>
            <a:r>
              <a:rPr sz="3200">
                <a:latin typeface="宋体"/>
                <a:cs typeface="宋体"/>
              </a:rPr>
              <a:t>承包单位首先进行自检，自检合</a:t>
            </a:r>
            <a:r>
              <a:rPr sz="3200" spc="-50">
                <a:latin typeface="宋体"/>
                <a:cs typeface="宋体"/>
              </a:rPr>
              <a:t>格</a:t>
            </a:r>
            <a:r>
              <a:rPr sz="3200">
                <a:latin typeface="宋体"/>
                <a:cs typeface="宋体"/>
              </a:rPr>
              <a:t>后填写《工程报验申请表》，在规定的</a:t>
            </a:r>
            <a:r>
              <a:rPr sz="3200" spc="-50">
                <a:latin typeface="宋体"/>
                <a:cs typeface="宋体"/>
              </a:rPr>
              <a:t>时</a:t>
            </a:r>
            <a:r>
              <a:rPr sz="3200">
                <a:latin typeface="宋体"/>
                <a:cs typeface="宋体"/>
              </a:rPr>
              <a:t>限内向项目监理机构报验</a:t>
            </a:r>
            <a:r>
              <a:rPr sz="3200" spc="-50">
                <a:latin typeface="宋体"/>
                <a:cs typeface="宋体"/>
              </a:rPr>
              <a:t>；</a:t>
            </a:r>
            <a:endParaRPr sz="3200">
              <a:latin typeface="宋体"/>
              <a:cs typeface="宋体"/>
            </a:endParaRPr>
          </a:p>
          <a:p>
            <a:pPr marL="355600" marR="43815" indent="-342900">
              <a:lnSpc>
                <a:spcPct val="93600"/>
              </a:lnSpc>
              <a:spcBef>
                <a:spcPts val="350"/>
              </a:spcBef>
              <a:buSzPct val="101562"/>
              <a:buFont typeface="Arial"/>
              <a:buChar char="•"/>
              <a:tabLst>
                <a:tab pos="722630"/>
                <a:tab pos="723265"/>
                <a:tab pos="1518920"/>
              </a:tabLst>
            </a:pPr>
            <a:r>
              <a:rPr/>
              <a:t>	</a:t>
            </a:r>
            <a:r>
              <a:rPr sz="3200" b="1" spc="-25">
                <a:latin typeface="Calibri"/>
                <a:cs typeface="Calibri"/>
              </a:rPr>
              <a:t>2</a:t>
            </a:r>
            <a:r>
              <a:rPr sz="3200" b="1" spc="-25">
                <a:latin typeface="Microsoft JhengHei"/>
                <a:cs typeface="Microsoft JhengHei"/>
              </a:rPr>
              <a:t>）</a:t>
            </a:r>
            <a:r>
              <a:rPr sz="3200" b="1">
                <a:latin typeface="Microsoft JhengHei"/>
                <a:cs typeface="Microsoft JhengHei"/>
              </a:rPr>
              <a:t>	</a:t>
            </a:r>
            <a:r>
              <a:rPr sz="3200" spc="-5">
                <a:latin typeface="宋体"/>
                <a:cs typeface="宋体"/>
              </a:rPr>
              <a:t>在合同约定的时限内，专业监理工程师到现场进行检查、核实，承包单位的质检人员应同时在现场进行配合；</a:t>
            </a:r>
            <a:endParaRPr sz="3200">
              <a:latin typeface="宋体"/>
              <a:cs typeface="宋体"/>
            </a:endParaRPr>
          </a:p>
          <a:p>
            <a:pPr marL="355600" marR="43815" indent="-342900">
              <a:lnSpc>
                <a:spcPct val="93600"/>
              </a:lnSpc>
              <a:spcBef>
                <a:spcPts val="355"/>
              </a:spcBef>
              <a:buSzPct val="101562"/>
              <a:buFont typeface="Arial"/>
              <a:buChar char="•"/>
              <a:tabLst>
                <a:tab pos="722630"/>
                <a:tab pos="723265"/>
                <a:tab pos="1518920"/>
              </a:tabLst>
            </a:pPr>
            <a:r>
              <a:rPr/>
              <a:t>	</a:t>
            </a:r>
            <a:r>
              <a:rPr sz="3200" b="1" spc="-25">
                <a:latin typeface="Calibri"/>
                <a:cs typeface="Calibri"/>
              </a:rPr>
              <a:t>3</a:t>
            </a:r>
            <a:r>
              <a:rPr sz="3200" b="1" spc="-25">
                <a:latin typeface="Microsoft JhengHei"/>
                <a:cs typeface="Microsoft JhengHei"/>
              </a:rPr>
              <a:t>）</a:t>
            </a:r>
            <a:r>
              <a:rPr sz="3200" b="1">
                <a:latin typeface="Microsoft JhengHei"/>
                <a:cs typeface="Microsoft JhengHei"/>
              </a:rPr>
              <a:t>	</a:t>
            </a:r>
            <a:r>
              <a:rPr sz="3200" spc="-5">
                <a:latin typeface="宋体"/>
                <a:cs typeface="宋体"/>
              </a:rPr>
              <a:t>监理工程师对检查合格的工程予以现场签认，并准许承包单位进行下一道工序</a:t>
            </a:r>
            <a:r>
              <a:rPr sz="3200" spc="-20">
                <a:latin typeface="宋体"/>
                <a:cs typeface="宋体"/>
              </a:rPr>
              <a:t>施工；</a:t>
            </a:r>
            <a:endParaRPr sz="3200">
              <a:latin typeface="宋体"/>
              <a:cs typeface="宋体"/>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761480" y="462394"/>
            <a:ext cx="5621655" cy="695960"/>
          </a:xfrm>
          <a:prstGeom prst="rect">
            <a:avLst/>
          </a:prstGeom>
        </p:spPr>
        <p:txBody>
          <a:bodyPr vert="horz" wrap="square" lIns="0" tIns="12700" rIns="0" bIns="0" rtlCol="0">
            <a:spAutoFit/>
          </a:bodyPr>
          <a:lstStyle/>
          <a:p>
            <a:pPr marL="12700">
              <a:lnSpc>
                <a:spcPct val="100000"/>
              </a:lnSpc>
              <a:spcBef>
                <a:spcPts val="100"/>
              </a:spcBef>
            </a:pPr>
            <a:r>
              <a:rPr b="0" spc="-10">
                <a:latin typeface="Calibri"/>
                <a:cs typeface="Calibri"/>
              </a:rPr>
              <a:t>28</a:t>
            </a:r>
            <a:r>
              <a:rPr b="0" spc="-10">
                <a:latin typeface="宋体"/>
                <a:cs typeface="宋体"/>
              </a:rPr>
              <a:t>隐蔽工程的检查程序</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39</a:t>
            </a:fld>
          </a:p>
        </p:txBody>
      </p:sp>
      <p:sp>
        <p:nvSpPr>
          <p:cNvPr id="3" name="object 3"/>
          <p:cNvSpPr txBox="1">
            <a:spLocks noGrp="1"/>
          </p:cNvSpPr>
          <p:nvPr>
            <p:ph type="body" idx="1"/>
          </p:nvPr>
        </p:nvSpPr>
        <p:spPr>
          <a:prstGeom prst="rect">
            <a:avLst/>
          </a:prstGeom>
        </p:spPr>
        <p:txBody>
          <a:bodyPr vert="horz" wrap="square" lIns="0" tIns="43180" rIns="0" bIns="0" rtlCol="0">
            <a:spAutoFit/>
          </a:bodyPr>
          <a:lstStyle/>
          <a:p>
            <a:pPr marL="355600" marR="5080" indent="-342900">
              <a:lnSpc>
                <a:spcPct val="101600"/>
              </a:lnSpc>
              <a:spcBef>
                <a:spcPts val="340"/>
              </a:spcBef>
              <a:buSzPct val="101562"/>
              <a:buFont typeface="Arial"/>
              <a:buChar char="•"/>
              <a:tabLst>
                <a:tab pos="722630"/>
                <a:tab pos="723265"/>
              </a:tabLst>
            </a:pPr>
            <a:r>
              <a:rPr>
                <a:solidFill>
                  <a:srgbClr val="000000"/>
                </a:solidFill>
              </a:rPr>
              <a:t>	</a:t>
            </a:r>
            <a:r>
              <a:rPr>
                <a:solidFill>
                  <a:srgbClr val="000000"/>
                </a:solidFill>
                <a:latin typeface="Calibri"/>
                <a:cs typeface="Calibri"/>
              </a:rPr>
              <a:t>4</a:t>
            </a:r>
            <a:r>
              <a:rPr>
                <a:solidFill>
                  <a:srgbClr val="000000"/>
                </a:solidFill>
              </a:rPr>
              <a:t>）</a:t>
            </a:r>
            <a:r>
              <a:rPr spc="-35">
                <a:solidFill>
                  <a:srgbClr val="000000"/>
                </a:solidFill>
              </a:rPr>
              <a:t> 对检查不合格的工程，监理工程师应</a:t>
            </a:r>
            <a:r>
              <a:rPr spc="-5">
                <a:solidFill>
                  <a:srgbClr val="000000"/>
                </a:solidFill>
              </a:rPr>
              <a:t>在《工程报验申请表》上签署检查不合格</a:t>
            </a:r>
            <a:r>
              <a:rPr spc="-50">
                <a:solidFill>
                  <a:srgbClr val="000000"/>
                </a:solidFill>
              </a:rPr>
              <a:t> </a:t>
            </a:r>
            <a:r>
              <a:rPr spc="-5">
                <a:solidFill>
                  <a:srgbClr val="000000"/>
                </a:solidFill>
              </a:rPr>
              <a:t>及整改意见或签发《监理工程师通知单》，由承包单位对不合格工程进行整改，自检</a:t>
            </a:r>
            <a:r>
              <a:rPr spc="-50">
                <a:solidFill>
                  <a:srgbClr val="000000"/>
                </a:solidFill>
              </a:rPr>
              <a:t> </a:t>
            </a:r>
            <a:r>
              <a:rPr spc="-5">
                <a:solidFill>
                  <a:srgbClr val="000000"/>
                </a:solidFill>
              </a:rPr>
              <a:t>合格后向现场监理机构重新报验或填报《</a:t>
            </a:r>
            <a:r>
              <a:rPr spc="-50">
                <a:solidFill>
                  <a:srgbClr val="000000"/>
                </a:solidFill>
              </a:rPr>
              <a:t> </a:t>
            </a:r>
            <a:r>
              <a:rPr spc="-5">
                <a:solidFill>
                  <a:srgbClr val="000000"/>
                </a:solidFill>
              </a:rPr>
              <a:t>监理工程师通知回复单》。</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332155" rIns="0" bIns="0" rtlCol="0">
            <a:spAutoFit/>
          </a:bodyPr>
          <a:lstStyle/>
          <a:p>
            <a:pPr marL="13335">
              <a:lnSpc>
                <a:spcPct val="100000"/>
              </a:lnSpc>
              <a:spcBef>
                <a:spcPts val="100"/>
              </a:spcBef>
            </a:pPr>
            <a:r>
              <a:rPr b="0" spc="-10">
                <a:latin typeface="Calibri"/>
                <a:cs typeface="Calibri"/>
              </a:rPr>
              <a:t>29</a:t>
            </a:r>
            <a:r>
              <a:rPr b="0">
                <a:latin typeface="宋体"/>
                <a:cs typeface="宋体"/>
              </a:rPr>
              <a:t>工程施工质量验收程序</a:t>
            </a:r>
            <a:r>
              <a:rPr b="0" spc="-10">
                <a:latin typeface="Calibri"/>
                <a:cs typeface="Calibri"/>
              </a:rPr>
              <a:t>(5.4.2)</a:t>
            </a:r>
          </a:p>
        </p:txBody>
      </p:sp>
      <p:sp>
        <p:nvSpPr>
          <p:cNvPr id="4" name="object 4"/>
          <p:cNvSpPr txBox="1">
            <a:spLocks noGrp="1"/>
          </p:cNvSpPr>
          <p:nvPr>
            <p:ph type="dt" sz="half" idx="6"/>
          </p:nvPr>
        </p:nvSpPr>
        <p:spPr>
          <a:prstGeom prst="rect">
            <a:avLst/>
          </a:prstGeom>
        </p:spPr>
        <p:txBody>
          <a:bodyPr vert="horz" wrap="square" lIns="0" tIns="0" rIns="0" bIns="0" rtlCol="0">
            <a:spAutoFit/>
          </a:bodyPr>
          <a:lstStyle/>
          <a:p>
            <a:pPr marL="12700">
              <a:lnSpc>
                <a:spcPts val="1240"/>
              </a:lnSpc>
            </a:pPr>
            <a:r>
              <a:rPr spc="-10"/>
              <a:t>2023/11/18</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370"/>
              </a:lnSpc>
            </a:pPr>
            <a:r>
              <a:rPr spc="-5"/>
              <a:t>中南大学土木工程学院</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240"/>
              </a:lnSpc>
            </a:pPr>
            <a:fld id="{81D60167-4931-47E6-BA6A-407CBD079E47}" type="slidenum">
              <a:rPr spc="-25"/>
              <a:t>40</a:t>
            </a:fld>
          </a:p>
        </p:txBody>
      </p:sp>
      <p:sp>
        <p:nvSpPr>
          <p:cNvPr id="3" name="object 3"/>
          <p:cNvSpPr txBox="1">
            <a:spLocks noGrp="1"/>
          </p:cNvSpPr>
          <p:nvPr>
            <p:ph type="body" idx="1"/>
          </p:nvPr>
        </p:nvSpPr>
        <p:spPr>
          <a:prstGeom prst="rect">
            <a:avLst/>
          </a:prstGeom>
        </p:spPr>
        <p:txBody>
          <a:bodyPr vert="horz" wrap="square" lIns="0" tIns="40005" rIns="0" bIns="0" rtlCol="0">
            <a:spAutoFit/>
          </a:bodyPr>
          <a:lstStyle/>
          <a:p>
            <a:pPr marL="355600" marR="396875" indent="-342900">
              <a:lnSpc>
                <a:spcPts val="3729"/>
              </a:lnSpc>
              <a:spcBef>
                <a:spcPts val="315"/>
              </a:spcBef>
              <a:buSzPct val="101562"/>
              <a:buFont typeface="Arial"/>
              <a:buChar char="•"/>
              <a:tabLst>
                <a:tab pos="1182370"/>
                <a:tab pos="1183005"/>
              </a:tabLst>
            </a:pPr>
            <a:r>
              <a:rPr>
                <a:solidFill>
                  <a:srgbClr val="000000"/>
                </a:solidFill>
              </a:rPr>
              <a:t>	</a:t>
            </a:r>
            <a:r>
              <a:rPr spc="-5">
                <a:solidFill>
                  <a:srgbClr val="000000"/>
                </a:solidFill>
              </a:rPr>
              <a:t>项目监理机构应按以下程序对工程施</a:t>
            </a:r>
            <a:r>
              <a:rPr spc="-10">
                <a:solidFill>
                  <a:srgbClr val="000000"/>
                </a:solidFill>
              </a:rPr>
              <a:t>工质量进行验收：</a:t>
            </a:r>
          </a:p>
          <a:p>
            <a:pPr marL="355600" marR="5080" indent="-342900">
              <a:lnSpc>
                <a:spcPct val="91200"/>
              </a:lnSpc>
              <a:spcBef>
                <a:spcPts val="340"/>
              </a:spcBef>
              <a:buSzPct val="101562"/>
              <a:buFont typeface="Arial"/>
              <a:buChar char="•"/>
              <a:tabLst>
                <a:tab pos="722630"/>
                <a:tab pos="723265"/>
                <a:tab pos="1518920"/>
              </a:tabLst>
            </a:pPr>
            <a:r>
              <a:rPr>
                <a:solidFill>
                  <a:srgbClr val="000000"/>
                </a:solidFill>
              </a:rPr>
              <a:t>	</a:t>
            </a:r>
            <a:r>
              <a:rPr b="1" spc="-25">
                <a:solidFill>
                  <a:srgbClr val="000000"/>
                </a:solidFill>
                <a:latin typeface="Calibri"/>
                <a:cs typeface="Calibri"/>
              </a:rPr>
              <a:t>1</a:t>
            </a:r>
            <a:r>
              <a:rPr b="1" spc="-25">
                <a:solidFill>
                  <a:srgbClr val="000000"/>
                </a:solidFill>
                <a:latin typeface="Microsoft JhengHei"/>
                <a:cs typeface="Microsoft JhengHei"/>
              </a:rPr>
              <a:t>）</a:t>
            </a:r>
            <a:r>
              <a:rPr b="1">
                <a:solidFill>
                  <a:srgbClr val="000000"/>
                </a:solidFill>
                <a:latin typeface="Microsoft JhengHei"/>
                <a:cs typeface="Microsoft JhengHei"/>
              </a:rPr>
              <a:t>	</a:t>
            </a:r>
            <a:r>
              <a:rPr spc="-5">
                <a:solidFill>
                  <a:srgbClr val="000000"/>
                </a:solidFill>
              </a:rPr>
              <a:t>检验批验收：承包单位自检合格后填写《检验批质量验收记录》，向项目监理</a:t>
            </a:r>
            <a:r>
              <a:rPr spc="-50">
                <a:solidFill>
                  <a:srgbClr val="000000"/>
                </a:solidFill>
              </a:rPr>
              <a:t> </a:t>
            </a:r>
            <a:r>
              <a:rPr spc="-5">
                <a:solidFill>
                  <a:srgbClr val="000000"/>
                </a:solidFill>
              </a:rPr>
              <a:t>机构报验；专业监理工程师在规定的时限</a:t>
            </a:r>
            <a:r>
              <a:rPr spc="-50">
                <a:solidFill>
                  <a:srgbClr val="000000"/>
                </a:solidFill>
              </a:rPr>
              <a:t> </a:t>
            </a:r>
            <a:r>
              <a:rPr spc="-5">
                <a:solidFill>
                  <a:srgbClr val="000000"/>
                </a:solidFill>
              </a:rPr>
              <a:t>内组织承包单位专职质检人员等进行验收，检验批的质量验收应包括实物检查和资料</a:t>
            </a:r>
            <a:r>
              <a:rPr spc="-50">
                <a:solidFill>
                  <a:srgbClr val="000000"/>
                </a:solidFill>
              </a:rPr>
              <a:t> </a:t>
            </a:r>
            <a:r>
              <a:rPr spc="-5">
                <a:solidFill>
                  <a:srgbClr val="000000"/>
                </a:solidFill>
              </a:rPr>
              <a:t>检查两部分，验收合格后签认《检验批质</a:t>
            </a:r>
            <a:r>
              <a:rPr spc="-50">
                <a:solidFill>
                  <a:srgbClr val="000000"/>
                </a:solidFill>
              </a:rPr>
              <a:t> </a:t>
            </a:r>
            <a:r>
              <a:rPr spc="-10">
                <a:solidFill>
                  <a:srgbClr val="000000"/>
                </a:solidFill>
              </a:rPr>
              <a:t>量验收记录》。</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https://d.book118.com/558100100122006024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312</Paragraphs>
  <Slides>41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41</vt:i4>
      </vt:variant>
    </vt:vector>
  </HeadingPairs>
  <TitlesOfParts>
    <vt:vector baseType="lpstr" size="46">
      <vt:lpstr>Arial</vt:lpstr>
      <vt:lpstr>Calibri</vt:lpstr>
      <vt:lpstr>Microsoft JhengHei</vt:lpstr>
      <vt:lpstr>宋体</vt:lpstr>
      <vt:lpstr>Office Theme</vt:lpstr>
      <vt:lpstr>铁路建设工程监理规范</vt:lpstr>
      <vt:lpstr>1 监理工作的性质(1.0.2)</vt:lpstr>
      <vt:lpstr>2 适用范围(1.0.6)</vt:lpstr>
      <vt:lpstr>3 工地例会(2.0.9)</vt:lpstr>
      <vt:lpstr>4 工程计量(2.0.11)</vt:lpstr>
      <vt:lpstr>5旁站与巡视(2.0.12	2.0.13)</vt:lpstr>
      <vt:lpstr>6见证检验与平行检验(2.0.14
2.0.15)</vt:lpstr>
      <vt:lpstr>7总监任命书及专业监理工程师名单书面通知时间要求 (3.2.2)</vt:lpstr>
      <vt:lpstr>8现场监理人员配备的三个层次 (3.2.3)</vt:lpstr>
      <vt:lpstr>9监理人员配备标准(3.2.4)</vt:lpstr>
      <vt:lpstr>10 总监和专业监理工程师更换要求 (3.2.5 3.2.6)</vt:lpstr>
      <vt:lpstr>11总监理工程师应履行的职责 (3.3.2)</vt:lpstr>
      <vt:lpstr>PowerPoint Presentation</vt:lpstr>
      <vt:lpstr>(11)
(12)</vt:lpstr>
      <vt:lpstr>12总监理工程师不得委托的工作</vt:lpstr>
      <vt:lpstr>13专业监理工程师的职责(3.3.5)</vt:lpstr>
      <vt:lpstr>PowerPoint Presentation</vt:lpstr>
      <vt:lpstr>14监理员的职责(3.3.6)</vt:lpstr>
      <vt:lpstr>15 监理实施细则编制依据(3.5.1
3.5.2)</vt:lpstr>
      <vt:lpstr>16 监理实施细则主要内容(3.5.3)</vt:lpstr>
      <vt:lpstr>PowerPoint Presentation</vt:lpstr>
      <vt:lpstr>18 工程开工前，谁应对承包单位核对设计文件进行检查？(4.0.4)</vt:lpstr>
      <vt:lpstr>19 工程开工前，测量基准点、基准线和水准点的复测与检查(4.0.5)</vt:lpstr>
      <vt:lpstr>20 工程开工前，监理工程师对《施工组织设计(方案)报审表》的审查内容(4.0.6)</vt:lpstr>
      <vt:lpstr>20 工程开工前，监理工程师对《施工组织设计(方案)报审表》的审查内容</vt:lpstr>
      <vt:lpstr>21 总监签发《工程开工／复工申请表》应具备哪些条件？(4.0.8)</vt:lpstr>
      <vt:lpstr>21 总监签发《工程开工／复工申请表》应具备哪些条件？</vt:lpstr>
      <vt:lpstr>22 对分包单位资质应审查哪些内容？ (4.0.9	4.0.10)</vt:lpstr>
      <vt:lpstr>22 对分包单位资质应审查哪些内容？</vt:lpstr>
      <vt:lpstr>23对工程承包单位工地试验室核查的主要内容是什么？(4.0.12 4.0.13)</vt:lpstr>
      <vt:lpstr>23对工程承包单位工地试验室核查的主要内容是什么？</vt:lpstr>
      <vt:lpstr>24 核查承包单位质量管理体系的内容
(5.1.1)</vt:lpstr>
      <vt:lpstr>25巡视检查和检测的主要内容 (5.3.6)</vt:lpstr>
      <vt:lpstr>25巡视检查和检测的主要内容</vt:lpstr>
      <vt:lpstr>26旁站监理人员主要工作内容 (5.3.8)</vt:lpstr>
      <vt:lpstr>27旁站监理的程序(5.3.9)</vt:lpstr>
      <vt:lpstr>27旁站监理的程序</vt:lpstr>
      <vt:lpstr>28隐蔽工程的检查程序(5.3.10)</vt:lpstr>
      <vt:lpstr>28隐蔽工程的检查程序</vt:lpstr>
      <vt:lpstr>29工程施工质量验收程序(5.4.2)</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2024-09-01T02:53:13.307</cp:lastPrinted>
  <dcterms:created xsi:type="dcterms:W3CDTF">2024-08-31T18:53:13Z</dcterms:created>
  <dcterms:modified xsi:type="dcterms:W3CDTF">2024-08-31T18:53:14Z</dcterms:modified>
</cp:coreProperties>
</file>