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0650AD-0B04-41F8-9B07-A6FAC9B4B5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D11834-2A9C-4D3B-A50D-CFB5750BB9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B29620-92EE-49A8-8D12-14B9E0EC81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0767C1-EC42-4C2C-A0AE-0BA99F00E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60CE5B3-7917-4AAC-B183-EDC354720C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CC52B4-DA89-4677-8906-7EC5F93A5E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8FEF962-E294-4086-BE2E-10336BE58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EE5078-4CC1-4216-984F-FC428AB82D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EA495-27CB-4C1A-B73A-1656ABA1B3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0020F-AC36-4442-8674-E8E9E7FD1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416588-6CD8-4C01-B858-B6B23A2F41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5810403601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64037" y="4535260"/>
            <a:ext cx="1743359" cy="434059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221696" y="4542712"/>
            <a:ext cx="2000309" cy="419156"/>
          </a:xfrm>
          <a:prstGeom prst="rect">
            <a:avLst/>
          </a:prstGeom>
          <a:noFill/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  <a:noFill/>
        </p:spPr>
        <p:txBody>
          <a:bodyPr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营销问题与对策研究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营销问题分析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对策研究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营销策略的挑战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在新的市场环境下，传统的营销策略可能不再适用，企业需要创新和调整营销策略以应对挑战。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营销问题对企业的影响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营销问题可能影响企业的销售业绩、品牌形象和市场地位，解决这些问题对于企业的可持续发展至关重要。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当前市场营销环境的变化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随着科技的发展和消费者需求的变化，市场营销环境也在不断演变，企业需要适应这些变化以保持竞争力。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本研究旨在深入探讨当前市场营销中存在的问题，分析其产生的原因，并提出有效的解决对策。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通过本研究，企业可以更好地了解市场营销环境的变化，优化营销策略，提高市场竞争力，从而实现可持续发展。同时，本研究还可以为市场营销理论的发展提供有益的补充。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营销问题分析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215756" y="1789944"/>
            <a:ext cx="178886" cy="1425253"/>
          </a:xfrm>
          <a:custGeom>
            <a:rect l="l" t="t" r="r" b="b"/>
            <a:pathLst>
              <a:path w="669" h="5308">
                <a:moveTo>
                  <a:pt x="669" y="182"/>
                </a:moveTo>
                <a:cubicBezTo>
                  <a:pt x="415" y="431"/>
                  <a:pt x="256" y="778"/>
                  <a:pt x="256" y="1160"/>
                </a:cubicBezTo>
                <a:lnTo>
                  <a:pt x="256" y="5308"/>
                </a:lnTo>
                <a:lnTo>
                  <a:pt x="0" y="5308"/>
                </a:lnTo>
                <a:lnTo>
                  <a:pt x="0" y="1148"/>
                </a:lnTo>
                <a:cubicBezTo>
                  <a:pt x="0" y="699"/>
                  <a:pt x="187" y="292"/>
                  <a:pt x="486" y="0"/>
                </a:cubicBezTo>
                <a:lnTo>
                  <a:pt x="669" y="18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46029" y="1566343"/>
            <a:ext cx="1913301" cy="272217"/>
          </a:xfrm>
          <a:custGeom>
            <a:rect l="l" t="t" r="r" b="b"/>
            <a:pathLst>
              <a:path w="7145" h="1015">
                <a:moveTo>
                  <a:pt x="6397" y="375"/>
                </a:moveTo>
                <a:lnTo>
                  <a:pt x="6279" y="0"/>
                </a:lnTo>
                <a:lnTo>
                  <a:pt x="7145" y="499"/>
                </a:lnTo>
                <a:lnTo>
                  <a:pt x="6279" y="997"/>
                </a:lnTo>
                <a:lnTo>
                  <a:pt x="6397" y="623"/>
                </a:lnTo>
                <a:lnTo>
                  <a:pt x="1140" y="623"/>
                </a:lnTo>
                <a:cubicBezTo>
                  <a:pt x="769" y="623"/>
                  <a:pt x="430" y="773"/>
                  <a:pt x="183" y="1015"/>
                </a:cubicBezTo>
                <a:lnTo>
                  <a:pt x="0" y="833"/>
                </a:lnTo>
                <a:cubicBezTo>
                  <a:pt x="290" y="550"/>
                  <a:pt x="686" y="375"/>
                  <a:pt x="1120" y="375"/>
                </a:cubicBezTo>
                <a:lnTo>
                  <a:pt x="6397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215756" y="4372893"/>
            <a:ext cx="178886" cy="1425253"/>
          </a:xfrm>
          <a:custGeom>
            <a:rect l="l" t="t" r="r" b="b"/>
            <a:pathLst>
              <a:path w="669" h="5309">
                <a:moveTo>
                  <a:pt x="256" y="0"/>
                </a:moveTo>
                <a:lnTo>
                  <a:pt x="256" y="4149"/>
                </a:lnTo>
                <a:cubicBezTo>
                  <a:pt x="256" y="4531"/>
                  <a:pt x="415" y="4878"/>
                  <a:pt x="669" y="5127"/>
                </a:cubicBezTo>
                <a:lnTo>
                  <a:pt x="486" y="5309"/>
                </a:lnTo>
                <a:cubicBezTo>
                  <a:pt x="187" y="5017"/>
                  <a:pt x="0" y="4610"/>
                  <a:pt x="0" y="4161"/>
                </a:cubicBezTo>
                <a:lnTo>
                  <a:pt x="0" y="0"/>
                </a:lnTo>
                <a:lnTo>
                  <a:pt x="256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346029" y="5747599"/>
            <a:ext cx="1913301" cy="274161"/>
          </a:xfrm>
          <a:custGeom>
            <a:rect l="l" t="t" r="r" b="b"/>
            <a:pathLst>
              <a:path w="7145" h="1015">
                <a:moveTo>
                  <a:pt x="6397" y="392"/>
                </a:moveTo>
                <a:lnTo>
                  <a:pt x="6279" y="18"/>
                </a:lnTo>
                <a:lnTo>
                  <a:pt x="7145" y="516"/>
                </a:lnTo>
                <a:lnTo>
                  <a:pt x="6279" y="1015"/>
                </a:lnTo>
                <a:lnTo>
                  <a:pt x="6397" y="640"/>
                </a:lnTo>
                <a:lnTo>
                  <a:pt x="1120" y="640"/>
                </a:lnTo>
                <a:cubicBezTo>
                  <a:pt x="686" y="640"/>
                  <a:pt x="290" y="465"/>
                  <a:pt x="0" y="182"/>
                </a:cubicBezTo>
                <a:lnTo>
                  <a:pt x="183" y="0"/>
                </a:lnTo>
                <a:cubicBezTo>
                  <a:pt x="430" y="242"/>
                  <a:pt x="769" y="392"/>
                  <a:pt x="1140" y="392"/>
                </a:cubicBezTo>
                <a:lnTo>
                  <a:pt x="6397" y="39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978060" y="3564785"/>
            <a:ext cx="482346" cy="478631"/>
          </a:xfrm>
          <a:custGeom>
            <a:rect l="l" t="t" r="r" b="b"/>
            <a:pathLst>
              <a:path w="55" h="55">
                <a:moveTo>
                  <a:pt x="47" y="27"/>
                </a:moveTo>
                <a:cubicBezTo>
                  <a:pt x="47" y="38"/>
                  <a:pt x="38" y="46"/>
                  <a:pt x="28" y="46"/>
                </a:cubicBezTo>
                <a:cubicBezTo>
                  <a:pt x="18" y="46"/>
                  <a:pt x="9" y="38"/>
                  <a:pt x="9" y="27"/>
                </a:cubicBezTo>
                <a:cubicBezTo>
                  <a:pt x="9" y="17"/>
                  <a:pt x="18" y="9"/>
                  <a:pt x="28" y="9"/>
                </a:cubicBezTo>
                <a:cubicBezTo>
                  <a:pt x="31" y="9"/>
                  <a:pt x="35" y="10"/>
                  <a:pt x="38" y="11"/>
                </a:cubicBezTo>
                <a:cubicBezTo>
                  <a:pt x="44" y="5"/>
                  <a:pt x="44" y="5"/>
                  <a:pt x="44" y="5"/>
                </a:cubicBezTo>
                <a:cubicBezTo>
                  <a:pt x="39" y="2"/>
                  <a:pt x="34" y="0"/>
                  <a:pt x="28" y="0"/>
                </a:cubicBezTo>
                <a:cubicBezTo>
                  <a:pt x="13" y="0"/>
                  <a:pt x="0" y="12"/>
                  <a:pt x="0" y="27"/>
                </a:cubicBezTo>
                <a:cubicBezTo>
                  <a:pt x="0" y="43"/>
                  <a:pt x="13" y="55"/>
                  <a:pt x="28" y="55"/>
                </a:cubicBezTo>
                <a:cubicBezTo>
                  <a:pt x="43" y="55"/>
                  <a:pt x="55" y="43"/>
                  <a:pt x="55" y="27"/>
                </a:cubicBezTo>
                <a:cubicBezTo>
                  <a:pt x="55" y="21"/>
                  <a:pt x="53" y="16"/>
                  <a:pt x="50" y="11"/>
                </a:cubicBezTo>
                <a:cubicBezTo>
                  <a:pt x="44" y="18"/>
                  <a:pt x="44" y="18"/>
                  <a:pt x="44" y="18"/>
                </a:cubicBezTo>
                <a:cubicBezTo>
                  <a:pt x="46" y="21"/>
                  <a:pt x="47" y="24"/>
                  <a:pt x="47" y="27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147414" y="3730520"/>
            <a:ext cx="154591" cy="147257"/>
          </a:xfrm>
          <a:custGeom>
            <a:rect l="l" t="t" r="r" b="b"/>
            <a:pathLst>
              <a:path w="18" h="17">
                <a:moveTo>
                  <a:pt x="12" y="0"/>
                </a:moveTo>
                <a:cubicBezTo>
                  <a:pt x="11" y="0"/>
                  <a:pt x="10" y="0"/>
                  <a:pt x="9" y="0"/>
                </a:cubicBezTo>
                <a:cubicBezTo>
                  <a:pt x="4" y="0"/>
                  <a:pt x="0" y="4"/>
                  <a:pt x="0" y="8"/>
                </a:cubicBezTo>
                <a:cubicBezTo>
                  <a:pt x="0" y="13"/>
                  <a:pt x="4" y="17"/>
                  <a:pt x="9" y="17"/>
                </a:cubicBezTo>
                <a:cubicBezTo>
                  <a:pt x="14" y="17"/>
                  <a:pt x="18" y="13"/>
                  <a:pt x="18" y="8"/>
                </a:cubicBezTo>
                <a:cubicBezTo>
                  <a:pt x="18" y="7"/>
                  <a:pt x="17" y="6"/>
                  <a:pt x="17" y="5"/>
                </a:cubicBezTo>
                <a:cubicBezTo>
                  <a:pt x="9" y="9"/>
                  <a:pt x="9" y="9"/>
                  <a:pt x="9" y="9"/>
                </a:cubicBezTo>
                <a:lnTo>
                  <a:pt x="12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797656" y="3380762"/>
            <a:ext cx="854202" cy="846773"/>
          </a:xfrm>
          <a:custGeom>
            <a:rect l="l" t="t" r="r" b="b"/>
            <a:pathLst>
              <a:path w="98" h="97">
                <a:moveTo>
                  <a:pt x="82" y="22"/>
                </a:moveTo>
                <a:cubicBezTo>
                  <a:pt x="80" y="23"/>
                  <a:pt x="80" y="23"/>
                  <a:pt x="80" y="23"/>
                </a:cubicBezTo>
                <a:cubicBezTo>
                  <a:pt x="86" y="30"/>
                  <a:pt x="89" y="39"/>
                  <a:pt x="89" y="48"/>
                </a:cubicBezTo>
                <a:cubicBezTo>
                  <a:pt x="89" y="71"/>
                  <a:pt x="71" y="88"/>
                  <a:pt x="49" y="88"/>
                </a:cubicBezTo>
                <a:cubicBezTo>
                  <a:pt x="27" y="88"/>
                  <a:pt x="9" y="71"/>
                  <a:pt x="9" y="48"/>
                </a:cubicBezTo>
                <a:cubicBezTo>
                  <a:pt x="9" y="26"/>
                  <a:pt x="27" y="8"/>
                  <a:pt x="49" y="8"/>
                </a:cubicBezTo>
                <a:cubicBezTo>
                  <a:pt x="58" y="8"/>
                  <a:pt x="67" y="12"/>
                  <a:pt x="74" y="17"/>
                </a:cubicBezTo>
                <a:cubicBezTo>
                  <a:pt x="76" y="15"/>
                  <a:pt x="76" y="15"/>
                  <a:pt x="76" y="15"/>
                </a:cubicBezTo>
                <a:cubicBezTo>
                  <a:pt x="76" y="8"/>
                  <a:pt x="76" y="8"/>
                  <a:pt x="76" y="8"/>
                </a:cubicBezTo>
                <a:cubicBezTo>
                  <a:pt x="68" y="3"/>
                  <a:pt x="59" y="0"/>
                  <a:pt x="49" y="0"/>
                </a:cubicBezTo>
                <a:cubicBezTo>
                  <a:pt x="22" y="0"/>
                  <a:pt x="0" y="22"/>
                  <a:pt x="0" y="48"/>
                </a:cubicBezTo>
                <a:cubicBezTo>
                  <a:pt x="0" y="75"/>
                  <a:pt x="22" y="97"/>
                  <a:pt x="49" y="97"/>
                </a:cubicBezTo>
                <a:cubicBezTo>
                  <a:pt x="76" y="97"/>
                  <a:pt x="98" y="75"/>
                  <a:pt x="98" y="48"/>
                </a:cubicBezTo>
                <a:cubicBezTo>
                  <a:pt x="98" y="38"/>
                  <a:pt x="95" y="29"/>
                  <a:pt x="89" y="21"/>
                </a:cubicBezTo>
                <a:lnTo>
                  <a:pt x="82" y="22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2224757" y="3303419"/>
            <a:ext cx="504349" cy="497015"/>
          </a:xfrm>
          <a:custGeom>
            <a:rect l="l" t="t" r="r" b="b"/>
            <a:pathLst>
              <a:path w="137" h="135">
                <a:moveTo>
                  <a:pt x="104" y="30"/>
                </a:moveTo>
                <a:lnTo>
                  <a:pt x="106" y="0"/>
                </a:lnTo>
                <a:lnTo>
                  <a:pt x="87" y="16"/>
                </a:lnTo>
                <a:lnTo>
                  <a:pt x="71" y="35"/>
                </a:lnTo>
                <a:lnTo>
                  <a:pt x="69" y="59"/>
                </a:lnTo>
                <a:lnTo>
                  <a:pt x="40" y="90"/>
                </a:lnTo>
                <a:lnTo>
                  <a:pt x="14" y="116"/>
                </a:lnTo>
                <a:lnTo>
                  <a:pt x="0" y="135"/>
                </a:lnTo>
                <a:lnTo>
                  <a:pt x="19" y="123"/>
                </a:lnTo>
                <a:lnTo>
                  <a:pt x="45" y="97"/>
                </a:lnTo>
                <a:lnTo>
                  <a:pt x="76" y="66"/>
                </a:lnTo>
                <a:lnTo>
                  <a:pt x="102" y="66"/>
                </a:lnTo>
                <a:lnTo>
                  <a:pt x="118" y="47"/>
                </a:lnTo>
                <a:lnTo>
                  <a:pt x="137" y="30"/>
                </a:lnTo>
                <a:lnTo>
                  <a:pt x="104" y="3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市场定位问题</a:t>
            </a:r>
          </a:p>
        </p:txBody>
      </p:sp>
      <p:sp>
        <p:nvSpPr>
          <p:cNvPr id="34" name="AutoShape 34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企业在市场定位上可能存在偏差，导致目标客户不明确或与竞争对手重叠。</a:t>
            </a:r>
          </a:p>
        </p:txBody>
      </p:sp>
      <p:sp>
        <p:nvSpPr>
          <p:cNvPr id="38" name="AutoShape 38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企业在进入市场前，应进行充分的市场调研，了解目标客户的需求、偏好和消费能力，以便在市场中形成独特的竞争优势。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企业可能过于关注竞争对手的动态，而忽略了自身核心竞争力的培养。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企业应明确自身的核心竞争力，并以此为基础进行市场定位，避免陷入与竞争对手的同质化竞争。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企业在产品策略上可能存在不足，导致产品线单一或缺乏创新。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企业可能过于追求短期利益，而忽略了长远的品牌建设和产品质量。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企业应注重品牌建设和产品质量，通过提供优质的产品和服务，树立良好的品牌形象，提高客户忠诚度和口碑。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企业应根据市场需求和客户反馈，不断优化产品线，增加产品种类和功能，以满足不同客户的需求。同时，注重产品的创新和差异化，提高产品的竞争力和市场占有率。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产品策略问题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企业在价格策略上可能存在不合理，导致价格过高或过低。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企业应根据产品定位、市场需求和竞争情况，制定合理的价格策略，以保证产品的盈利能力和市场竞争力。同时，根据市场变化及时调整价格策略，以适应市场的变化。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企业可能过于依赖低价策略，而忽略了品牌价值和产品质量的提升。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企业应注重品牌价值和产品质量的提升，通过提供优质的产品和服务，提高客户对产品的认可度和价值感知，从而在价格竞争中占据优势。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AutoShape 4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TextBox 5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价格策略问题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1807" y="6294551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08896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491648" y="6294551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563276" y="6356050"/>
            <a:ext cx="10628724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TextBox 6"/>
          <p:cNvSpPr txBox="1"/>
          <p:nvPr/>
        </p:nvSpPr>
        <p:spPr>
          <a:xfrm>
            <a:off x="653186" y="2299523"/>
            <a:ext cx="2564970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53186" y="3326163"/>
            <a:ext cx="2562225" cy="24955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企业在促销策略上可能存在不足，导致促销活动效果不佳或对品牌形象造成负面影响。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381227" y="2889304"/>
            <a:ext cx="254847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3381227" y="3915944"/>
            <a:ext cx="2562225" cy="237860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企业应根据市场情况和促销目标，制定有针对性的促销策略，如折扣、赠品、积分等，以提高客户的购买意愿和忠诚度。同时，注重促销活动的执行和效果评估，及时调整策略以提高效果。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160873" y="2236479"/>
            <a:ext cx="2614042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160873" y="3263120"/>
            <a:ext cx="2609850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企业可能过于追求短期销售增长，而忽略了长期的品牌建设和客户关系维护。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966324" y="2889304"/>
            <a:ext cx="2653383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66324" y="3915944"/>
            <a:ext cx="2653383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企业应注重品牌建设和客户关系维护，通过提供优质的售前、售中和售后服务，提高客户满意度和忠诚度，从而促进长期销售增长。</a:t>
            </a:r>
          </a:p>
        </p:txBody>
      </p:sp>
      <p:sp>
        <p:nvSpPr>
          <p:cNvPr id="14" name="AutoShape 14"/>
          <p:cNvSpPr/>
          <p:nvPr/>
        </p:nvSpPr>
        <p:spPr>
          <a:xfrm rot="-10800000">
            <a:off x="795939" y="1447431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95955" y="1561173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AutoShape 16"/>
          <p:cNvSpPr/>
          <p:nvPr/>
        </p:nvSpPr>
        <p:spPr>
          <a:xfrm rot="-10800000">
            <a:off x="3539937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3639953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AutoShape 18"/>
          <p:cNvSpPr/>
          <p:nvPr/>
        </p:nvSpPr>
        <p:spPr>
          <a:xfrm rot="10800000">
            <a:off x="6323866" y="1379194"/>
            <a:ext cx="891773" cy="891773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423882" y="1492936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AutoShape 20"/>
          <p:cNvSpPr/>
          <p:nvPr/>
        </p:nvSpPr>
        <p:spPr>
          <a:xfrm rot="-10800000">
            <a:off x="9134415" y="2061165"/>
            <a:ext cx="891773" cy="891773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9234431" y="2174907"/>
            <a:ext cx="791757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促销策略问题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52063" y="1790354"/>
            <a:ext cx="51593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414762" y="1790354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77011" y="1790354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77011" y="1617350"/>
            <a:ext cx="101824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63829" y="3350519"/>
            <a:ext cx="2324100" cy="1676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企业在分销策略上可能存在不足，导致分销渠道不畅或对终端客户的服务质量不高。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63829" y="2412878"/>
            <a:ext cx="2325536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8" name="AutoShape 8"/>
          <p:cNvSpPr/>
          <p:nvPr/>
        </p:nvSpPr>
        <p:spPr>
          <a:xfrm>
            <a:off x="3882752" y="1790354"/>
            <a:ext cx="515938" cy="5501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145450" y="1790354"/>
            <a:ext cx="550104" cy="5501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07700" y="1790354"/>
            <a:ext cx="550104" cy="5501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3583316" y="1617350"/>
            <a:ext cx="108785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3494518" y="3350519"/>
            <a:ext cx="2324100" cy="1676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企业应选择合适的分销渠道，如直销、经销商、电商平台等，以保证产品的覆盖面和市场占有率。同时，加强对分销商的管理和培训，提高服务质量和对终端客户的需求响应速度。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3532786" y="2437262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4" name="AutoShape 14"/>
          <p:cNvSpPr/>
          <p:nvPr/>
        </p:nvSpPr>
        <p:spPr>
          <a:xfrm>
            <a:off x="6558071" y="1790354"/>
            <a:ext cx="51593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20769" y="1790354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283019" y="1790354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6258635" y="1617350"/>
            <a:ext cx="108785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6169836" y="3350519"/>
            <a:ext cx="2324100" cy="1676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企业可能过于依赖传统分销渠道，而忽略了新兴电商平台的潜力和机会。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169836" y="2412878"/>
            <a:ext cx="2325536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20" name="AutoShape 20"/>
          <p:cNvSpPr/>
          <p:nvPr/>
        </p:nvSpPr>
        <p:spPr>
          <a:xfrm>
            <a:off x="9509839" y="1790354"/>
            <a:ext cx="515938" cy="5501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772537" y="1790354"/>
            <a:ext cx="550104" cy="5501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234787" y="1790354"/>
            <a:ext cx="550104" cy="5501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9210403" y="1617350"/>
            <a:ext cx="108785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7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9121605" y="3350519"/>
            <a:ext cx="2324100" cy="1676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企业应关注新兴电商平台的潜力和机会，积极开拓线上渠道，通过电商平台直接与终端客户接触，提高销售效率和客户满意度。同时，结合线上线下的营销策略，实现全渠道的销售和服务。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121605" y="2412878"/>
            <a:ext cx="2325536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分销策略问题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7911" y="2825018"/>
            <a:ext cx="5302736" cy="36711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</a:p>
        </p:txBody>
      </p:sp>
      <p:sp>
        <p:nvSpPr>
          <p:cNvPr id="4" name="TextBox 4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/>
                </a:solidFill>
                <a:latin typeface="Microsoft Yahei"/>
                <a:ea typeface="Microsoft Yahei"/>
                <a:cs typeface="Microsoft Yahei"/>
              </a:rPr>
              <a:t>对策研究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市场定位对策</a:t>
            </a:r>
          </a:p>
        </p:txBody>
      </p:sp>
      <p:sp>
        <p:nvSpPr>
          <p:cNvPr id="35" name="AutoShape 35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市场定位对策包括识别目标市场、分析竞争对手、确定产品差异化因素以及制定定位策略。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市场定位对策需要准确把握市场需求和竞争态势，以制定有效的定位策略。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市场定位对策的实施需要配合其他营销策略，如产品策略、价格策略、促销策略和分销策略，以实现最佳的市场效果。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市场定位是确定产品在目标市场中的竞争地位，以区别于竞争对手。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https://d.book118.com/558104036017006037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2024-09-16T19:41:41.496</cp:lastPrinted>
  <dcterms:created xsi:type="dcterms:W3CDTF">2024-09-16T11:41:41Z</dcterms:created>
  <dcterms:modified xsi:type="dcterms:W3CDTF">2024-09-16T11:41:43Z</dcterms:modified>
</cp:coreProperties>
</file>