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4.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image" Target="../media/image2.jpeg" /><Relationship Id="rId4" Type="http://schemas.openxmlformats.org/officeDocument/2006/relationships/tags" Target="../tags/tag2.xml" /><Relationship Id="rId5" Type="http://schemas.openxmlformats.org/officeDocument/2006/relationships/image" Target="../media/image3.jpeg"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C1414D-E092-4C1D-A340-5BD5E41BB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F63C47-07CB-457B-86AE-1EEEF11B1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3017B-3765-40BB-B10F-9586851FA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9B064A-9BC8-4CA8-83ED-2DCD5937B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5018E8-A5C6-4F1D-B54D-B6C17F07F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22A705-E5F4-4A5F-8170-603D1932F6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4FBD9F-1563-49C4-BF20-11C492E0C5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F54847-17E4-4679-95A7-0E2C72570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D2F24B-0421-4E98-B1DE-A50CC1BAD0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DA83D2-480B-48C5-BE36-8C3F20848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305BA-D210-4E5B-8E4F-91B944260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grpSp>
        <p:nvGrpSpPr>
          <p:cNvPr id="9" name="组合 8"/>
          <p:cNvGrpSpPr/>
          <p:nvPr userDrawn="1"/>
        </p:nvGrpSpPr>
        <p:grpSpPr>
          <a:xfrm>
            <a:off x="0" y="0"/>
            <a:ext cx="12192000" cy="6858000"/>
            <a:chExt cx="12192000" cy="6858000"/>
          </a:xfrm>
        </p:grpSpPr>
        <p:pic>
          <p:nvPicPr>
            <p:cNvPr id="10" name="图片 9"/>
            <p:cNvPicPr>
              <a:picLocks noChangeAspect="1"/>
            </p:cNvPicPr>
            <p:nvPr>
              <p:custDataLst>
                <p:tags r:id="rId2"/>
              </p:custDataLst>
            </p:nvPr>
          </p:nvPicPr>
          <p:blipFill>
            <a:blip r:embed="rId1"/>
            <a:stretch>
              <a:fillRect/>
            </a:stretch>
          </p:blipFill>
          <p:spPr>
            <a:xfrm>
              <a:off x="0" y="1052286"/>
              <a:ext cx="12192000" cy="5805714"/>
            </a:xfrm>
            <a:prstGeom prst="rect">
              <a:avLst/>
            </a:prstGeom>
          </p:spPr>
        </p:pic>
        <p:pic>
          <p:nvPicPr>
            <p:cNvPr id="11" name="图片 10"/>
            <p:cNvPicPr>
              <a:picLocks noChangeAspect="1"/>
            </p:cNvPicPr>
            <p:nvPr>
              <p:custDataLst>
                <p:tags r:id="rId4"/>
              </p:custDataLst>
            </p:nvPr>
          </p:nvPicPr>
          <p:blipFill>
            <a:blip r:embed="rId3"/>
            <a:stretch>
              <a:fillRect/>
            </a:stretch>
          </p:blipFill>
          <p:spPr>
            <a:xfrm>
              <a:off x="0" y="0"/>
              <a:ext cx="12192000" cy="2313214"/>
            </a:xfrm>
            <a:prstGeom prst="rect">
              <a:avLst/>
            </a:prstGeom>
          </p:spPr>
        </p:pic>
        <p:pic>
          <p:nvPicPr>
            <p:cNvPr id="12" name="图片 11"/>
            <p:cNvPicPr>
              <a:picLocks noChangeAspect="1"/>
            </p:cNvPicPr>
            <p:nvPr>
              <p:custDataLst>
                <p:tags r:id="rId6"/>
              </p:custDataLst>
            </p:nvPr>
          </p:nvPicPr>
          <p:blipFill>
            <a:blip r:embed="rId5"/>
            <a:stretch>
              <a:fillRect/>
            </a:stretch>
          </p:blipFill>
          <p:spPr>
            <a:xfrm>
              <a:off x="0" y="1955800"/>
              <a:ext cx="12192000" cy="1409700"/>
            </a:xfrm>
            <a:prstGeom prst="rect">
              <a:avLst/>
            </a:prstGeom>
          </p:spPr>
        </p:pic>
      </p:grpSp>
      <p:sp>
        <p:nvSpPr>
          <p:cNvPr id="13" name="矩形: 圆角 12"/>
          <p:cNvSpPr/>
          <p:nvPr userDrawn="1">
            <p:custDataLst>
              <p:tags r:id="rId7"/>
            </p:custDataLst>
          </p:nvPr>
        </p:nvSpPr>
        <p:spPr>
          <a:xfrm>
            <a:off x="288925" y="298450"/>
            <a:ext cx="11614150" cy="6261100"/>
          </a:xfrm>
          <a:prstGeom prst="roundRect">
            <a:avLst>
              <a:gd name="adj" fmla="val 332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pattFill prst="wdUpDiag">
          <a:fgClr>
            <a:schemeClr val="bg1">
              <a:lumMod val="75000"/>
            </a:schemeClr>
          </a:fgClr>
          <a:bgClr>
            <a:schemeClr val="bg1"/>
          </a:bgClr>
        </a:pattFill>
        <a:effectLst/>
      </p:bgPr>
    </p:bg>
    <p:spTree>
      <p:nvGrpSpPr>
        <p:cNvPr id="1" name=""/>
        <p:cNvGrpSpPr/>
        <p:nvPr/>
      </p:nvGrpSpPr>
      <p:grpSpPr>
        <a:xfrm>
          <a:off x="0" y="0"/>
          <a:ext cx="0" cy="0"/>
        </a:xfrm>
      </p:grpSpPr>
      <p:sp>
        <p:nvSpPr>
          <p:cNvPr id="2" name="圆角矩形 1"/>
          <p:cNvSpPr/>
          <p:nvPr userDrawn="1"/>
        </p:nvSpPr>
        <p:spPr>
          <a:xfrm>
            <a:off x="290945" y="346363"/>
            <a:ext cx="11610110" cy="6165273"/>
          </a:xfrm>
          <a:prstGeom prst="roundRect">
            <a:avLst>
              <a:gd name="adj" fmla="val 13630"/>
            </a:avLst>
          </a:prstGeom>
          <a:solidFill>
            <a:schemeClr val="bg1"/>
          </a:solidFill>
          <a:ln w="254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609600" y="6356350"/>
            <a:ext cx="284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1F1FD418-58E3-4586-A3E0-A66084DE5C55}"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165600" y="6356350"/>
            <a:ext cx="3860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737600" y="6356350"/>
            <a:ext cx="284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fld id="{9A0DB2DC-4C9A-4742-B13C-FB6460FD3503}" type="slidenum">
              <a:rPr lang="zh-CN" altLang="en-US"/>
              <a:t/>
            </a:fld>
            <a:endParaRPr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mc:AlternateContent>
    <mc:Choice xmlns:p14="http://schemas.microsoft.com/office/powerpoint/2010/main" Requires="p14">
      <p:transition spd="slow" advTm="3000" p14:dur="2000"/>
    </mc:Choice>
    <mc:Fallback>
      <p:transition spd="slow" advTm="3000"/>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image" Target="../media/image4.png" /><Relationship Id="rId6" Type="http://schemas.openxmlformats.org/officeDocument/2006/relationships/tags" Target="../tags/tag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tags" Target="../tags/tag6.xml" /><Relationship Id="rId6" Type="http://schemas.openxmlformats.org/officeDocument/2006/relationships/tags" Target="../tags/tag7.xml" /><Relationship Id="rId7" Type="http://schemas.openxmlformats.org/officeDocument/2006/relationships/tags" Target="../tags/tag8.xml" /><Relationship Id="rId8" Type="http://schemas.openxmlformats.org/officeDocument/2006/relationships/tags" Target="../tags/tag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tags" Target="../tags/tag10.xml" /><Relationship Id="rId6" Type="http://schemas.openxmlformats.org/officeDocument/2006/relationships/tags" Target="../tags/tag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tags" Target="../tags/tag12.xml" /><Relationship Id="rId6" Type="http://schemas.openxmlformats.org/officeDocument/2006/relationships/tags" Target="../tags/tag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0413105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组合 13"/>
          <p:cNvGrpSpPr/>
          <p:nvPr/>
        </p:nvGrpSpPr>
        <p:grpSpPr>
          <a:xfrm>
            <a:off x="0" y="0"/>
            <a:ext cx="12192000" cy="6858000"/>
            <a:chExt cx="12192000" cy="6858000"/>
          </a:xfrm>
        </p:grpSpPr>
        <p:pic>
          <p:nvPicPr>
            <p:cNvPr id="10" name="图片 9"/>
            <p:cNvPicPr>
              <a:picLocks noChangeAspect="1"/>
            </p:cNvPicPr>
            <p:nvPr/>
          </p:nvPicPr>
          <p:blipFill>
            <a:blip r:embed="rId2"/>
            <a:stretch>
              <a:fillRect/>
            </a:stretch>
          </p:blipFill>
          <p:spPr>
            <a:xfrm>
              <a:off x="0" y="1052286"/>
              <a:ext cx="12192000" cy="5805714"/>
            </a:xfrm>
            <a:prstGeom prst="rect">
              <a:avLst/>
            </a:prstGeom>
          </p:spPr>
        </p:pic>
        <p:pic>
          <p:nvPicPr>
            <p:cNvPr id="11" name="图片 10"/>
            <p:cNvPicPr>
              <a:picLocks noChangeAspect="1"/>
            </p:cNvPicPr>
            <p:nvPr/>
          </p:nvPicPr>
          <p:blipFill>
            <a:blip r:embed="rId3"/>
            <a:stretch>
              <a:fillRect/>
            </a:stretch>
          </p:blipFill>
          <p:spPr>
            <a:xfrm>
              <a:off x="0" y="0"/>
              <a:ext cx="12192000" cy="2313214"/>
            </a:xfrm>
            <a:prstGeom prst="rect">
              <a:avLst/>
            </a:prstGeom>
          </p:spPr>
        </p:pic>
        <p:pic>
          <p:nvPicPr>
            <p:cNvPr id="13" name="图片 12"/>
            <p:cNvPicPr>
              <a:picLocks noChangeAspect="1"/>
            </p:cNvPicPr>
            <p:nvPr/>
          </p:nvPicPr>
          <p:blipFill>
            <a:blip r:embed="rId4"/>
            <a:stretch>
              <a:fillRect/>
            </a:stretch>
          </p:blipFill>
          <p:spPr>
            <a:xfrm>
              <a:off x="0" y="1955800"/>
              <a:ext cx="12192000" cy="1409700"/>
            </a:xfrm>
            <a:prstGeom prst="rect">
              <a:avLst/>
            </a:prstGeom>
          </p:spPr>
        </p:pic>
      </p:grpSp>
      <p:pic>
        <p:nvPicPr>
          <p:cNvPr id="15" name="图片 14"/>
          <p:cNvPicPr>
            <a:picLocks noChangeAspect="1"/>
          </p:cNvPicPr>
          <p:nvPr/>
        </p:nvPicPr>
        <p:blipFill>
          <a:blip r:embed="rId5"/>
          <a:stretch>
            <a:fillRect/>
          </a:stretch>
        </p:blipFill>
        <p:spPr>
          <a:xfrm>
            <a:off x="9906001" y="727962"/>
            <a:ext cx="1663700" cy="1243641"/>
          </a:xfrm>
          <a:prstGeom prst="rect">
            <a:avLst/>
          </a:prstGeom>
        </p:spPr>
      </p:pic>
      <p:sp>
        <p:nvSpPr>
          <p:cNvPr id="16" name="文本框 15"/>
          <p:cNvSpPr txBox="1"/>
          <p:nvPr/>
        </p:nvSpPr>
        <p:spPr>
          <a:xfrm>
            <a:off x="3059022" y="1562769"/>
            <a:ext cx="596718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学</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习</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反</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恐</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防</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暴</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筑</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牢</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安</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全</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防</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线</a:t>
            </a:r>
            <a:endPar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18" name="文本框 17"/>
          <p:cNvSpPr txBox="1"/>
          <p:nvPr/>
        </p:nvSpPr>
        <p:spPr>
          <a:xfrm>
            <a:off x="807085" y="2160372"/>
            <a:ext cx="1051560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chemeClr val="tx1">
                    <a:lumMod val="65000"/>
                    <a:lumOff val="35000"/>
                  </a:schemeClr>
                </a:solidFill>
                <a:latin typeface="思源黑体 CN Heavy" panose="020b0a00000000000000" pitchFamily="34" charset="-122"/>
                <a:ea typeface="思源黑体 CN Heavy" panose="020b0a00000000000000" pitchFamily="34" charset="-122"/>
                <a:sym typeface="思源宋体 CN" panose="02020400000000000000" pitchFamily="18" charset="-122"/>
              </a:rPr>
              <a:t>中小学生</a:t>
            </a:r>
            <a:r>
              <a:rPr lang="en-US" altLang="zh-CN" sz="7200">
                <a:gradFill>
                  <a:gsLst>
                    <a:gs pos="0">
                      <a:srgbClr val="FF0000"/>
                    </a:gs>
                    <a:gs pos="70000">
                      <a:srgbClr val="C00000"/>
                    </a:gs>
                  </a:gsLst>
                  <a:lin ang="5400000" scaled="1"/>
                </a:gradFill>
                <a:latin typeface="思源黑体 CN Heavy" panose="020b0a00000000000000" pitchFamily="34" charset="-122"/>
                <a:ea typeface="思源黑体 CN Heavy" panose="020b0a00000000000000" pitchFamily="34" charset="-122"/>
                <a:sym typeface="+mn-ea"/>
              </a:rPr>
              <a:t>                         </a:t>
            </a:r>
            <a:r>
              <a:rPr lang="zh-CN" altLang="en-US" sz="6000">
                <a:solidFill>
                  <a:schemeClr val="tx1">
                    <a:lumMod val="65000"/>
                    <a:lumOff val="35000"/>
                  </a:schemeClr>
                </a:solidFill>
                <a:latin typeface="思源黑体 CN Heavy" panose="020b0a00000000000000" pitchFamily="34" charset="-122"/>
                <a:ea typeface="思源黑体 CN Heavy" panose="020b0a00000000000000" pitchFamily="34" charset="-122"/>
                <a:sym typeface="+mn-ea"/>
              </a:rPr>
              <a:t>常识</a:t>
            </a:r>
            <a:endParaRPr lang="zh-CN" altLang="en-US" sz="6000">
              <a:solidFill>
                <a:schemeClr val="tx1">
                  <a:lumMod val="65000"/>
                  <a:lumOff val="35000"/>
                </a:schemeClr>
              </a:solidFill>
              <a:latin typeface="思源黑体 CN Heavy" panose="020b0a00000000000000" pitchFamily="34" charset="-122"/>
              <a:ea typeface="思源黑体 CN Heavy" panose="020b0a00000000000000" pitchFamily="34" charset="-122"/>
              <a:sym typeface="思源宋体 CN" panose="02020400000000000000" pitchFamily="18" charset="-122"/>
            </a:endParaRPr>
          </a:p>
        </p:txBody>
      </p:sp>
      <p:sp>
        <p:nvSpPr>
          <p:cNvPr id="20" name="文本框 19"/>
          <p:cNvSpPr txBox="1"/>
          <p:nvPr/>
        </p:nvSpPr>
        <p:spPr>
          <a:xfrm>
            <a:off x="1597660" y="3461596"/>
            <a:ext cx="8890000" cy="506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1800" b="1">
                <a:solidFill>
                  <a:schemeClr val="tx1">
                    <a:lumMod val="85000"/>
                    <a:lumOff val="15000"/>
                  </a:schemeClr>
                </a:solidFill>
                <a:latin typeface="思源宋体 CN" panose="02020400000000000000" pitchFamily="18" charset="-122"/>
                <a:ea typeface="思源宋体 CN" panose="02020400000000000000" pitchFamily="18" charset="-122"/>
                <a:cs typeface="+mn-ea"/>
                <a:sym typeface="思源宋体 CN" panose="02020400000000000000" pitchFamily="18" charset="-122"/>
              </a:rPr>
              <a:t>——  中小学生安全主题教育班会PPT模板  ——</a:t>
            </a:r>
            <a:endParaRPr lang="zh-CN" altLang="en-US" sz="1800" b="1">
              <a:solidFill>
                <a:schemeClr val="tx1">
                  <a:lumMod val="85000"/>
                  <a:lumOff val="15000"/>
                </a:schemeClr>
              </a:solidFill>
              <a:latin typeface="思源宋体 CN" panose="02020400000000000000" pitchFamily="18" charset="-122"/>
              <a:ea typeface="思源宋体 CN" panose="02020400000000000000" pitchFamily="18" charset="-122"/>
              <a:cs typeface="+mn-ea"/>
              <a:sym typeface="思源宋体 CN" panose="02020400000000000000" pitchFamily="18" charset="-122"/>
            </a:endParaRPr>
          </a:p>
        </p:txBody>
      </p:sp>
      <p:grpSp>
        <p:nvGrpSpPr>
          <p:cNvPr id="21" name="组合 20"/>
          <p:cNvGrpSpPr/>
          <p:nvPr/>
        </p:nvGrpSpPr>
        <p:grpSpPr>
          <a:xfrm>
            <a:off x="4380230" y="2270018"/>
            <a:ext cx="4933950" cy="1091582"/>
            <a:chOff x="3943350" y="1270000"/>
            <a:chExt cx="4305300" cy="952500"/>
          </a:xfrm>
        </p:grpSpPr>
        <p:sp>
          <p:nvSpPr>
            <p:cNvPr id="25" name="矩形: 圆角 24"/>
            <p:cNvSpPr/>
            <p:nvPr/>
          </p:nvSpPr>
          <p:spPr>
            <a:xfrm>
              <a:off x="3943350" y="1270000"/>
              <a:ext cx="952500" cy="952500"/>
            </a:xfrm>
            <a:prstGeom prst="roundRect">
              <a:avLst/>
            </a:prstGeom>
            <a:gradFill flip="none" rotWithShape="1">
              <a:gsLst>
                <a:gs pos="0">
                  <a:srgbClr val="FF0000"/>
                </a:gs>
                <a:gs pos="70000">
                  <a:srgbClr val="C00000"/>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rPr>
                <a:t>反</a:t>
              </a:r>
              <a:endPar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29" name="矩形: 圆角 28"/>
            <p:cNvSpPr/>
            <p:nvPr/>
          </p:nvSpPr>
          <p:spPr>
            <a:xfrm>
              <a:off x="5060950" y="1270000"/>
              <a:ext cx="952500" cy="952500"/>
            </a:xfrm>
            <a:prstGeom prst="roundRect">
              <a:avLst/>
            </a:prstGeom>
            <a:gradFill flip="none" rotWithShape="1">
              <a:gsLst>
                <a:gs pos="0">
                  <a:srgbClr val="FF0000"/>
                </a:gs>
                <a:gs pos="70000">
                  <a:srgbClr val="C00000"/>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rPr>
                <a:t>恐</a:t>
              </a:r>
              <a:endPar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33" name="矩形: 圆角 32"/>
            <p:cNvSpPr/>
            <p:nvPr/>
          </p:nvSpPr>
          <p:spPr>
            <a:xfrm>
              <a:off x="6178550" y="1270000"/>
              <a:ext cx="952500" cy="952500"/>
            </a:xfrm>
            <a:prstGeom prst="roundRect">
              <a:avLst/>
            </a:prstGeom>
            <a:gradFill flip="none" rotWithShape="1">
              <a:gsLst>
                <a:gs pos="0">
                  <a:srgbClr val="FF0000"/>
                </a:gs>
                <a:gs pos="70000">
                  <a:srgbClr val="C00000"/>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rPr>
                <a:t>防</a:t>
              </a:r>
              <a:endPar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34" name="矩形: 圆角 33"/>
            <p:cNvSpPr/>
            <p:nvPr/>
          </p:nvSpPr>
          <p:spPr>
            <a:xfrm>
              <a:off x="7296150" y="1270000"/>
              <a:ext cx="952500" cy="952500"/>
            </a:xfrm>
            <a:prstGeom prst="roundRect">
              <a:avLst/>
            </a:prstGeom>
            <a:gradFill flip="none" rotWithShape="1">
              <a:gsLst>
                <a:gs pos="0">
                  <a:srgbClr val="FF0000"/>
                </a:gs>
                <a:gs pos="70000">
                  <a:srgbClr val="C00000"/>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rPr>
                <a:t>暴</a:t>
              </a:r>
              <a:endParaRPr lang="zh-CN" altLang="en-US" sz="66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grpSp>
      <p:grpSp>
        <p:nvGrpSpPr>
          <p:cNvPr id="37" name="组合 36"/>
          <p:cNvGrpSpPr/>
          <p:nvPr/>
        </p:nvGrpSpPr>
        <p:grpSpPr>
          <a:xfrm>
            <a:off x="3346916" y="4153014"/>
            <a:ext cx="6390492" cy="389346"/>
            <a:chOff x="5519324" y="4878711"/>
            <a:chExt cx="6959126" cy="413795"/>
          </a:xfrm>
        </p:grpSpPr>
        <p:sp>
          <p:nvSpPr>
            <p:cNvPr id="38" name="PA-10227"/>
            <p:cNvSpPr txBox="1"/>
            <p:nvPr>
              <p:custDataLst>
                <p:tags r:id="rId6"/>
              </p:custDataLst>
            </p:nvPr>
          </p:nvSpPr>
          <p:spPr>
            <a:xfrm>
              <a:off x="6002031" y="4894812"/>
              <a:ext cx="6476419" cy="391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3765"/>
              <a:r>
                <a:rPr lang="zh-CN" altLang="en-US" b="1">
                  <a:solidFill>
                    <a:schemeClr val="tx1">
                      <a:lumMod val="85000"/>
                      <a:lumOff val="15000"/>
                    </a:schemeClr>
                  </a:solidFill>
                  <a:latin typeface="思源宋体 CN" panose="02020400000000000000" pitchFamily="18" charset="-122"/>
                  <a:ea typeface="思源宋体 CN" panose="02020400000000000000" pitchFamily="18" charset="-122"/>
                  <a:cs typeface="+mn-ea"/>
                  <a:sym typeface="思源宋体 CN" panose="02020400000000000000" pitchFamily="18" charset="-122"/>
                </a:rPr>
                <a:t>汇报人：某某某   </a:t>
              </a:r>
              <a:r>
                <a:rPr lang="en-US" altLang="zh-CN" b="1">
                  <a:solidFill>
                    <a:schemeClr val="tx1">
                      <a:lumMod val="85000"/>
                      <a:lumOff val="15000"/>
                    </a:schemeClr>
                  </a:solidFill>
                  <a:latin typeface="思源宋体 CN" panose="02020400000000000000" pitchFamily="18" charset="-122"/>
                  <a:ea typeface="思源宋体 CN" panose="02020400000000000000" pitchFamily="18" charset="-122"/>
                  <a:cs typeface="+mn-ea"/>
                  <a:sym typeface="思源宋体 CN" panose="02020400000000000000" pitchFamily="18" charset="-122"/>
                </a:rPr>
                <a:t>        </a:t>
              </a:r>
              <a:r>
                <a:rPr lang="zh-CN" altLang="en-US" b="1">
                  <a:solidFill>
                    <a:schemeClr val="tx1">
                      <a:lumMod val="85000"/>
                      <a:lumOff val="15000"/>
                    </a:schemeClr>
                  </a:solidFill>
                  <a:latin typeface="思源宋体 CN" panose="02020400000000000000" pitchFamily="18" charset="-122"/>
                  <a:ea typeface="思源宋体 CN" panose="02020400000000000000" pitchFamily="18" charset="-122"/>
                  <a:cs typeface="+mn-ea"/>
                  <a:sym typeface="思源宋体 CN" panose="02020400000000000000" pitchFamily="18" charset="-122"/>
                </a:rPr>
                <a:t>        汇报时间：</a:t>
              </a:r>
              <a:r>
                <a:rPr lang="en-US" altLang="zh-CN" b="1">
                  <a:solidFill>
                    <a:schemeClr val="tx1">
                      <a:lumMod val="85000"/>
                      <a:lumOff val="15000"/>
                    </a:schemeClr>
                  </a:solidFill>
                  <a:latin typeface="思源宋体 CN" panose="02020400000000000000" pitchFamily="18" charset="-122"/>
                  <a:ea typeface="思源宋体 CN" panose="02020400000000000000" pitchFamily="18" charset="-122"/>
                  <a:cs typeface="+mn-ea"/>
                  <a:sym typeface="思源宋体 CN" panose="02020400000000000000" pitchFamily="18" charset="-122"/>
                </a:rPr>
                <a:t>202X.X</a:t>
              </a:r>
              <a:endParaRPr lang="zh-CN" altLang="en-US" b="1">
                <a:solidFill>
                  <a:schemeClr val="tx1">
                    <a:lumMod val="85000"/>
                    <a:lumOff val="15000"/>
                  </a:schemeClr>
                </a:solidFill>
                <a:latin typeface="思源宋体 CN" panose="02020400000000000000" pitchFamily="18" charset="-122"/>
                <a:ea typeface="思源宋体 CN" panose="02020400000000000000" pitchFamily="18" charset="-122"/>
                <a:cs typeface="+mn-ea"/>
                <a:sym typeface="思源宋体 CN" panose="02020400000000000000" pitchFamily="18" charset="-122"/>
              </a:endParaRPr>
            </a:p>
          </p:txBody>
        </p:sp>
        <p:sp>
          <p:nvSpPr>
            <p:cNvPr id="41" name="workers-team_50603"/>
            <p:cNvSpPr>
              <a:spLocks noChangeAspect="1"/>
            </p:cNvSpPr>
            <p:nvPr/>
          </p:nvSpPr>
          <p:spPr bwMode="auto">
            <a:xfrm>
              <a:off x="5519324" y="4878711"/>
              <a:ext cx="390736" cy="413795"/>
            </a:xfrm>
            <a:custGeom>
              <a:gdLst>
                <a:gd name="connsiteX0" fmla="*/ 435703 w 572779"/>
                <a:gd name="connsiteY0" fmla="*/ 160183 h 606580"/>
                <a:gd name="connsiteX1" fmla="*/ 479697 w 572779"/>
                <a:gd name="connsiteY1" fmla="*/ 160183 h 606580"/>
                <a:gd name="connsiteX2" fmla="*/ 479581 w 572779"/>
                <a:gd name="connsiteY2" fmla="*/ 160472 h 606580"/>
                <a:gd name="connsiteX3" fmla="*/ 479812 w 572779"/>
                <a:gd name="connsiteY3" fmla="*/ 160472 h 606580"/>
                <a:gd name="connsiteX4" fmla="*/ 478713 w 572779"/>
                <a:gd name="connsiteY4" fmla="*/ 162726 h 606580"/>
                <a:gd name="connsiteX5" fmla="*/ 469682 w 572779"/>
                <a:gd name="connsiteY5" fmla="*/ 187227 h 606580"/>
                <a:gd name="connsiteX6" fmla="*/ 474776 w 572779"/>
                <a:gd name="connsiteY6" fmla="*/ 242470 h 606580"/>
                <a:gd name="connsiteX7" fmla="*/ 494284 w 572779"/>
                <a:gd name="connsiteY7" fmla="*/ 242470 h 606580"/>
                <a:gd name="connsiteX8" fmla="*/ 510840 w 572779"/>
                <a:gd name="connsiteY8" fmla="*/ 160183 h 606580"/>
                <a:gd name="connsiteX9" fmla="*/ 527338 w 572779"/>
                <a:gd name="connsiteY9" fmla="*/ 160183 h 606580"/>
                <a:gd name="connsiteX10" fmla="*/ 572779 w 572779"/>
                <a:gd name="connsiteY10" fmla="*/ 205430 h 606580"/>
                <a:gd name="connsiteX11" fmla="*/ 572779 w 572779"/>
                <a:gd name="connsiteY11" fmla="*/ 337413 h 606580"/>
                <a:gd name="connsiteX12" fmla="*/ 527396 w 572779"/>
                <a:gd name="connsiteY12" fmla="*/ 382717 h 606580"/>
                <a:gd name="connsiteX13" fmla="*/ 521607 w 572779"/>
                <a:gd name="connsiteY13" fmla="*/ 382717 h 606580"/>
                <a:gd name="connsiteX14" fmla="*/ 521607 w 572779"/>
                <a:gd name="connsiteY14" fmla="*/ 574624 h 606580"/>
                <a:gd name="connsiteX15" fmla="*/ 489595 w 572779"/>
                <a:gd name="connsiteY15" fmla="*/ 606580 h 606580"/>
                <a:gd name="connsiteX16" fmla="*/ 457815 w 572779"/>
                <a:gd name="connsiteY16" fmla="*/ 578149 h 606580"/>
                <a:gd name="connsiteX17" fmla="*/ 425978 w 572779"/>
                <a:gd name="connsiteY17" fmla="*/ 606580 h 606580"/>
                <a:gd name="connsiteX18" fmla="*/ 393966 w 572779"/>
                <a:gd name="connsiteY18" fmla="*/ 574624 h 606580"/>
                <a:gd name="connsiteX19" fmla="*/ 393966 w 572779"/>
                <a:gd name="connsiteY19" fmla="*/ 392541 h 606580"/>
                <a:gd name="connsiteX20" fmla="*/ 422967 w 572779"/>
                <a:gd name="connsiteY20" fmla="*/ 337528 h 606580"/>
                <a:gd name="connsiteX21" fmla="*/ 422967 w 572779"/>
                <a:gd name="connsiteY21" fmla="*/ 242528 h 606580"/>
                <a:gd name="connsiteX22" fmla="*/ 440739 w 572779"/>
                <a:gd name="connsiteY22" fmla="*/ 242528 h 606580"/>
                <a:gd name="connsiteX23" fmla="*/ 445833 w 572779"/>
                <a:gd name="connsiteY23" fmla="*/ 186996 h 606580"/>
                <a:gd name="connsiteX24" fmla="*/ 445196 w 572779"/>
                <a:gd name="connsiteY24" fmla="*/ 183991 h 606580"/>
                <a:gd name="connsiteX25" fmla="*/ 436860 w 572779"/>
                <a:gd name="connsiteY25" fmla="*/ 162726 h 606580"/>
                <a:gd name="connsiteX26" fmla="*/ 435818 w 572779"/>
                <a:gd name="connsiteY26" fmla="*/ 160472 h 606580"/>
                <a:gd name="connsiteX27" fmla="*/ 435876 w 572779"/>
                <a:gd name="connsiteY27" fmla="*/ 160472 h 606580"/>
                <a:gd name="connsiteX28" fmla="*/ 435703 w 572779"/>
                <a:gd name="connsiteY28" fmla="*/ 160183 h 606580"/>
                <a:gd name="connsiteX29" fmla="*/ 264349 w 572779"/>
                <a:gd name="connsiteY29" fmla="*/ 160183 h 606580"/>
                <a:gd name="connsiteX30" fmla="*/ 308327 w 572779"/>
                <a:gd name="connsiteY30" fmla="*/ 160183 h 606580"/>
                <a:gd name="connsiteX31" fmla="*/ 308154 w 572779"/>
                <a:gd name="connsiteY31" fmla="*/ 160472 h 606580"/>
                <a:gd name="connsiteX32" fmla="*/ 308385 w 572779"/>
                <a:gd name="connsiteY32" fmla="*/ 160472 h 606580"/>
                <a:gd name="connsiteX33" fmla="*/ 307344 w 572779"/>
                <a:gd name="connsiteY33" fmla="*/ 162726 h 606580"/>
                <a:gd name="connsiteX34" fmla="*/ 298316 w 572779"/>
                <a:gd name="connsiteY34" fmla="*/ 187227 h 606580"/>
                <a:gd name="connsiteX35" fmla="*/ 303409 w 572779"/>
                <a:gd name="connsiteY35" fmla="*/ 242470 h 606580"/>
                <a:gd name="connsiteX36" fmla="*/ 322910 w 572779"/>
                <a:gd name="connsiteY36" fmla="*/ 242470 h 606580"/>
                <a:gd name="connsiteX37" fmla="*/ 339401 w 572779"/>
                <a:gd name="connsiteY37" fmla="*/ 160183 h 606580"/>
                <a:gd name="connsiteX38" fmla="*/ 355951 w 572779"/>
                <a:gd name="connsiteY38" fmla="*/ 160183 h 606580"/>
                <a:gd name="connsiteX39" fmla="*/ 401376 w 572779"/>
                <a:gd name="connsiteY39" fmla="*/ 205430 h 606580"/>
                <a:gd name="connsiteX40" fmla="*/ 401376 w 572779"/>
                <a:gd name="connsiteY40" fmla="*/ 337413 h 606580"/>
                <a:gd name="connsiteX41" fmla="*/ 356009 w 572779"/>
                <a:gd name="connsiteY41" fmla="*/ 382717 h 606580"/>
                <a:gd name="connsiteX42" fmla="*/ 350222 w 572779"/>
                <a:gd name="connsiteY42" fmla="*/ 382717 h 606580"/>
                <a:gd name="connsiteX43" fmla="*/ 350222 w 572779"/>
                <a:gd name="connsiteY43" fmla="*/ 574624 h 606580"/>
                <a:gd name="connsiteX44" fmla="*/ 318222 w 572779"/>
                <a:gd name="connsiteY44" fmla="*/ 606580 h 606580"/>
                <a:gd name="connsiteX45" fmla="*/ 286396 w 572779"/>
                <a:gd name="connsiteY45" fmla="*/ 578149 h 606580"/>
                <a:gd name="connsiteX46" fmla="*/ 254628 w 572779"/>
                <a:gd name="connsiteY46" fmla="*/ 606580 h 606580"/>
                <a:gd name="connsiteX47" fmla="*/ 222628 w 572779"/>
                <a:gd name="connsiteY47" fmla="*/ 574624 h 606580"/>
                <a:gd name="connsiteX48" fmla="*/ 222628 w 572779"/>
                <a:gd name="connsiteY48" fmla="*/ 382833 h 606580"/>
                <a:gd name="connsiteX49" fmla="*/ 216841 w 572779"/>
                <a:gd name="connsiteY49" fmla="*/ 382833 h 606580"/>
                <a:gd name="connsiteX50" fmla="*/ 171474 w 572779"/>
                <a:gd name="connsiteY50" fmla="*/ 337528 h 606580"/>
                <a:gd name="connsiteX51" fmla="*/ 171474 w 572779"/>
                <a:gd name="connsiteY51" fmla="*/ 205545 h 606580"/>
                <a:gd name="connsiteX52" fmla="*/ 216841 w 572779"/>
                <a:gd name="connsiteY52" fmla="*/ 160241 h 606580"/>
                <a:gd name="connsiteX53" fmla="*/ 233333 w 572779"/>
                <a:gd name="connsiteY53" fmla="*/ 160241 h 606580"/>
                <a:gd name="connsiteX54" fmla="*/ 249825 w 572779"/>
                <a:gd name="connsiteY54" fmla="*/ 242528 h 606580"/>
                <a:gd name="connsiteX55" fmla="*/ 269383 w 572779"/>
                <a:gd name="connsiteY55" fmla="*/ 242528 h 606580"/>
                <a:gd name="connsiteX56" fmla="*/ 274476 w 572779"/>
                <a:gd name="connsiteY56" fmla="*/ 186996 h 606580"/>
                <a:gd name="connsiteX57" fmla="*/ 273839 w 572779"/>
                <a:gd name="connsiteY57" fmla="*/ 183991 h 606580"/>
                <a:gd name="connsiteX58" fmla="*/ 265506 w 572779"/>
                <a:gd name="connsiteY58" fmla="*/ 162726 h 606580"/>
                <a:gd name="connsiteX59" fmla="*/ 264407 w 572779"/>
                <a:gd name="connsiteY59" fmla="*/ 160472 h 606580"/>
                <a:gd name="connsiteX60" fmla="*/ 264523 w 572779"/>
                <a:gd name="connsiteY60" fmla="*/ 160472 h 606580"/>
                <a:gd name="connsiteX61" fmla="*/ 264349 w 572779"/>
                <a:gd name="connsiteY61" fmla="*/ 160183 h 606580"/>
                <a:gd name="connsiteX62" fmla="*/ 92987 w 572779"/>
                <a:gd name="connsiteY62" fmla="*/ 160183 h 606580"/>
                <a:gd name="connsiteX63" fmla="*/ 136964 w 572779"/>
                <a:gd name="connsiteY63" fmla="*/ 160183 h 606580"/>
                <a:gd name="connsiteX64" fmla="*/ 136791 w 572779"/>
                <a:gd name="connsiteY64" fmla="*/ 160472 h 606580"/>
                <a:gd name="connsiteX65" fmla="*/ 137022 w 572779"/>
                <a:gd name="connsiteY65" fmla="*/ 160472 h 606580"/>
                <a:gd name="connsiteX66" fmla="*/ 135923 w 572779"/>
                <a:gd name="connsiteY66" fmla="*/ 162726 h 606580"/>
                <a:gd name="connsiteX67" fmla="*/ 126896 w 572779"/>
                <a:gd name="connsiteY67" fmla="*/ 187227 h 606580"/>
                <a:gd name="connsiteX68" fmla="*/ 131988 w 572779"/>
                <a:gd name="connsiteY68" fmla="*/ 242470 h 606580"/>
                <a:gd name="connsiteX69" fmla="*/ 149752 w 572779"/>
                <a:gd name="connsiteY69" fmla="*/ 242470 h 606580"/>
                <a:gd name="connsiteX70" fmla="*/ 149752 w 572779"/>
                <a:gd name="connsiteY70" fmla="*/ 337471 h 606580"/>
                <a:gd name="connsiteX71" fmla="*/ 178742 w 572779"/>
                <a:gd name="connsiteY71" fmla="*/ 392483 h 606580"/>
                <a:gd name="connsiteX72" fmla="*/ 178742 w 572779"/>
                <a:gd name="connsiteY72" fmla="*/ 574624 h 606580"/>
                <a:gd name="connsiteX73" fmla="*/ 146743 w 572779"/>
                <a:gd name="connsiteY73" fmla="*/ 606580 h 606580"/>
                <a:gd name="connsiteX74" fmla="*/ 114976 w 572779"/>
                <a:gd name="connsiteY74" fmla="*/ 578149 h 606580"/>
                <a:gd name="connsiteX75" fmla="*/ 83151 w 572779"/>
                <a:gd name="connsiteY75" fmla="*/ 606580 h 606580"/>
                <a:gd name="connsiteX76" fmla="*/ 51152 w 572779"/>
                <a:gd name="connsiteY76" fmla="*/ 574624 h 606580"/>
                <a:gd name="connsiteX77" fmla="*/ 51152 w 572779"/>
                <a:gd name="connsiteY77" fmla="*/ 382833 h 606580"/>
                <a:gd name="connsiteX78" fmla="*/ 45365 w 572779"/>
                <a:gd name="connsiteY78" fmla="*/ 382833 h 606580"/>
                <a:gd name="connsiteX79" fmla="*/ 0 w 572779"/>
                <a:gd name="connsiteY79" fmla="*/ 337528 h 606580"/>
                <a:gd name="connsiteX80" fmla="*/ 0 w 572779"/>
                <a:gd name="connsiteY80" fmla="*/ 205545 h 606580"/>
                <a:gd name="connsiteX81" fmla="*/ 45365 w 572779"/>
                <a:gd name="connsiteY81" fmla="*/ 160241 h 606580"/>
                <a:gd name="connsiteX82" fmla="*/ 61972 w 572779"/>
                <a:gd name="connsiteY82" fmla="*/ 160241 h 606580"/>
                <a:gd name="connsiteX83" fmla="*/ 78464 w 572779"/>
                <a:gd name="connsiteY83" fmla="*/ 242528 h 606580"/>
                <a:gd name="connsiteX84" fmla="*/ 97964 w 572779"/>
                <a:gd name="connsiteY84" fmla="*/ 242528 h 606580"/>
                <a:gd name="connsiteX85" fmla="*/ 103056 w 572779"/>
                <a:gd name="connsiteY85" fmla="*/ 186996 h 606580"/>
                <a:gd name="connsiteX86" fmla="*/ 102477 w 572779"/>
                <a:gd name="connsiteY86" fmla="*/ 183991 h 606580"/>
                <a:gd name="connsiteX87" fmla="*/ 94145 w 572779"/>
                <a:gd name="connsiteY87" fmla="*/ 162726 h 606580"/>
                <a:gd name="connsiteX88" fmla="*/ 93045 w 572779"/>
                <a:gd name="connsiteY88" fmla="*/ 160472 h 606580"/>
                <a:gd name="connsiteX89" fmla="*/ 93103 w 572779"/>
                <a:gd name="connsiteY89" fmla="*/ 160472 h 606580"/>
                <a:gd name="connsiteX90" fmla="*/ 92987 w 572779"/>
                <a:gd name="connsiteY90" fmla="*/ 160183 h 606580"/>
                <a:gd name="connsiteX91" fmla="*/ 457411 w 572779"/>
                <a:gd name="connsiteY91" fmla="*/ 751 h 606580"/>
                <a:gd name="connsiteX92" fmla="*/ 458047 w 572779"/>
                <a:gd name="connsiteY92" fmla="*/ 751 h 606580"/>
                <a:gd name="connsiteX93" fmla="*/ 521621 w 572779"/>
                <a:gd name="connsiteY93" fmla="*/ 49915 h 606580"/>
                <a:gd name="connsiteX94" fmla="*/ 523761 w 572779"/>
                <a:gd name="connsiteY94" fmla="*/ 66553 h 606580"/>
                <a:gd name="connsiteX95" fmla="*/ 458105 w 572779"/>
                <a:gd name="connsiteY95" fmla="*/ 132124 h 606580"/>
                <a:gd name="connsiteX96" fmla="*/ 457469 w 572779"/>
                <a:gd name="connsiteY96" fmla="*/ 132124 h 606580"/>
                <a:gd name="connsiteX97" fmla="*/ 393895 w 572779"/>
                <a:gd name="connsiteY97" fmla="*/ 82960 h 606580"/>
                <a:gd name="connsiteX98" fmla="*/ 391755 w 572779"/>
                <a:gd name="connsiteY98" fmla="*/ 66322 h 606580"/>
                <a:gd name="connsiteX99" fmla="*/ 457411 w 572779"/>
                <a:gd name="connsiteY99" fmla="*/ 751 h 606580"/>
                <a:gd name="connsiteX100" fmla="*/ 285868 w 572779"/>
                <a:gd name="connsiteY100" fmla="*/ 751 h 606580"/>
                <a:gd name="connsiteX101" fmla="*/ 286621 w 572779"/>
                <a:gd name="connsiteY101" fmla="*/ 751 h 606580"/>
                <a:gd name="connsiteX102" fmla="*/ 350227 w 572779"/>
                <a:gd name="connsiteY102" fmla="*/ 49915 h 606580"/>
                <a:gd name="connsiteX103" fmla="*/ 352369 w 572779"/>
                <a:gd name="connsiteY103" fmla="*/ 66553 h 606580"/>
                <a:gd name="connsiteX104" fmla="*/ 286736 w 572779"/>
                <a:gd name="connsiteY104" fmla="*/ 132124 h 606580"/>
                <a:gd name="connsiteX105" fmla="*/ 286100 w 572779"/>
                <a:gd name="connsiteY105" fmla="*/ 132124 h 606580"/>
                <a:gd name="connsiteX106" fmla="*/ 222493 w 572779"/>
                <a:gd name="connsiteY106" fmla="*/ 82845 h 606580"/>
                <a:gd name="connsiteX107" fmla="*/ 220351 w 572779"/>
                <a:gd name="connsiteY107" fmla="*/ 66264 h 606580"/>
                <a:gd name="connsiteX108" fmla="*/ 285868 w 572779"/>
                <a:gd name="connsiteY108" fmla="*/ 751 h 606580"/>
                <a:gd name="connsiteX109" fmla="*/ 114639 w 572779"/>
                <a:gd name="connsiteY109" fmla="*/ 751 h 606580"/>
                <a:gd name="connsiteX110" fmla="*/ 115275 w 572779"/>
                <a:gd name="connsiteY110" fmla="*/ 751 h 606580"/>
                <a:gd name="connsiteX111" fmla="*/ 178882 w 572779"/>
                <a:gd name="connsiteY111" fmla="*/ 49915 h 606580"/>
                <a:gd name="connsiteX112" fmla="*/ 181024 w 572779"/>
                <a:gd name="connsiteY112" fmla="*/ 66553 h 606580"/>
                <a:gd name="connsiteX113" fmla="*/ 115333 w 572779"/>
                <a:gd name="connsiteY113" fmla="*/ 132124 h 606580"/>
                <a:gd name="connsiteX114" fmla="*/ 114754 w 572779"/>
                <a:gd name="connsiteY114" fmla="*/ 132124 h 606580"/>
                <a:gd name="connsiteX115" fmla="*/ 51148 w 572779"/>
                <a:gd name="connsiteY115" fmla="*/ 82960 h 606580"/>
                <a:gd name="connsiteX116" fmla="*/ 49006 w 572779"/>
                <a:gd name="connsiteY116" fmla="*/ 66322 h 606580"/>
                <a:gd name="connsiteX117" fmla="*/ 114639 w 572779"/>
                <a:gd name="connsiteY117" fmla="*/ 751 h 606580"/>
                <a:gd name="connsiteX118" fmla="*/ 457410 w 572779"/>
                <a:gd name="connsiteY118" fmla="*/ 423 h 606580"/>
                <a:gd name="connsiteX119" fmla="*/ 391355 w 572779"/>
                <a:gd name="connsiteY119" fmla="*/ 66356 h 606580"/>
                <a:gd name="connsiteX120" fmla="*/ 393497 w 572779"/>
                <a:gd name="connsiteY120" fmla="*/ 83056 h 606580"/>
                <a:gd name="connsiteX121" fmla="*/ 457468 w 572779"/>
                <a:gd name="connsiteY121" fmla="*/ 132521 h 606580"/>
                <a:gd name="connsiteX122" fmla="*/ 457815 w 572779"/>
                <a:gd name="connsiteY122" fmla="*/ 132521 h 606580"/>
                <a:gd name="connsiteX123" fmla="*/ 458104 w 572779"/>
                <a:gd name="connsiteY123" fmla="*/ 132521 h 606580"/>
                <a:gd name="connsiteX124" fmla="*/ 524159 w 572779"/>
                <a:gd name="connsiteY124" fmla="*/ 66587 h 606580"/>
                <a:gd name="connsiteX125" fmla="*/ 522017 w 572779"/>
                <a:gd name="connsiteY125" fmla="*/ 49887 h 606580"/>
                <a:gd name="connsiteX126" fmla="*/ 458046 w 572779"/>
                <a:gd name="connsiteY126" fmla="*/ 423 h 606580"/>
                <a:gd name="connsiteX127" fmla="*/ 457699 w 572779"/>
                <a:gd name="connsiteY127" fmla="*/ 423 h 606580"/>
                <a:gd name="connsiteX128" fmla="*/ 114646 w 572779"/>
                <a:gd name="connsiteY128" fmla="*/ 423 h 606580"/>
                <a:gd name="connsiteX129" fmla="*/ 48620 w 572779"/>
                <a:gd name="connsiteY129" fmla="*/ 66356 h 606580"/>
                <a:gd name="connsiteX130" fmla="*/ 50761 w 572779"/>
                <a:gd name="connsiteY130" fmla="*/ 83056 h 606580"/>
                <a:gd name="connsiteX131" fmla="*/ 114762 w 572779"/>
                <a:gd name="connsiteY131" fmla="*/ 132521 h 606580"/>
                <a:gd name="connsiteX132" fmla="*/ 115051 w 572779"/>
                <a:gd name="connsiteY132" fmla="*/ 132521 h 606580"/>
                <a:gd name="connsiteX133" fmla="*/ 115340 w 572779"/>
                <a:gd name="connsiteY133" fmla="*/ 132521 h 606580"/>
                <a:gd name="connsiteX134" fmla="*/ 181424 w 572779"/>
                <a:gd name="connsiteY134" fmla="*/ 66587 h 606580"/>
                <a:gd name="connsiteX135" fmla="*/ 179225 w 572779"/>
                <a:gd name="connsiteY135" fmla="*/ 49887 h 606580"/>
                <a:gd name="connsiteX136" fmla="*/ 115282 w 572779"/>
                <a:gd name="connsiteY136" fmla="*/ 423 h 606580"/>
                <a:gd name="connsiteX137" fmla="*/ 114993 w 572779"/>
                <a:gd name="connsiteY137" fmla="*/ 423 h 606580"/>
                <a:gd name="connsiteX138" fmla="*/ 286036 w 572779"/>
                <a:gd name="connsiteY138" fmla="*/ 397 h 606580"/>
                <a:gd name="connsiteX139" fmla="*/ 219952 w 572779"/>
                <a:gd name="connsiteY139" fmla="*/ 66286 h 606580"/>
                <a:gd name="connsiteX140" fmla="*/ 222151 w 572779"/>
                <a:gd name="connsiteY140" fmla="*/ 82990 h 606580"/>
                <a:gd name="connsiteX141" fmla="*/ 286094 w 572779"/>
                <a:gd name="connsiteY141" fmla="*/ 132522 h 606580"/>
                <a:gd name="connsiteX142" fmla="*/ 286383 w 572779"/>
                <a:gd name="connsiteY142" fmla="*/ 132522 h 606580"/>
                <a:gd name="connsiteX143" fmla="*/ 286730 w 572779"/>
                <a:gd name="connsiteY143" fmla="*/ 132522 h 606580"/>
                <a:gd name="connsiteX144" fmla="*/ 352756 w 572779"/>
                <a:gd name="connsiteY144" fmla="*/ 66575 h 606580"/>
                <a:gd name="connsiteX145" fmla="*/ 350615 w 572779"/>
                <a:gd name="connsiteY145" fmla="*/ 49872 h 606580"/>
                <a:gd name="connsiteX146" fmla="*/ 286614 w 572779"/>
                <a:gd name="connsiteY146" fmla="*/ 397 h 606580"/>
                <a:gd name="connsiteX147" fmla="*/ 286325 w 572779"/>
                <a:gd name="connsiteY147" fmla="*/ 397 h 606580"/>
                <a:gd name="connsiteX148" fmla="*/ 457411 w 572779"/>
                <a:gd name="connsiteY148" fmla="*/ 0 h 606580"/>
                <a:gd name="connsiteX149" fmla="*/ 458047 w 572779"/>
                <a:gd name="connsiteY149" fmla="*/ 0 h 606580"/>
                <a:gd name="connsiteX150" fmla="*/ 522315 w 572779"/>
                <a:gd name="connsiteY150" fmla="*/ 49741 h 606580"/>
                <a:gd name="connsiteX151" fmla="*/ 524513 w 572779"/>
                <a:gd name="connsiteY151" fmla="*/ 66553 h 606580"/>
                <a:gd name="connsiteX152" fmla="*/ 458105 w 572779"/>
                <a:gd name="connsiteY152" fmla="*/ 132875 h 606580"/>
                <a:gd name="connsiteX153" fmla="*/ 457469 w 572779"/>
                <a:gd name="connsiteY153" fmla="*/ 132875 h 606580"/>
                <a:gd name="connsiteX154" fmla="*/ 393201 w 572779"/>
                <a:gd name="connsiteY154" fmla="*/ 83133 h 606580"/>
                <a:gd name="connsiteX155" fmla="*/ 391003 w 572779"/>
                <a:gd name="connsiteY155" fmla="*/ 66322 h 606580"/>
                <a:gd name="connsiteX156" fmla="*/ 457411 w 572779"/>
                <a:gd name="connsiteY156" fmla="*/ 0 h 606580"/>
                <a:gd name="connsiteX157" fmla="*/ 285868 w 572779"/>
                <a:gd name="connsiteY157" fmla="*/ 0 h 606580"/>
                <a:gd name="connsiteX158" fmla="*/ 286621 w 572779"/>
                <a:gd name="connsiteY158" fmla="*/ 0 h 606580"/>
                <a:gd name="connsiteX159" fmla="*/ 350980 w 572779"/>
                <a:gd name="connsiteY159" fmla="*/ 49741 h 606580"/>
                <a:gd name="connsiteX160" fmla="*/ 353179 w 572779"/>
                <a:gd name="connsiteY160" fmla="*/ 66553 h 606580"/>
                <a:gd name="connsiteX161" fmla="*/ 286736 w 572779"/>
                <a:gd name="connsiteY161" fmla="*/ 132875 h 606580"/>
                <a:gd name="connsiteX162" fmla="*/ 286100 w 572779"/>
                <a:gd name="connsiteY162" fmla="*/ 132875 h 606580"/>
                <a:gd name="connsiteX163" fmla="*/ 221740 w 572779"/>
                <a:gd name="connsiteY163" fmla="*/ 83076 h 606580"/>
                <a:gd name="connsiteX164" fmla="*/ 219599 w 572779"/>
                <a:gd name="connsiteY164" fmla="*/ 66264 h 606580"/>
                <a:gd name="connsiteX165" fmla="*/ 285868 w 572779"/>
                <a:gd name="connsiteY165" fmla="*/ 0 h 606580"/>
                <a:gd name="connsiteX166" fmla="*/ 114639 w 572779"/>
                <a:gd name="connsiteY166" fmla="*/ 0 h 606580"/>
                <a:gd name="connsiteX167" fmla="*/ 115275 w 572779"/>
                <a:gd name="connsiteY167" fmla="*/ 0 h 606580"/>
                <a:gd name="connsiteX168" fmla="*/ 179635 w 572779"/>
                <a:gd name="connsiteY168" fmla="*/ 49741 h 606580"/>
                <a:gd name="connsiteX169" fmla="*/ 181776 w 572779"/>
                <a:gd name="connsiteY169" fmla="*/ 66553 h 606580"/>
                <a:gd name="connsiteX170" fmla="*/ 115333 w 572779"/>
                <a:gd name="connsiteY170" fmla="*/ 132875 h 606580"/>
                <a:gd name="connsiteX171" fmla="*/ 114754 w 572779"/>
                <a:gd name="connsiteY171" fmla="*/ 132875 h 606580"/>
                <a:gd name="connsiteX172" fmla="*/ 50395 w 572779"/>
                <a:gd name="connsiteY172" fmla="*/ 83133 h 606580"/>
                <a:gd name="connsiteX173" fmla="*/ 48196 w 572779"/>
                <a:gd name="connsiteY173" fmla="*/ 66322 h 606580"/>
                <a:gd name="connsiteX174" fmla="*/ 114639 w 572779"/>
                <a:gd name="connsiteY174" fmla="*/ 0 h 6065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Lst>
              <a:rect l="l" t="t" r="r" b="b"/>
              <a:pathLst>
                <a:path w="572779" h="606580">
                  <a:moveTo>
                    <a:pt x="435703" y="160183"/>
                  </a:moveTo>
                  <a:lnTo>
                    <a:pt x="479697" y="160183"/>
                  </a:lnTo>
                  <a:cubicBezTo>
                    <a:pt x="479639" y="160241"/>
                    <a:pt x="479639" y="160414"/>
                    <a:pt x="479581" y="160472"/>
                  </a:cubicBezTo>
                  <a:lnTo>
                    <a:pt x="479812" y="160472"/>
                  </a:lnTo>
                  <a:cubicBezTo>
                    <a:pt x="479407" y="161281"/>
                    <a:pt x="478713" y="162726"/>
                    <a:pt x="478713" y="162726"/>
                  </a:cubicBezTo>
                  <a:cubicBezTo>
                    <a:pt x="474834" y="170989"/>
                    <a:pt x="471245" y="178848"/>
                    <a:pt x="469682" y="187227"/>
                  </a:cubicBezTo>
                  <a:lnTo>
                    <a:pt x="474776" y="242470"/>
                  </a:lnTo>
                  <a:lnTo>
                    <a:pt x="494284" y="242470"/>
                  </a:lnTo>
                  <a:lnTo>
                    <a:pt x="510840" y="160183"/>
                  </a:lnTo>
                  <a:lnTo>
                    <a:pt x="527338" y="160183"/>
                  </a:lnTo>
                  <a:cubicBezTo>
                    <a:pt x="552345" y="160183"/>
                    <a:pt x="572663" y="180466"/>
                    <a:pt x="572779" y="205430"/>
                  </a:cubicBezTo>
                  <a:lnTo>
                    <a:pt x="572779" y="337413"/>
                  </a:lnTo>
                  <a:cubicBezTo>
                    <a:pt x="572779" y="362434"/>
                    <a:pt x="552519" y="382717"/>
                    <a:pt x="527396" y="382717"/>
                  </a:cubicBezTo>
                  <a:lnTo>
                    <a:pt x="521607" y="382717"/>
                  </a:lnTo>
                  <a:lnTo>
                    <a:pt x="521607" y="574624"/>
                  </a:lnTo>
                  <a:cubicBezTo>
                    <a:pt x="521607" y="592249"/>
                    <a:pt x="507251" y="606580"/>
                    <a:pt x="489595" y="606580"/>
                  </a:cubicBezTo>
                  <a:cubicBezTo>
                    <a:pt x="473155" y="606580"/>
                    <a:pt x="459552" y="594098"/>
                    <a:pt x="457815" y="578149"/>
                  </a:cubicBezTo>
                  <a:cubicBezTo>
                    <a:pt x="456021" y="594214"/>
                    <a:pt x="442417" y="606580"/>
                    <a:pt x="425978" y="606580"/>
                  </a:cubicBezTo>
                  <a:cubicBezTo>
                    <a:pt x="408322" y="606580"/>
                    <a:pt x="393966" y="592249"/>
                    <a:pt x="393966" y="574624"/>
                  </a:cubicBezTo>
                  <a:lnTo>
                    <a:pt x="393966" y="392541"/>
                  </a:lnTo>
                  <a:cubicBezTo>
                    <a:pt x="411506" y="380521"/>
                    <a:pt x="422967" y="360354"/>
                    <a:pt x="422967" y="337528"/>
                  </a:cubicBezTo>
                  <a:lnTo>
                    <a:pt x="422967" y="242528"/>
                  </a:lnTo>
                  <a:lnTo>
                    <a:pt x="440739" y="242528"/>
                  </a:lnTo>
                  <a:lnTo>
                    <a:pt x="445833" y="186996"/>
                  </a:lnTo>
                  <a:cubicBezTo>
                    <a:pt x="445659" y="186013"/>
                    <a:pt x="445428" y="184973"/>
                    <a:pt x="445196" y="183991"/>
                  </a:cubicBezTo>
                  <a:cubicBezTo>
                    <a:pt x="443459" y="176768"/>
                    <a:pt x="440276" y="169891"/>
                    <a:pt x="436860" y="162726"/>
                  </a:cubicBezTo>
                  <a:cubicBezTo>
                    <a:pt x="436860" y="162726"/>
                    <a:pt x="436166" y="161281"/>
                    <a:pt x="435818" y="160472"/>
                  </a:cubicBezTo>
                  <a:lnTo>
                    <a:pt x="435876" y="160472"/>
                  </a:lnTo>
                  <a:cubicBezTo>
                    <a:pt x="435818" y="160356"/>
                    <a:pt x="435818" y="160241"/>
                    <a:pt x="435703" y="160183"/>
                  </a:cubicBezTo>
                  <a:close/>
                  <a:moveTo>
                    <a:pt x="264349" y="160183"/>
                  </a:moveTo>
                  <a:lnTo>
                    <a:pt x="308327" y="160183"/>
                  </a:lnTo>
                  <a:cubicBezTo>
                    <a:pt x="308269" y="160241"/>
                    <a:pt x="308269" y="160414"/>
                    <a:pt x="308154" y="160472"/>
                  </a:cubicBezTo>
                  <a:lnTo>
                    <a:pt x="308385" y="160472"/>
                  </a:lnTo>
                  <a:cubicBezTo>
                    <a:pt x="308038" y="161281"/>
                    <a:pt x="307344" y="162726"/>
                    <a:pt x="307344" y="162726"/>
                  </a:cubicBezTo>
                  <a:cubicBezTo>
                    <a:pt x="303467" y="170989"/>
                    <a:pt x="299821" y="178848"/>
                    <a:pt x="298316" y="187227"/>
                  </a:cubicBezTo>
                  <a:lnTo>
                    <a:pt x="303409" y="242470"/>
                  </a:lnTo>
                  <a:lnTo>
                    <a:pt x="322910" y="242470"/>
                  </a:lnTo>
                  <a:lnTo>
                    <a:pt x="339401" y="160183"/>
                  </a:lnTo>
                  <a:lnTo>
                    <a:pt x="355951" y="160183"/>
                  </a:lnTo>
                  <a:cubicBezTo>
                    <a:pt x="380949" y="160183"/>
                    <a:pt x="401202" y="180466"/>
                    <a:pt x="401376" y="205430"/>
                  </a:cubicBezTo>
                  <a:lnTo>
                    <a:pt x="401376" y="337413"/>
                  </a:lnTo>
                  <a:cubicBezTo>
                    <a:pt x="401376" y="362434"/>
                    <a:pt x="381065" y="382717"/>
                    <a:pt x="356009" y="382717"/>
                  </a:cubicBezTo>
                  <a:lnTo>
                    <a:pt x="350222" y="382717"/>
                  </a:lnTo>
                  <a:lnTo>
                    <a:pt x="350222" y="574624"/>
                  </a:lnTo>
                  <a:cubicBezTo>
                    <a:pt x="350222" y="592249"/>
                    <a:pt x="335872" y="606580"/>
                    <a:pt x="318222" y="606580"/>
                  </a:cubicBezTo>
                  <a:cubicBezTo>
                    <a:pt x="301788" y="606580"/>
                    <a:pt x="288190" y="594098"/>
                    <a:pt x="286396" y="578149"/>
                  </a:cubicBezTo>
                  <a:cubicBezTo>
                    <a:pt x="284660" y="594214"/>
                    <a:pt x="271062" y="606580"/>
                    <a:pt x="254628" y="606580"/>
                  </a:cubicBezTo>
                  <a:cubicBezTo>
                    <a:pt x="236978" y="606580"/>
                    <a:pt x="222628" y="592249"/>
                    <a:pt x="222628" y="574624"/>
                  </a:cubicBezTo>
                  <a:lnTo>
                    <a:pt x="222628" y="382833"/>
                  </a:lnTo>
                  <a:lnTo>
                    <a:pt x="216841" y="382833"/>
                  </a:lnTo>
                  <a:cubicBezTo>
                    <a:pt x="191727" y="382833"/>
                    <a:pt x="171474" y="362608"/>
                    <a:pt x="171474" y="337528"/>
                  </a:cubicBezTo>
                  <a:lnTo>
                    <a:pt x="171474" y="205545"/>
                  </a:lnTo>
                  <a:cubicBezTo>
                    <a:pt x="171474" y="180524"/>
                    <a:pt x="191727" y="160241"/>
                    <a:pt x="216841" y="160241"/>
                  </a:cubicBezTo>
                  <a:lnTo>
                    <a:pt x="233333" y="160241"/>
                  </a:lnTo>
                  <a:lnTo>
                    <a:pt x="249825" y="242528"/>
                  </a:lnTo>
                  <a:lnTo>
                    <a:pt x="269383" y="242528"/>
                  </a:lnTo>
                  <a:lnTo>
                    <a:pt x="274476" y="186996"/>
                  </a:lnTo>
                  <a:cubicBezTo>
                    <a:pt x="274302" y="186013"/>
                    <a:pt x="274071" y="184973"/>
                    <a:pt x="273839" y="183991"/>
                  </a:cubicBezTo>
                  <a:cubicBezTo>
                    <a:pt x="272045" y="176768"/>
                    <a:pt x="268921" y="169891"/>
                    <a:pt x="265506" y="162726"/>
                  </a:cubicBezTo>
                  <a:cubicBezTo>
                    <a:pt x="265506" y="162726"/>
                    <a:pt x="264812" y="161281"/>
                    <a:pt x="264407" y="160472"/>
                  </a:cubicBezTo>
                  <a:lnTo>
                    <a:pt x="264523" y="160472"/>
                  </a:lnTo>
                  <a:cubicBezTo>
                    <a:pt x="264407" y="160356"/>
                    <a:pt x="264407" y="160241"/>
                    <a:pt x="264349" y="160183"/>
                  </a:cubicBezTo>
                  <a:close/>
                  <a:moveTo>
                    <a:pt x="92987" y="160183"/>
                  </a:moveTo>
                  <a:lnTo>
                    <a:pt x="136964" y="160183"/>
                  </a:lnTo>
                  <a:cubicBezTo>
                    <a:pt x="136848" y="160241"/>
                    <a:pt x="136848" y="160414"/>
                    <a:pt x="136791" y="160472"/>
                  </a:cubicBezTo>
                  <a:lnTo>
                    <a:pt x="137022" y="160472"/>
                  </a:lnTo>
                  <a:cubicBezTo>
                    <a:pt x="136617" y="161281"/>
                    <a:pt x="135923" y="162726"/>
                    <a:pt x="135923" y="162726"/>
                  </a:cubicBezTo>
                  <a:cubicBezTo>
                    <a:pt x="132104" y="170989"/>
                    <a:pt x="128458" y="178848"/>
                    <a:pt x="126896" y="187227"/>
                  </a:cubicBezTo>
                  <a:lnTo>
                    <a:pt x="131988" y="242470"/>
                  </a:lnTo>
                  <a:lnTo>
                    <a:pt x="149752" y="242470"/>
                  </a:lnTo>
                  <a:lnTo>
                    <a:pt x="149752" y="337471"/>
                  </a:lnTo>
                  <a:cubicBezTo>
                    <a:pt x="149752" y="360296"/>
                    <a:pt x="161267" y="380406"/>
                    <a:pt x="178742" y="392483"/>
                  </a:cubicBezTo>
                  <a:lnTo>
                    <a:pt x="178742" y="574624"/>
                  </a:lnTo>
                  <a:cubicBezTo>
                    <a:pt x="178742" y="592249"/>
                    <a:pt x="164392" y="606580"/>
                    <a:pt x="146743" y="606580"/>
                  </a:cubicBezTo>
                  <a:cubicBezTo>
                    <a:pt x="130310" y="606580"/>
                    <a:pt x="116712" y="594098"/>
                    <a:pt x="114976" y="578149"/>
                  </a:cubicBezTo>
                  <a:cubicBezTo>
                    <a:pt x="113182" y="594214"/>
                    <a:pt x="99584" y="606580"/>
                    <a:pt x="83151" y="606580"/>
                  </a:cubicBezTo>
                  <a:cubicBezTo>
                    <a:pt x="65502" y="606580"/>
                    <a:pt x="51152" y="592249"/>
                    <a:pt x="51152" y="574624"/>
                  </a:cubicBezTo>
                  <a:lnTo>
                    <a:pt x="51152" y="382833"/>
                  </a:lnTo>
                  <a:lnTo>
                    <a:pt x="45365" y="382833"/>
                  </a:lnTo>
                  <a:cubicBezTo>
                    <a:pt x="20310" y="382833"/>
                    <a:pt x="0" y="362608"/>
                    <a:pt x="0" y="337528"/>
                  </a:cubicBezTo>
                  <a:lnTo>
                    <a:pt x="0" y="205545"/>
                  </a:lnTo>
                  <a:cubicBezTo>
                    <a:pt x="0" y="180524"/>
                    <a:pt x="20310" y="160241"/>
                    <a:pt x="45365" y="160241"/>
                  </a:cubicBezTo>
                  <a:lnTo>
                    <a:pt x="61972" y="160241"/>
                  </a:lnTo>
                  <a:lnTo>
                    <a:pt x="78464" y="242528"/>
                  </a:lnTo>
                  <a:lnTo>
                    <a:pt x="97964" y="242528"/>
                  </a:lnTo>
                  <a:lnTo>
                    <a:pt x="103056" y="186996"/>
                  </a:lnTo>
                  <a:cubicBezTo>
                    <a:pt x="102940" y="186013"/>
                    <a:pt x="102709" y="184973"/>
                    <a:pt x="102477" y="183991"/>
                  </a:cubicBezTo>
                  <a:cubicBezTo>
                    <a:pt x="100683" y="176768"/>
                    <a:pt x="97501" y="169891"/>
                    <a:pt x="94145" y="162726"/>
                  </a:cubicBezTo>
                  <a:cubicBezTo>
                    <a:pt x="94145" y="162726"/>
                    <a:pt x="93450" y="161281"/>
                    <a:pt x="93045" y="160472"/>
                  </a:cubicBezTo>
                  <a:lnTo>
                    <a:pt x="93103" y="160472"/>
                  </a:lnTo>
                  <a:cubicBezTo>
                    <a:pt x="93045" y="160356"/>
                    <a:pt x="93045" y="160241"/>
                    <a:pt x="92987" y="160183"/>
                  </a:cubicBezTo>
                  <a:close/>
                  <a:moveTo>
                    <a:pt x="457411" y="751"/>
                  </a:moveTo>
                  <a:lnTo>
                    <a:pt x="458047" y="751"/>
                  </a:lnTo>
                  <a:cubicBezTo>
                    <a:pt x="488012" y="751"/>
                    <a:pt x="514158" y="20971"/>
                    <a:pt x="521621" y="49915"/>
                  </a:cubicBezTo>
                  <a:cubicBezTo>
                    <a:pt x="523009" y="55403"/>
                    <a:pt x="523761" y="61007"/>
                    <a:pt x="523761" y="66553"/>
                  </a:cubicBezTo>
                  <a:cubicBezTo>
                    <a:pt x="523761" y="102718"/>
                    <a:pt x="494317" y="132124"/>
                    <a:pt x="458105" y="132124"/>
                  </a:cubicBezTo>
                  <a:lnTo>
                    <a:pt x="457469" y="132124"/>
                  </a:lnTo>
                  <a:cubicBezTo>
                    <a:pt x="427504" y="132124"/>
                    <a:pt x="401358" y="111904"/>
                    <a:pt x="393895" y="82960"/>
                  </a:cubicBezTo>
                  <a:cubicBezTo>
                    <a:pt x="392507" y="77472"/>
                    <a:pt x="391755" y="71868"/>
                    <a:pt x="391755" y="66322"/>
                  </a:cubicBezTo>
                  <a:cubicBezTo>
                    <a:pt x="391755" y="30157"/>
                    <a:pt x="421199" y="751"/>
                    <a:pt x="457411" y="751"/>
                  </a:cubicBezTo>
                  <a:close/>
                  <a:moveTo>
                    <a:pt x="285868" y="751"/>
                  </a:moveTo>
                  <a:lnTo>
                    <a:pt x="286621" y="751"/>
                  </a:lnTo>
                  <a:cubicBezTo>
                    <a:pt x="316601" y="751"/>
                    <a:pt x="342761" y="20971"/>
                    <a:pt x="350227" y="49915"/>
                  </a:cubicBezTo>
                  <a:cubicBezTo>
                    <a:pt x="351674" y="55403"/>
                    <a:pt x="352369" y="61007"/>
                    <a:pt x="352369" y="66553"/>
                  </a:cubicBezTo>
                  <a:cubicBezTo>
                    <a:pt x="352369" y="102718"/>
                    <a:pt x="322909" y="132124"/>
                    <a:pt x="286736" y="132124"/>
                  </a:cubicBezTo>
                  <a:lnTo>
                    <a:pt x="286100" y="132124"/>
                  </a:lnTo>
                  <a:cubicBezTo>
                    <a:pt x="256119" y="132124"/>
                    <a:pt x="229959" y="111846"/>
                    <a:pt x="222493" y="82845"/>
                  </a:cubicBezTo>
                  <a:cubicBezTo>
                    <a:pt x="221046" y="77414"/>
                    <a:pt x="220351" y="71810"/>
                    <a:pt x="220351" y="66264"/>
                  </a:cubicBezTo>
                  <a:cubicBezTo>
                    <a:pt x="220351" y="30157"/>
                    <a:pt x="249753" y="751"/>
                    <a:pt x="285868" y="751"/>
                  </a:cubicBezTo>
                  <a:close/>
                  <a:moveTo>
                    <a:pt x="114639" y="751"/>
                  </a:moveTo>
                  <a:lnTo>
                    <a:pt x="115275" y="751"/>
                  </a:lnTo>
                  <a:cubicBezTo>
                    <a:pt x="145256" y="751"/>
                    <a:pt x="171416" y="20971"/>
                    <a:pt x="178882" y="49915"/>
                  </a:cubicBezTo>
                  <a:cubicBezTo>
                    <a:pt x="180329" y="55403"/>
                    <a:pt x="181024" y="61007"/>
                    <a:pt x="181024" y="66553"/>
                  </a:cubicBezTo>
                  <a:cubicBezTo>
                    <a:pt x="181024" y="102718"/>
                    <a:pt x="151564" y="132124"/>
                    <a:pt x="115333" y="132124"/>
                  </a:cubicBezTo>
                  <a:lnTo>
                    <a:pt x="114754" y="132124"/>
                  </a:lnTo>
                  <a:cubicBezTo>
                    <a:pt x="84774" y="132124"/>
                    <a:pt x="58614" y="111904"/>
                    <a:pt x="51148" y="82960"/>
                  </a:cubicBezTo>
                  <a:cubicBezTo>
                    <a:pt x="49701" y="77472"/>
                    <a:pt x="49006" y="71868"/>
                    <a:pt x="49006" y="66322"/>
                  </a:cubicBezTo>
                  <a:cubicBezTo>
                    <a:pt x="49006" y="30157"/>
                    <a:pt x="78466" y="751"/>
                    <a:pt x="114639" y="751"/>
                  </a:cubicBezTo>
                  <a:close/>
                  <a:moveTo>
                    <a:pt x="457410" y="423"/>
                  </a:moveTo>
                  <a:cubicBezTo>
                    <a:pt x="420880" y="423"/>
                    <a:pt x="391355" y="29894"/>
                    <a:pt x="391355" y="66356"/>
                  </a:cubicBezTo>
                  <a:cubicBezTo>
                    <a:pt x="391355" y="72135"/>
                    <a:pt x="392108" y="77740"/>
                    <a:pt x="393497" y="83056"/>
                  </a:cubicBezTo>
                  <a:cubicBezTo>
                    <a:pt x="400849" y="111487"/>
                    <a:pt x="426669" y="132521"/>
                    <a:pt x="457468" y="132521"/>
                  </a:cubicBezTo>
                  <a:lnTo>
                    <a:pt x="457815" y="132521"/>
                  </a:lnTo>
                  <a:lnTo>
                    <a:pt x="458104" y="132521"/>
                  </a:lnTo>
                  <a:cubicBezTo>
                    <a:pt x="494634" y="132521"/>
                    <a:pt x="524159" y="103050"/>
                    <a:pt x="524159" y="66587"/>
                  </a:cubicBezTo>
                  <a:cubicBezTo>
                    <a:pt x="524159" y="60809"/>
                    <a:pt x="523406" y="55204"/>
                    <a:pt x="522017" y="49887"/>
                  </a:cubicBezTo>
                  <a:cubicBezTo>
                    <a:pt x="514665" y="21457"/>
                    <a:pt x="488845" y="423"/>
                    <a:pt x="458046" y="423"/>
                  </a:cubicBezTo>
                  <a:lnTo>
                    <a:pt x="457699" y="423"/>
                  </a:lnTo>
                  <a:close/>
                  <a:moveTo>
                    <a:pt x="114646" y="423"/>
                  </a:moveTo>
                  <a:cubicBezTo>
                    <a:pt x="78190" y="423"/>
                    <a:pt x="48620" y="29894"/>
                    <a:pt x="48620" y="66356"/>
                  </a:cubicBezTo>
                  <a:cubicBezTo>
                    <a:pt x="48620" y="72135"/>
                    <a:pt x="49372" y="77740"/>
                    <a:pt x="50761" y="83056"/>
                  </a:cubicBezTo>
                  <a:cubicBezTo>
                    <a:pt x="58110" y="111487"/>
                    <a:pt x="83977" y="132521"/>
                    <a:pt x="114762" y="132521"/>
                  </a:cubicBezTo>
                  <a:lnTo>
                    <a:pt x="115051" y="132521"/>
                  </a:lnTo>
                  <a:lnTo>
                    <a:pt x="115340" y="132521"/>
                  </a:lnTo>
                  <a:cubicBezTo>
                    <a:pt x="151854" y="132521"/>
                    <a:pt x="181424" y="103050"/>
                    <a:pt x="181424" y="66587"/>
                  </a:cubicBezTo>
                  <a:cubicBezTo>
                    <a:pt x="181424" y="60809"/>
                    <a:pt x="180614" y="55204"/>
                    <a:pt x="179225" y="49887"/>
                  </a:cubicBezTo>
                  <a:cubicBezTo>
                    <a:pt x="171934" y="21457"/>
                    <a:pt x="146067" y="423"/>
                    <a:pt x="115282" y="423"/>
                  </a:cubicBezTo>
                  <a:lnTo>
                    <a:pt x="114993" y="423"/>
                  </a:lnTo>
                  <a:close/>
                  <a:moveTo>
                    <a:pt x="286036" y="397"/>
                  </a:moveTo>
                  <a:cubicBezTo>
                    <a:pt x="249522" y="282"/>
                    <a:pt x="219952" y="29874"/>
                    <a:pt x="219952" y="66286"/>
                  </a:cubicBezTo>
                  <a:cubicBezTo>
                    <a:pt x="219952" y="72066"/>
                    <a:pt x="220762" y="77672"/>
                    <a:pt x="222151" y="82990"/>
                  </a:cubicBezTo>
                  <a:cubicBezTo>
                    <a:pt x="229442" y="111484"/>
                    <a:pt x="255309" y="132522"/>
                    <a:pt x="286094" y="132522"/>
                  </a:cubicBezTo>
                  <a:lnTo>
                    <a:pt x="286383" y="132522"/>
                  </a:lnTo>
                  <a:lnTo>
                    <a:pt x="286730" y="132522"/>
                  </a:lnTo>
                  <a:cubicBezTo>
                    <a:pt x="323186" y="132522"/>
                    <a:pt x="352756" y="103045"/>
                    <a:pt x="352756" y="66575"/>
                  </a:cubicBezTo>
                  <a:cubicBezTo>
                    <a:pt x="352756" y="60796"/>
                    <a:pt x="352004" y="55189"/>
                    <a:pt x="350615" y="49872"/>
                  </a:cubicBezTo>
                  <a:cubicBezTo>
                    <a:pt x="343266" y="21436"/>
                    <a:pt x="317399" y="397"/>
                    <a:pt x="286614" y="397"/>
                  </a:cubicBezTo>
                  <a:lnTo>
                    <a:pt x="286325" y="397"/>
                  </a:lnTo>
                  <a:close/>
                  <a:moveTo>
                    <a:pt x="457411" y="0"/>
                  </a:moveTo>
                  <a:lnTo>
                    <a:pt x="458047" y="0"/>
                  </a:lnTo>
                  <a:cubicBezTo>
                    <a:pt x="488359" y="0"/>
                    <a:pt x="514795" y="20451"/>
                    <a:pt x="522315" y="49741"/>
                  </a:cubicBezTo>
                  <a:cubicBezTo>
                    <a:pt x="523761" y="55230"/>
                    <a:pt x="524513" y="60891"/>
                    <a:pt x="524513" y="66553"/>
                  </a:cubicBezTo>
                  <a:cubicBezTo>
                    <a:pt x="524513" y="103122"/>
                    <a:pt x="494722" y="132875"/>
                    <a:pt x="458105" y="132875"/>
                  </a:cubicBezTo>
                  <a:lnTo>
                    <a:pt x="457469" y="132875"/>
                  </a:lnTo>
                  <a:cubicBezTo>
                    <a:pt x="427157" y="132875"/>
                    <a:pt x="400721" y="112424"/>
                    <a:pt x="393201" y="83133"/>
                  </a:cubicBezTo>
                  <a:cubicBezTo>
                    <a:pt x="391755" y="77645"/>
                    <a:pt x="391003" y="71983"/>
                    <a:pt x="391003" y="66322"/>
                  </a:cubicBezTo>
                  <a:cubicBezTo>
                    <a:pt x="391003" y="29752"/>
                    <a:pt x="420794" y="0"/>
                    <a:pt x="457411" y="0"/>
                  </a:cubicBezTo>
                  <a:close/>
                  <a:moveTo>
                    <a:pt x="285868" y="0"/>
                  </a:moveTo>
                  <a:lnTo>
                    <a:pt x="286621" y="0"/>
                  </a:lnTo>
                  <a:cubicBezTo>
                    <a:pt x="316948" y="0"/>
                    <a:pt x="343456" y="20451"/>
                    <a:pt x="350980" y="49741"/>
                  </a:cubicBezTo>
                  <a:cubicBezTo>
                    <a:pt x="352427" y="55287"/>
                    <a:pt x="353179" y="60891"/>
                    <a:pt x="353179" y="66553"/>
                  </a:cubicBezTo>
                  <a:cubicBezTo>
                    <a:pt x="353179" y="103122"/>
                    <a:pt x="323372" y="132875"/>
                    <a:pt x="286736" y="132875"/>
                  </a:cubicBezTo>
                  <a:lnTo>
                    <a:pt x="286100" y="132875"/>
                  </a:lnTo>
                  <a:cubicBezTo>
                    <a:pt x="255772" y="132875"/>
                    <a:pt x="229322" y="112366"/>
                    <a:pt x="221740" y="83076"/>
                  </a:cubicBezTo>
                  <a:cubicBezTo>
                    <a:pt x="220294" y="77530"/>
                    <a:pt x="219599" y="71868"/>
                    <a:pt x="219599" y="66264"/>
                  </a:cubicBezTo>
                  <a:cubicBezTo>
                    <a:pt x="219599" y="29695"/>
                    <a:pt x="249348" y="0"/>
                    <a:pt x="285868" y="0"/>
                  </a:cubicBezTo>
                  <a:close/>
                  <a:moveTo>
                    <a:pt x="114639" y="0"/>
                  </a:moveTo>
                  <a:lnTo>
                    <a:pt x="115275" y="0"/>
                  </a:lnTo>
                  <a:cubicBezTo>
                    <a:pt x="145603" y="0"/>
                    <a:pt x="172053" y="20451"/>
                    <a:pt x="179635" y="49741"/>
                  </a:cubicBezTo>
                  <a:cubicBezTo>
                    <a:pt x="181081" y="55230"/>
                    <a:pt x="181776" y="60891"/>
                    <a:pt x="181776" y="66553"/>
                  </a:cubicBezTo>
                  <a:cubicBezTo>
                    <a:pt x="181776" y="103122"/>
                    <a:pt x="151969" y="132875"/>
                    <a:pt x="115333" y="132875"/>
                  </a:cubicBezTo>
                  <a:lnTo>
                    <a:pt x="114754" y="132875"/>
                  </a:lnTo>
                  <a:cubicBezTo>
                    <a:pt x="84427" y="132875"/>
                    <a:pt x="57919" y="112424"/>
                    <a:pt x="50395" y="83133"/>
                  </a:cubicBezTo>
                  <a:cubicBezTo>
                    <a:pt x="48948" y="77645"/>
                    <a:pt x="48196" y="71983"/>
                    <a:pt x="48196" y="66322"/>
                  </a:cubicBezTo>
                  <a:cubicBezTo>
                    <a:pt x="48196" y="29752"/>
                    <a:pt x="78003" y="0"/>
                    <a:pt x="114639" y="0"/>
                  </a:cubicBezTo>
                  <a:close/>
                </a:path>
              </a:pathLst>
            </a:custGeom>
            <a:gradFill>
              <a:gsLst>
                <a:gs pos="29000">
                  <a:srgbClr val="FF0000"/>
                </a:gs>
                <a:gs pos="77000">
                  <a:srgbClr val="C00000"/>
                </a:gs>
              </a:gsLst>
              <a:lin ang="5400000" scaled="1"/>
            </a:gra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42" name="workers-team_50603"/>
            <p:cNvSpPr>
              <a:spLocks noChangeAspect="1"/>
            </p:cNvSpPr>
            <p:nvPr/>
          </p:nvSpPr>
          <p:spPr bwMode="auto">
            <a:xfrm>
              <a:off x="8512727" y="4887389"/>
              <a:ext cx="413795" cy="399050"/>
            </a:xfrm>
            <a:custGeom>
              <a:gdLst>
                <a:gd name="T0" fmla="*/ 11888 w 12803"/>
                <a:gd name="T1" fmla="*/ 0 h 12345"/>
                <a:gd name="T2" fmla="*/ 914 w 12803"/>
                <a:gd name="T3" fmla="*/ 0 h 12345"/>
                <a:gd name="T4" fmla="*/ 0 w 12803"/>
                <a:gd name="T5" fmla="*/ 914 h 12345"/>
                <a:gd name="T6" fmla="*/ 0 w 12803"/>
                <a:gd name="T7" fmla="*/ 8687 h 12345"/>
                <a:gd name="T8" fmla="*/ 914 w 12803"/>
                <a:gd name="T9" fmla="*/ 9602 h 12345"/>
                <a:gd name="T10" fmla="*/ 3201 w 12803"/>
                <a:gd name="T11" fmla="*/ 9602 h 12345"/>
                <a:gd name="T12" fmla="*/ 3201 w 12803"/>
                <a:gd name="T13" fmla="*/ 12345 h 12345"/>
                <a:gd name="T14" fmla="*/ 8230 w 12803"/>
                <a:gd name="T15" fmla="*/ 9602 h 12345"/>
                <a:gd name="T16" fmla="*/ 11888 w 12803"/>
                <a:gd name="T17" fmla="*/ 9602 h 12345"/>
                <a:gd name="T18" fmla="*/ 12803 w 12803"/>
                <a:gd name="T19" fmla="*/ 8687 h 12345"/>
                <a:gd name="T20" fmla="*/ 12803 w 12803"/>
                <a:gd name="T21" fmla="*/ 914 h 12345"/>
                <a:gd name="T22" fmla="*/ 11888 w 12803"/>
                <a:gd name="T23" fmla="*/ 0 h 12345"/>
                <a:gd name="T24" fmla="*/ 3201 w 12803"/>
                <a:gd name="T25" fmla="*/ 5487 h 12345"/>
                <a:gd name="T26" fmla="*/ 2286 w 12803"/>
                <a:gd name="T27" fmla="*/ 4572 h 12345"/>
                <a:gd name="T28" fmla="*/ 3201 w 12803"/>
                <a:gd name="T29" fmla="*/ 3658 h 12345"/>
                <a:gd name="T30" fmla="*/ 4115 w 12803"/>
                <a:gd name="T31" fmla="*/ 4572 h 12345"/>
                <a:gd name="T32" fmla="*/ 3201 w 12803"/>
                <a:gd name="T33" fmla="*/ 5487 h 12345"/>
                <a:gd name="T34" fmla="*/ 6401 w 12803"/>
                <a:gd name="T35" fmla="*/ 5487 h 12345"/>
                <a:gd name="T36" fmla="*/ 5487 w 12803"/>
                <a:gd name="T37" fmla="*/ 4572 h 12345"/>
                <a:gd name="T38" fmla="*/ 6401 w 12803"/>
                <a:gd name="T39" fmla="*/ 3658 h 12345"/>
                <a:gd name="T40" fmla="*/ 7316 w 12803"/>
                <a:gd name="T41" fmla="*/ 4572 h 12345"/>
                <a:gd name="T42" fmla="*/ 6401 w 12803"/>
                <a:gd name="T43" fmla="*/ 5487 h 12345"/>
                <a:gd name="T44" fmla="*/ 9602 w 12803"/>
                <a:gd name="T45" fmla="*/ 5487 h 12345"/>
                <a:gd name="T46" fmla="*/ 8687 w 12803"/>
                <a:gd name="T47" fmla="*/ 4572 h 12345"/>
                <a:gd name="T48" fmla="*/ 9602 w 12803"/>
                <a:gd name="T49" fmla="*/ 3658 h 12345"/>
                <a:gd name="T50" fmla="*/ 10516 w 12803"/>
                <a:gd name="T51" fmla="*/ 4572 h 12345"/>
                <a:gd name="T52" fmla="*/ 9602 w 12803"/>
                <a:gd name="T53" fmla="*/ 5487 h 12345"/>
                <a:gd name="T54" fmla="*/ 9602 w 12803"/>
                <a:gd name="T55" fmla="*/ 5487 h 12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802" h="12345">
                  <a:moveTo>
                    <a:pt x="11888" y="0"/>
                  </a:moveTo>
                  <a:lnTo>
                    <a:pt x="914" y="0"/>
                  </a:lnTo>
                  <a:cubicBezTo>
                    <a:pt x="409" y="0"/>
                    <a:pt x="0" y="409"/>
                    <a:pt x="0" y="914"/>
                  </a:cubicBezTo>
                  <a:lnTo>
                    <a:pt x="0" y="8687"/>
                  </a:lnTo>
                  <a:cubicBezTo>
                    <a:pt x="0" y="9193"/>
                    <a:pt x="409" y="9602"/>
                    <a:pt x="914" y="9602"/>
                  </a:cubicBezTo>
                  <a:lnTo>
                    <a:pt x="3201" y="9602"/>
                  </a:lnTo>
                  <a:lnTo>
                    <a:pt x="3201" y="12345"/>
                  </a:lnTo>
                  <a:lnTo>
                    <a:pt x="8230" y="9602"/>
                  </a:lnTo>
                  <a:lnTo>
                    <a:pt x="11888" y="9602"/>
                  </a:lnTo>
                  <a:cubicBezTo>
                    <a:pt x="12393" y="9602"/>
                    <a:pt x="12803" y="9193"/>
                    <a:pt x="12803" y="8687"/>
                  </a:cubicBezTo>
                  <a:lnTo>
                    <a:pt x="12803" y="914"/>
                  </a:lnTo>
                  <a:cubicBezTo>
                    <a:pt x="12803" y="409"/>
                    <a:pt x="12393" y="0"/>
                    <a:pt x="11888" y="0"/>
                  </a:cubicBezTo>
                  <a:close/>
                  <a:moveTo>
                    <a:pt x="3201" y="5487"/>
                  </a:moveTo>
                  <a:cubicBezTo>
                    <a:pt x="2695" y="5487"/>
                    <a:pt x="2286" y="5077"/>
                    <a:pt x="2286" y="4572"/>
                  </a:cubicBezTo>
                  <a:cubicBezTo>
                    <a:pt x="2286" y="4067"/>
                    <a:pt x="2695" y="3658"/>
                    <a:pt x="3201" y="3658"/>
                  </a:cubicBezTo>
                  <a:cubicBezTo>
                    <a:pt x="3706" y="3658"/>
                    <a:pt x="4115" y="4067"/>
                    <a:pt x="4115" y="4572"/>
                  </a:cubicBezTo>
                  <a:cubicBezTo>
                    <a:pt x="4115" y="5077"/>
                    <a:pt x="3706" y="5487"/>
                    <a:pt x="3201" y="5487"/>
                  </a:cubicBezTo>
                  <a:close/>
                  <a:moveTo>
                    <a:pt x="6401" y="5487"/>
                  </a:moveTo>
                  <a:cubicBezTo>
                    <a:pt x="5896" y="5487"/>
                    <a:pt x="5487" y="5077"/>
                    <a:pt x="5487" y="4572"/>
                  </a:cubicBezTo>
                  <a:cubicBezTo>
                    <a:pt x="5487" y="4067"/>
                    <a:pt x="5896" y="3658"/>
                    <a:pt x="6401" y="3658"/>
                  </a:cubicBezTo>
                  <a:cubicBezTo>
                    <a:pt x="6907" y="3658"/>
                    <a:pt x="7316" y="4067"/>
                    <a:pt x="7316" y="4572"/>
                  </a:cubicBezTo>
                  <a:cubicBezTo>
                    <a:pt x="7316" y="5077"/>
                    <a:pt x="6907" y="5487"/>
                    <a:pt x="6401" y="5487"/>
                  </a:cubicBezTo>
                  <a:close/>
                  <a:moveTo>
                    <a:pt x="9602" y="5487"/>
                  </a:moveTo>
                  <a:cubicBezTo>
                    <a:pt x="9097" y="5487"/>
                    <a:pt x="8687" y="5077"/>
                    <a:pt x="8687" y="4572"/>
                  </a:cubicBezTo>
                  <a:cubicBezTo>
                    <a:pt x="8687" y="4067"/>
                    <a:pt x="9097" y="3658"/>
                    <a:pt x="9602" y="3658"/>
                  </a:cubicBezTo>
                  <a:cubicBezTo>
                    <a:pt x="10107" y="3658"/>
                    <a:pt x="10516" y="4067"/>
                    <a:pt x="10516" y="4572"/>
                  </a:cubicBezTo>
                  <a:cubicBezTo>
                    <a:pt x="10516" y="5077"/>
                    <a:pt x="10107" y="5487"/>
                    <a:pt x="9602" y="5487"/>
                  </a:cubicBezTo>
                  <a:close/>
                  <a:moveTo>
                    <a:pt x="9602" y="5487"/>
                  </a:moveTo>
                  <a:close/>
                </a:path>
              </a:pathLst>
            </a:custGeom>
            <a:gradFill>
              <a:gsLst>
                <a:gs pos="29000">
                  <a:srgbClr val="FF0000"/>
                </a:gs>
                <a:gs pos="77000">
                  <a:srgbClr val="C00000"/>
                </a:gs>
              </a:gsLst>
              <a:lin ang="5400000" scaled="1"/>
            </a:gra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000" b="1">
                <a:solidFill>
                  <a:srgbClr val="FF0000"/>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gr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decel="10000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stCondLst>
                                            <p:cond delay="0"/>
                                          </p:stCondLst>
                                        </p:cTn>
                                        <p:tgtEl>
                                          <p:spTgt spid="16"/>
                                        </p:tgtEl>
                                      </p:cBhvr>
                                    </p:animEffect>
                                    <p:anim to="0" calcmode="lin" valueType="num">
                                      <p:cBhvr>
                                        <p:cTn id="8" dur="500" fill="hold">
                                          <p:stCondLst>
                                            <p:cond delay="0"/>
                                          </p:stCondLst>
                                        </p:cTn>
                                        <p:tgtEl>
                                          <p:spTgt spid="16"/>
                                        </p:tgtEl>
                                        <p:attrNameLst>
                                          <p:attrName>ppt_x</p:attrName>
                                        </p:attrNameLst>
                                      </p:cBhvr>
                                      <p:tavLst>
                                        <p:tav tm="0">
                                          <p:val>
                                            <p:strVal val="#ppt_x-.05"/>
                                          </p:val>
                                        </p:tav>
                                        <p:tav tm="100000">
                                          <p:val>
                                            <p:strVal val="#ppt_x"/>
                                          </p:val>
                                        </p:tav>
                                      </p:tavLst>
                                    </p:anim>
                                  </p:childTnLst>
                                </p:cTn>
                              </p:par>
                            </p:childTnLst>
                          </p:cTn>
                        </p:par>
                        <p:par>
                          <p:cTn id="9" fill="hold" nodeType="afterGroup">
                            <p:stCondLst>
                              <p:cond delay="500"/>
                            </p:stCondLst>
                            <p:childTnLst>
                              <p:par>
                                <p:cTn id="10" presetID="10" presetClass="entr" presetSubtype="0" dur="500" decel="100000" fill="hold" nodeType="after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stCondLst>
                                            <p:cond delay="0"/>
                                          </p:stCondLst>
                                        </p:cTn>
                                        <p:tgtEl>
                                          <p:spTgt spid="21"/>
                                        </p:tgtEl>
                                      </p:cBhvr>
                                    </p:animEffect>
                                    <p:anim to="0" calcmode="lin" valueType="num">
                                      <p:cBhvr>
                                        <p:cTn id="13" dur="500" fill="hold">
                                          <p:stCondLst>
                                            <p:cond delay="0"/>
                                          </p:stCondLst>
                                        </p:cTn>
                                        <p:tgtEl>
                                          <p:spTgt spid="21"/>
                                        </p:tgtEl>
                                        <p:attrNameLst>
                                          <p:attrName>ppt_x</p:attrName>
                                        </p:attrNameLst>
                                      </p:cBhvr>
                                      <p:tavLst>
                                        <p:tav tm="0">
                                          <p:val>
                                            <p:strVal val="#ppt_x-.05"/>
                                          </p:val>
                                        </p:tav>
                                        <p:tav tm="100000">
                                          <p:val>
                                            <p:strVal val="#ppt_x"/>
                                          </p:val>
                                        </p:tav>
                                      </p:tavLst>
                                    </p:anim>
                                  </p:childTnLst>
                                </p:cTn>
                              </p:par>
                            </p:childTnLst>
                          </p:cTn>
                        </p:par>
                        <p:par>
                          <p:cTn id="14" fill="hold" nodeType="afterGroup">
                            <p:stCondLst>
                              <p:cond delay="1000"/>
                            </p:stCondLst>
                            <p:childTnLst>
                              <p:par>
                                <p:cTn id="15" presetID="10" presetClass="entr" presetSubtype="0" dur="500" decel="100000" fill="hold" grpId="0" nodeType="after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stCondLst>
                                            <p:cond delay="0"/>
                                          </p:stCondLst>
                                        </p:cTn>
                                        <p:tgtEl>
                                          <p:spTgt spid="18"/>
                                        </p:tgtEl>
                                      </p:cBhvr>
                                    </p:animEffect>
                                    <p:anim to="0" calcmode="lin" valueType="num">
                                      <p:cBhvr>
                                        <p:cTn id="18" dur="500" fill="hold">
                                          <p:stCondLst>
                                            <p:cond delay="0"/>
                                          </p:stCondLst>
                                        </p:cTn>
                                        <p:tgtEl>
                                          <p:spTgt spid="18"/>
                                        </p:tgtEl>
                                        <p:attrNameLst>
                                          <p:attrName>ppt_x</p:attrName>
                                        </p:attrNameLst>
                                      </p:cBhvr>
                                      <p:tavLst>
                                        <p:tav tm="0">
                                          <p:val>
                                            <p:strVal val="#ppt_x-.05"/>
                                          </p:val>
                                        </p:tav>
                                        <p:tav tm="100000">
                                          <p:val>
                                            <p:strVal val="#ppt_x"/>
                                          </p:val>
                                        </p:tav>
                                      </p:tavLst>
                                    </p:anim>
                                  </p:childTnLst>
                                </p:cTn>
                              </p:par>
                            </p:childTnLst>
                          </p:cTn>
                        </p:par>
                        <p:par>
                          <p:cTn id="19" fill="hold" nodeType="afterGroup">
                            <p:stCondLst>
                              <p:cond delay="1500"/>
                            </p:stCondLst>
                            <p:childTnLst>
                              <p:par>
                                <p:cTn id="20" presetID="10" presetClass="entr" presetSubtype="0" dur="500" decel="100000"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stCondLst>
                                            <p:cond delay="0"/>
                                          </p:stCondLst>
                                        </p:cTn>
                                        <p:tgtEl>
                                          <p:spTgt spid="20"/>
                                        </p:tgtEl>
                                      </p:cBhvr>
                                    </p:animEffect>
                                    <p:anim to="0" calcmode="lin" valueType="num">
                                      <p:cBhvr>
                                        <p:cTn id="23" dur="500" fill="hold">
                                          <p:stCondLst>
                                            <p:cond delay="0"/>
                                          </p:stCondLst>
                                        </p:cTn>
                                        <p:tgtEl>
                                          <p:spTgt spid="20"/>
                                        </p:tgtEl>
                                        <p:attrNameLst>
                                          <p:attrName>ppt_x</p:attrName>
                                        </p:attrNameLst>
                                      </p:cBhvr>
                                      <p:tavLst>
                                        <p:tav tm="0">
                                          <p:val>
                                            <p:strVal val="#ppt_x-.05"/>
                                          </p:val>
                                        </p:tav>
                                        <p:tav tm="100000">
                                          <p:val>
                                            <p:strVal val="#ppt_x"/>
                                          </p:val>
                                        </p:tav>
                                      </p:tavLst>
                                    </p:anim>
                                  </p:childTnLst>
                                </p:cTn>
                              </p:par>
                            </p:childTnLst>
                          </p:cTn>
                        </p:par>
                        <p:par>
                          <p:cTn id="24" fill="hold" nodeType="afterGroup">
                            <p:stCondLst>
                              <p:cond delay="2000"/>
                            </p:stCondLst>
                            <p:childTnLst>
                              <p:par>
                                <p:cTn id="25" presetID="42" presetClass="entr" presetSubtype="0" dur="1000" fill="hold" nodeType="afterEffect">
                                  <p:stCondLst>
                                    <p:cond delay="0"/>
                                  </p:stCondLst>
                                  <p:childTnLst>
                                    <p:set>
                                      <p:cBhvr>
                                        <p:cTn id="26" dur="1" fill="hold">
                                          <p:stCondLst>
                                            <p:cond delay="0"/>
                                          </p:stCondLst>
                                        </p:cTn>
                                        <p:tgtEl>
                                          <p:spTgt spid="37"/>
                                        </p:tgtEl>
                                        <p:attrNameLst>
                                          <p:attrName>style.visibility</p:attrName>
                                        </p:attrNameLst>
                                      </p:cBhvr>
                                      <p:to>
                                        <p:strVal val="visible"/>
                                      </p:to>
                                    </p:set>
                                    <p:animEffect transition="in" filter="fade">
                                      <p:cBhvr>
                                        <p:cTn id="27" dur="1000"/>
                                        <p:tgtEl>
                                          <p:spTgt spid="37"/>
                                        </p:tgtEl>
                                      </p:cBhvr>
                                    </p:animEffect>
                                    <p:anim calcmode="lin" valueType="num">
                                      <p:cBhvr>
                                        <p:cTn id="28" dur="1000" fill="hold"/>
                                        <p:tgtEl>
                                          <p:spTgt spid="37"/>
                                        </p:tgtEl>
                                        <p:attrNameLst>
                                          <p:attrName>ppt_x</p:attrName>
                                        </p:attrNameLst>
                                      </p:cBhvr>
                                      <p:tavLst>
                                        <p:tav tm="0">
                                          <p:val>
                                            <p:strVal val="#ppt_x"/>
                                          </p:val>
                                        </p:tav>
                                        <p:tav tm="100000">
                                          <p:val>
                                            <p:strVal val="#ppt_x"/>
                                          </p:val>
                                        </p:tav>
                                      </p:tavLst>
                                    </p:anim>
                                    <p:anim calcmode="lin" valueType="num">
                                      <p:cBhvr>
                                        <p:cTn id="29"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组合 13"/>
          <p:cNvGrpSpPr/>
          <p:nvPr/>
        </p:nvGrpSpPr>
        <p:grpSpPr>
          <a:xfrm>
            <a:off x="0" y="0"/>
            <a:ext cx="12192000" cy="6858000"/>
            <a:chExt cx="12192000" cy="6858000"/>
          </a:xfrm>
        </p:grpSpPr>
        <p:pic>
          <p:nvPicPr>
            <p:cNvPr id="10" name="图片 9"/>
            <p:cNvPicPr>
              <a:picLocks noChangeAspect="1"/>
            </p:cNvPicPr>
            <p:nvPr/>
          </p:nvPicPr>
          <p:blipFill>
            <a:blip r:embed="rId2"/>
            <a:stretch>
              <a:fillRect/>
            </a:stretch>
          </p:blipFill>
          <p:spPr>
            <a:xfrm>
              <a:off x="0" y="1052286"/>
              <a:ext cx="12192000" cy="5805714"/>
            </a:xfrm>
            <a:prstGeom prst="rect">
              <a:avLst/>
            </a:prstGeom>
          </p:spPr>
        </p:pic>
        <p:pic>
          <p:nvPicPr>
            <p:cNvPr id="11" name="图片 10"/>
            <p:cNvPicPr>
              <a:picLocks noChangeAspect="1"/>
            </p:cNvPicPr>
            <p:nvPr/>
          </p:nvPicPr>
          <p:blipFill>
            <a:blip r:embed="rId3"/>
            <a:stretch>
              <a:fillRect/>
            </a:stretch>
          </p:blipFill>
          <p:spPr>
            <a:xfrm>
              <a:off x="0" y="0"/>
              <a:ext cx="12192000" cy="2313214"/>
            </a:xfrm>
            <a:prstGeom prst="rect">
              <a:avLst/>
            </a:prstGeom>
          </p:spPr>
        </p:pic>
        <p:pic>
          <p:nvPicPr>
            <p:cNvPr id="13" name="图片 12"/>
            <p:cNvPicPr>
              <a:picLocks noChangeAspect="1"/>
            </p:cNvPicPr>
            <p:nvPr/>
          </p:nvPicPr>
          <p:blipFill>
            <a:blip r:embed="rId4"/>
            <a:stretch>
              <a:fillRect/>
            </a:stretch>
          </p:blipFill>
          <p:spPr>
            <a:xfrm>
              <a:off x="0" y="1955800"/>
              <a:ext cx="12192000" cy="1409700"/>
            </a:xfrm>
            <a:prstGeom prst="rect">
              <a:avLst/>
            </a:prstGeom>
          </p:spPr>
        </p:pic>
      </p:grpSp>
      <p:sp>
        <p:nvSpPr>
          <p:cNvPr id="2" name="文本框 1"/>
          <p:cNvSpPr txBox="1"/>
          <p:nvPr/>
        </p:nvSpPr>
        <p:spPr>
          <a:xfrm>
            <a:off x="2345690" y="445915"/>
            <a:ext cx="2819400"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b="1">
                <a:solidFill>
                  <a:srgbClr val="C00000"/>
                </a:solidFill>
                <a:latin typeface="思源宋体 CN" panose="02020400000000000000" pitchFamily="18" charset="-122"/>
                <a:ea typeface="思源宋体 CN" panose="02020400000000000000" pitchFamily="18" charset="-122"/>
                <a:sym typeface="思源宋体 CN" panose="02020400000000000000" pitchFamily="18" charset="-122"/>
              </a:rPr>
              <a:t>目录</a:t>
            </a:r>
            <a:endParaRPr lang="zh-CN" altLang="en-US" sz="6000" b="1">
              <a:solidFill>
                <a:srgbClr val="C00000"/>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18" name="文本框 17"/>
          <p:cNvSpPr txBox="1"/>
          <p:nvPr>
            <p:custDataLst>
              <p:tags r:id="rId5"/>
            </p:custDataLst>
          </p:nvPr>
        </p:nvSpPr>
        <p:spPr>
          <a:xfrm>
            <a:off x="2430780" y="865505"/>
            <a:ext cx="7746365" cy="3969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350" lvl="0" indent="-514350">
              <a:lnSpc>
                <a:spcPct val="300000"/>
              </a:lnSpc>
              <a:buFont typeface="+mj-lt"/>
              <a:buAutoNum type="arabicPeriod"/>
            </a:pPr>
            <a:r>
              <a:rPr lang="zh-CN" altLang="en-US" sz="2800" b="1">
                <a:solidFill>
                  <a:srgbClr val="C00000"/>
                </a:solidFill>
                <a:latin typeface="思源黑体 CN Bold" panose="020b0800000000000000" pitchFamily="34" charset="-128"/>
                <a:ea typeface="思源黑体 CN Bold" panose="020b0800000000000000" pitchFamily="34" charset="-128"/>
                <a:sym typeface="+mn-ea"/>
              </a:rPr>
              <a:t>恐怖主义离我们有多远？</a:t>
            </a:r>
            <a:endParaRPr lang="zh-CN" altLang="en-US" sz="2800" b="1">
              <a:solidFill>
                <a:srgbClr val="C00000"/>
              </a:solidFill>
              <a:latin typeface="思源黑体 CN Bold" panose="020b0800000000000000" pitchFamily="34" charset="-128"/>
              <a:ea typeface="思源黑体 CN Bold" panose="020b0800000000000000" pitchFamily="34" charset="-128"/>
              <a:sym typeface="+mn-ea"/>
            </a:endParaRPr>
          </a:p>
          <a:p>
            <a:pPr marL="514350" lvl="0" indent="-514350">
              <a:lnSpc>
                <a:spcPct val="300000"/>
              </a:lnSpc>
              <a:buFont typeface="+mj-lt"/>
              <a:buAutoNum type="arabicPeriod"/>
            </a:pPr>
            <a:r>
              <a:rPr lang="zh-CN" altLang="en-US" sz="2800" b="1">
                <a:solidFill>
                  <a:srgbClr val="C00000"/>
                </a:solidFill>
                <a:latin typeface="思源黑体 CN Bold" panose="020b0800000000000000" pitchFamily="34" charset="-128"/>
                <a:ea typeface="思源黑体 CN Bold" panose="020b0800000000000000" pitchFamily="34" charset="-128"/>
                <a:sym typeface="+mn-ea"/>
              </a:rPr>
              <a:t>校园反恐从我做起</a:t>
            </a:r>
            <a:endParaRPr lang="en-US" altLang="zh-CN" sz="2800" b="1">
              <a:solidFill>
                <a:srgbClr val="C00000"/>
              </a:solidFill>
              <a:latin typeface="思源黑体 CN Bold" panose="020b0800000000000000" pitchFamily="34" charset="-128"/>
              <a:ea typeface="思源黑体 CN Bold" panose="020b0800000000000000" pitchFamily="34" charset="-128"/>
              <a:sym typeface="+mn-ea"/>
            </a:endParaRPr>
          </a:p>
          <a:p>
            <a:pPr marL="514350" indent="-514350">
              <a:lnSpc>
                <a:spcPct val="300000"/>
              </a:lnSpc>
              <a:buFont typeface="+mj-lt"/>
              <a:buAutoNum type="arabicPeriod"/>
            </a:pPr>
            <a:r>
              <a:rPr lang="zh-CN" altLang="en-US" sz="2800" b="1">
                <a:solidFill>
                  <a:srgbClr val="C00000"/>
                </a:solidFill>
                <a:latin typeface="思源黑体 CN Bold" panose="020b0800000000000000" pitchFamily="34" charset="-128"/>
                <a:ea typeface="思源黑体 CN Bold" panose="020b0800000000000000" pitchFamily="34" charset="-128"/>
                <a:sym typeface="+mn-ea"/>
              </a:rPr>
              <a:t>紧急情况下如何进行自救互救？ </a:t>
            </a:r>
            <a:endParaRPr lang="zh-CN" altLang="en-US" sz="2800" b="1">
              <a:solidFill>
                <a:srgbClr val="C00000"/>
              </a:solidFill>
              <a:latin typeface="思源黑体 CN Bold" panose="020b0800000000000000" pitchFamily="34" charset="-128"/>
              <a:ea typeface="思源黑体 CN Bold" panose="020b0800000000000000" pitchFamily="34" charset="-128"/>
              <a:sym typeface="+mn-ea"/>
            </a:endParaRPr>
          </a:p>
        </p:txBody>
      </p:sp>
      <p:sp>
        <p:nvSpPr>
          <p:cNvPr id="19" name="文本框 18"/>
          <p:cNvSpPr txBox="1"/>
          <p:nvPr>
            <p:custDataLst>
              <p:tags r:id="rId6"/>
            </p:custDataLst>
          </p:nvPr>
        </p:nvSpPr>
        <p:spPr>
          <a:xfrm>
            <a:off x="5825653" y="2143056"/>
            <a:ext cx="4267960" cy="4339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GB" altLang="zh-CN" sz="1000">
                <a:solidFill>
                  <a:schemeClr val="tx1">
                    <a:lumMod val="75000"/>
                    <a:lumOff val="25000"/>
                  </a:schemeClr>
                </a:solidFill>
                <a:latin typeface="思源黑体 CN Regular" panose="020b0500000000000000" pitchFamily="34" charset="-128"/>
                <a:ea typeface="思源黑体 CN Regular" panose="020b0500000000000000" pitchFamily="34" charset="-128"/>
              </a:rPr>
              <a:t>enter the relevant content you need here. thank you for downloading our ppt template file.</a:t>
            </a:r>
            <a:endParaRPr lang="en-GB" altLang="zh-CN" sz="1000">
              <a:solidFill>
                <a:schemeClr val="tx1">
                  <a:lumMod val="75000"/>
                  <a:lumOff val="25000"/>
                </a:schemeClr>
              </a:solidFill>
              <a:latin typeface="思源黑体 CN Regular" panose="020b0500000000000000" pitchFamily="34" charset="-128"/>
              <a:ea typeface="思源黑体 CN Regular" panose="020b0500000000000000" pitchFamily="34" charset="-128"/>
            </a:endParaRPr>
          </a:p>
        </p:txBody>
      </p:sp>
      <p:sp>
        <p:nvSpPr>
          <p:cNvPr id="21" name="文本框 20"/>
          <p:cNvSpPr txBox="1"/>
          <p:nvPr>
            <p:custDataLst>
              <p:tags r:id="rId7"/>
            </p:custDataLst>
          </p:nvPr>
        </p:nvSpPr>
        <p:spPr>
          <a:xfrm>
            <a:off x="5909945" y="3464560"/>
            <a:ext cx="42672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GB" altLang="zh-CN" sz="1000">
                <a:solidFill>
                  <a:schemeClr val="tx1">
                    <a:lumMod val="75000"/>
                    <a:lumOff val="25000"/>
                  </a:schemeClr>
                </a:solidFill>
                <a:latin typeface="思源黑体 CN Regular" panose="020b0500000000000000" pitchFamily="34" charset="-128"/>
                <a:ea typeface="思源黑体 CN Regular" panose="020b0500000000000000" pitchFamily="34" charset="-128"/>
              </a:rPr>
              <a:t>enter the relevant content you need here. thank you for downloading our ppt template file.</a:t>
            </a:r>
            <a:endParaRPr lang="en-GB" altLang="zh-CN" sz="1000">
              <a:solidFill>
                <a:schemeClr val="tx1">
                  <a:lumMod val="75000"/>
                  <a:lumOff val="25000"/>
                </a:schemeClr>
              </a:solidFill>
              <a:latin typeface="思源黑体 CN Regular" panose="020b0500000000000000" pitchFamily="34" charset="-128"/>
              <a:ea typeface="思源黑体 CN Regular" panose="020b0500000000000000" pitchFamily="34" charset="-128"/>
            </a:endParaRPr>
          </a:p>
        </p:txBody>
      </p:sp>
      <p:sp>
        <p:nvSpPr>
          <p:cNvPr id="22" name="文本框 21"/>
          <p:cNvSpPr txBox="1"/>
          <p:nvPr>
            <p:custDataLst>
              <p:tags r:id="rId8"/>
            </p:custDataLst>
          </p:nvPr>
        </p:nvSpPr>
        <p:spPr>
          <a:xfrm>
            <a:off x="5909945" y="4673600"/>
            <a:ext cx="43287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GB" altLang="zh-CN" sz="1000">
                <a:solidFill>
                  <a:schemeClr val="tx1">
                    <a:lumMod val="75000"/>
                    <a:lumOff val="25000"/>
                  </a:schemeClr>
                </a:solidFill>
                <a:latin typeface="思源黑体 CN Regular" panose="020b0500000000000000" pitchFamily="34" charset="-128"/>
                <a:ea typeface="思源黑体 CN Regular" panose="020b0500000000000000" pitchFamily="34" charset="-128"/>
              </a:rPr>
              <a:t>enter the relevant content you need here. thank you for downloading our ppt template file.</a:t>
            </a:r>
            <a:endParaRPr lang="en-GB" altLang="zh-CN" sz="1000">
              <a:solidFill>
                <a:schemeClr val="tx1">
                  <a:lumMod val="75000"/>
                  <a:lumOff val="25000"/>
                </a:schemeClr>
              </a:solidFill>
              <a:latin typeface="思源黑体 CN Regular" panose="020b0500000000000000" pitchFamily="34" charset="-128"/>
              <a:ea typeface="思源黑体 CN Regular" panose="020b0500000000000000" pitchFamily="34" charset="-128"/>
            </a:endParaRPr>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stCondLst>
                                            <p:cond delay="0"/>
                                          </p:stCondLst>
                                        </p:cTn>
                                        <p:tgtEl>
                                          <p:spTgt spid="2"/>
                                        </p:tgtEl>
                                      </p:cBhvr>
                                    </p:animEffect>
                                    <p:anim to="0" calcmode="lin" valueType="num">
                                      <p:cBhvr>
                                        <p:cTn id="8" dur="500" fill="hold">
                                          <p:stCondLst>
                                            <p:cond delay="0"/>
                                          </p:stCondLst>
                                        </p:cTn>
                                        <p:tgtEl>
                                          <p:spTgt spid="2"/>
                                        </p:tgtEl>
                                        <p:attrNameLst>
                                          <p:attrName>ppt_x</p:attrName>
                                        </p:attrNameLst>
                                      </p:cBhvr>
                                      <p:tavLst>
                                        <p:tav tm="0">
                                          <p:val>
                                            <p:strVal val="#ppt_x-.05"/>
                                          </p:val>
                                        </p:tav>
                                        <p:tav tm="100000">
                                          <p:val>
                                            <p:strVal val="#ppt_x"/>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blinds(horizontal)">
                                      <p:cBhvr>
                                        <p:cTn id="13" dur="500"/>
                                        <p:tgtEl>
                                          <p:spTgt spid="19"/>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blinds(horizontal)">
                                      <p:cBhvr>
                                        <p:cTn id="16" dur="500"/>
                                        <p:tgtEl>
                                          <p:spTgt spid="18"/>
                                        </p:tgtEl>
                                      </p:cBhvr>
                                    </p:animEffect>
                                  </p:childTnLst>
                                </p:cTn>
                              </p:par>
                              <p:par>
                                <p:cTn id="17" presetID="3" presetClass="entr" presetSubtype="10" dur="50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blinds(horizontal)">
                                      <p:cBhvr>
                                        <p:cTn id="19" dur="500"/>
                                        <p:tgtEl>
                                          <p:spTgt spid="21"/>
                                        </p:tgtEl>
                                      </p:cBhvr>
                                    </p:animEffect>
                                  </p:childTnLst>
                                </p:cTn>
                              </p:par>
                              <p:par>
                                <p:cTn id="20" presetID="3" presetClass="entr" presetSubtype="10" dur="50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blinds(horizontal)">
                                      <p:cBhvr>
                                        <p:cTn id="2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p:bldP spid="19" grpId="0"/>
      <p:bldP spid="21" grpId="0"/>
      <p:bldP spid="2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组合 13"/>
          <p:cNvGrpSpPr/>
          <p:nvPr/>
        </p:nvGrpSpPr>
        <p:grpSpPr>
          <a:xfrm>
            <a:off x="0" y="0"/>
            <a:ext cx="12192000" cy="6858000"/>
            <a:chExt cx="12192000" cy="6858000"/>
          </a:xfrm>
        </p:grpSpPr>
        <p:pic>
          <p:nvPicPr>
            <p:cNvPr id="10" name="图片 9"/>
            <p:cNvPicPr>
              <a:picLocks noChangeAspect="1"/>
            </p:cNvPicPr>
            <p:nvPr/>
          </p:nvPicPr>
          <p:blipFill>
            <a:blip r:embed="rId2"/>
            <a:stretch>
              <a:fillRect/>
            </a:stretch>
          </p:blipFill>
          <p:spPr>
            <a:xfrm>
              <a:off x="0" y="1052286"/>
              <a:ext cx="12192000" cy="5805714"/>
            </a:xfrm>
            <a:prstGeom prst="rect">
              <a:avLst/>
            </a:prstGeom>
          </p:spPr>
        </p:pic>
        <p:pic>
          <p:nvPicPr>
            <p:cNvPr id="11" name="图片 10"/>
            <p:cNvPicPr>
              <a:picLocks noChangeAspect="1"/>
            </p:cNvPicPr>
            <p:nvPr/>
          </p:nvPicPr>
          <p:blipFill>
            <a:blip r:embed="rId3"/>
            <a:stretch>
              <a:fillRect/>
            </a:stretch>
          </p:blipFill>
          <p:spPr>
            <a:xfrm>
              <a:off x="0" y="0"/>
              <a:ext cx="12192000" cy="2313214"/>
            </a:xfrm>
            <a:prstGeom prst="rect">
              <a:avLst/>
            </a:prstGeom>
          </p:spPr>
        </p:pic>
        <p:pic>
          <p:nvPicPr>
            <p:cNvPr id="13" name="图片 12"/>
            <p:cNvPicPr>
              <a:picLocks noChangeAspect="1"/>
            </p:cNvPicPr>
            <p:nvPr/>
          </p:nvPicPr>
          <p:blipFill>
            <a:blip r:embed="rId4"/>
            <a:stretch>
              <a:fillRect/>
            </a:stretch>
          </p:blipFill>
          <p:spPr>
            <a:xfrm>
              <a:off x="0" y="1955800"/>
              <a:ext cx="12192000" cy="1409700"/>
            </a:xfrm>
            <a:prstGeom prst="rect">
              <a:avLst/>
            </a:prstGeom>
          </p:spPr>
        </p:pic>
      </p:grpSp>
      <p:sp>
        <p:nvSpPr>
          <p:cNvPr id="3" name="文本框 2"/>
          <p:cNvSpPr txBox="1"/>
          <p:nvPr/>
        </p:nvSpPr>
        <p:spPr>
          <a:xfrm>
            <a:off x="838200" y="2648024"/>
            <a:ext cx="1051560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a:gradFill>
                  <a:gsLst>
                    <a:gs pos="0">
                      <a:srgbClr val="FF0000"/>
                    </a:gs>
                    <a:gs pos="70000">
                      <a:srgbClr val="C00000"/>
                    </a:gs>
                  </a:gsLst>
                  <a:lin ang="5400000" scaled="1"/>
                </a:gradFill>
                <a:latin typeface="思源黑体 CN Heavy" panose="020b0a00000000000000" pitchFamily="34" charset="-122"/>
                <a:ea typeface="思源黑体 CN Heavy" panose="020b0a00000000000000" pitchFamily="34" charset="-122"/>
                <a:sym typeface="+mn-ea"/>
              </a:rPr>
              <a:t>恐怖主义离我们有多远？</a:t>
            </a:r>
            <a:endParaRPr lang="zh-CN" altLang="en-US" sz="7200">
              <a:gradFill>
                <a:gsLst>
                  <a:gs pos="0">
                    <a:srgbClr val="FF0000"/>
                  </a:gs>
                  <a:gs pos="70000">
                    <a:srgbClr val="C00000"/>
                  </a:gs>
                </a:gsLst>
                <a:lin ang="5400000" scaled="1"/>
              </a:gradFill>
              <a:latin typeface="思源黑体 CN Heavy" panose="020b0a00000000000000" pitchFamily="34" charset="-122"/>
              <a:ea typeface="思源黑体 CN Heavy" panose="020b0a00000000000000" pitchFamily="34" charset="-122"/>
              <a:sym typeface="思源宋体 CN" panose="02020400000000000000" pitchFamily="18" charset="-122"/>
            </a:endParaRPr>
          </a:p>
        </p:txBody>
      </p:sp>
      <p:sp>
        <p:nvSpPr>
          <p:cNvPr id="5" name="矩形: 圆角 4"/>
          <p:cNvSpPr/>
          <p:nvPr/>
        </p:nvSpPr>
        <p:spPr>
          <a:xfrm>
            <a:off x="4570413" y="1616908"/>
            <a:ext cx="3051175" cy="973838"/>
          </a:xfrm>
          <a:prstGeom prst="roundRect">
            <a:avLst>
              <a:gd name="adj" fmla="val 35282"/>
            </a:avLst>
          </a:prstGeom>
          <a:gradFill flip="none" rotWithShape="1">
            <a:gsLst>
              <a:gs pos="0">
                <a:srgbClr val="FF0000"/>
              </a:gs>
              <a:gs pos="70000">
                <a:srgbClr val="C00000"/>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44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rPr>
              <a:t>PART.01</a:t>
            </a:r>
            <a:endParaRPr lang="zh-CN" altLang="en-US" sz="44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16" name="文本框 15"/>
          <p:cNvSpPr txBox="1"/>
          <p:nvPr>
            <p:custDataLst>
              <p:tags r:id="rId5"/>
            </p:custDataLst>
          </p:nvPr>
        </p:nvSpPr>
        <p:spPr>
          <a:xfrm>
            <a:off x="3112997" y="76234"/>
            <a:ext cx="596718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学</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习</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反</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恐</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防</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暴</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筑</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牢</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安</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全</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防</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线</a:t>
            </a:r>
            <a:endPar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6" name="文本框 5"/>
          <p:cNvSpPr txBox="1"/>
          <p:nvPr>
            <p:custDataLst>
              <p:tags r:id="rId6"/>
            </p:custDataLst>
          </p:nvPr>
        </p:nvSpPr>
        <p:spPr>
          <a:xfrm>
            <a:off x="2138296" y="3859302"/>
            <a:ext cx="8063345" cy="55701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GB" altLang="zh-CN" sz="1100">
                <a:solidFill>
                  <a:schemeClr val="tx1">
                    <a:lumMod val="75000"/>
                    <a:lumOff val="25000"/>
                  </a:schemeClr>
                </a:solidFill>
                <a:latin typeface="思源黑体 CN Regular" panose="020b0500000000000000" pitchFamily="34" charset="-128"/>
                <a:ea typeface="思源黑体 CN Regular" panose="020b0500000000000000" pitchFamily="34" charset="-128"/>
              </a:rPr>
              <a:t>your content is entered here, or by copying your text, select paste in this box and choose to retain only text. your content is typed here, or by copying your text, select paste in this box.</a:t>
            </a:r>
            <a:endParaRPr lang="en-GB" altLang="zh-CN" sz="1100">
              <a:solidFill>
                <a:schemeClr val="tx1">
                  <a:lumMod val="75000"/>
                  <a:lumOff val="25000"/>
                </a:schemeClr>
              </a:solidFill>
              <a:latin typeface="思源黑体 CN Regular" panose="020b0500000000000000" pitchFamily="34" charset="-128"/>
              <a:ea typeface="思源黑体 CN Regular" panose="020b0500000000000000" pitchFamily="34" charset="-128"/>
            </a:endParaRPr>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to="0" calcmode="lin" valueType="num">
                                      <p:cBhvr>
                                        <p:cTn id="7" dur="500" decel="100000" fill="hold">
                                          <p:stCondLst>
                                            <p:cond delay="0"/>
                                          </p:stCondLst>
                                        </p:cTn>
                                        <p:tgtEl>
                                          <p:spTgt spid="5"/>
                                        </p:tgtEl>
                                        <p:attrNameLst>
                                          <p:attrName>ppt_y</p:attrName>
                                        </p:attrNameLst>
                                      </p:cBhvr>
                                      <p:tavLst>
                                        <p:tav tm="0">
                                          <p:val>
                                            <p:strVal val="ppt_y+0.02"/>
                                          </p:val>
                                        </p:tav>
                                        <p:tav tm="100000">
                                          <p:val>
                                            <p:strVal val="#ppt_y"/>
                                          </p:val>
                                        </p:tav>
                                      </p:tavLst>
                                    </p:anim>
                                    <p:animEffect transition="in" filter="fade">
                                      <p:cBhvr>
                                        <p:cTn id="8" dur="500">
                                          <p:stCondLst>
                                            <p:cond delay="0"/>
                                          </p:stCondLst>
                                        </p:cTn>
                                        <p:tgtEl>
                                          <p:spTgt spid="5"/>
                                        </p:tgtEl>
                                      </p:cBhvr>
                                    </p:animEffect>
                                    <p:animScale>
                                      <p:cBhvr>
                                        <p:cTn id="9" dur="500" decel="100000" fill="hold">
                                          <p:stCondLst>
                                            <p:cond delay="0"/>
                                          </p:stCondLst>
                                        </p:cTn>
                                        <p:tgtEl>
                                          <p:spTgt spid="5"/>
                                        </p:tgtEl>
                                      </p:cBhvr>
                                      <p:by x="100000" y="100000"/>
                                      <p:from x="110000" y="110000"/>
                                      <p:to x="100000" y="100000"/>
                                    </p:animScale>
                                  </p:childTnLst>
                                </p:cTn>
                              </p:par>
                            </p:childTnLst>
                          </p:cTn>
                        </p:par>
                        <p:par>
                          <p:cTn id="10" fill="hold" nodeType="afterGroup">
                            <p:stCondLst>
                              <p:cond delay="500"/>
                            </p:stCondLst>
                            <p:childTnLst>
                              <p:par>
                                <p:cTn id="11" presetID="10" presetClass="entr" presetSubtype="0" dur="500" fill="hold" grpId="0" nodeType="afterEffect">
                                  <p:stCondLst>
                                    <p:cond delay="0"/>
                                  </p:stCondLst>
                                  <p:iterate type="wd">
                                    <p:tmPct val="10000"/>
                                  </p:iterate>
                                  <p:childTnLst>
                                    <p:set>
                                      <p:cBhvr>
                                        <p:cTn id="12" dur="1" fill="hold">
                                          <p:stCondLst>
                                            <p:cond delay="0"/>
                                          </p:stCondLst>
                                        </p:cTn>
                                        <p:tgtEl>
                                          <p:spTgt spid="3"/>
                                        </p:tgtEl>
                                        <p:attrNameLst>
                                          <p:attrName>style.visibility</p:attrName>
                                        </p:attrNameLst>
                                      </p:cBhvr>
                                      <p:to>
                                        <p:strVal val="visible"/>
                                      </p:to>
                                    </p:set>
                                    <p:anim to="0" calcmode="lin" valueType="num">
                                      <p:cBhvr>
                                        <p:cTn id="13" dur="500" decel="100000" fill="hold">
                                          <p:stCondLst>
                                            <p:cond delay="0"/>
                                          </p:stCondLst>
                                        </p:cTn>
                                        <p:tgtEl>
                                          <p:spTgt spid="3"/>
                                        </p:tgtEl>
                                        <p:attrNameLst>
                                          <p:attrName>ppt_y</p:attrName>
                                        </p:attrNameLst>
                                      </p:cBhvr>
                                      <p:tavLst>
                                        <p:tav tm="0">
                                          <p:val>
                                            <p:strVal val="ppt_y+0.02"/>
                                          </p:val>
                                        </p:tav>
                                        <p:tav tm="100000">
                                          <p:val>
                                            <p:strVal val="#ppt_y"/>
                                          </p:val>
                                        </p:tav>
                                      </p:tavLst>
                                    </p:anim>
                                    <p:animEffect transition="in" filter="fade">
                                      <p:cBhvr>
                                        <p:cTn id="14" dur="500">
                                          <p:stCondLst>
                                            <p:cond delay="0"/>
                                          </p:stCondLst>
                                        </p:cTn>
                                        <p:tgtEl>
                                          <p:spTgt spid="3"/>
                                        </p:tgtEl>
                                      </p:cBhvr>
                                    </p:animEffect>
                                    <p:animScale>
                                      <p:cBhvr>
                                        <p:cTn id="15" dur="500" decel="100000" fill="hold">
                                          <p:stCondLst>
                                            <p:cond delay="0"/>
                                          </p:stCondLst>
                                        </p:cTn>
                                        <p:tgtEl>
                                          <p:spTgt spid="3"/>
                                        </p:tgtEl>
                                      </p:cBhvr>
                                      <p:by x="100000" y="100000"/>
                                      <p:from x="110000" y="110000"/>
                                      <p:to x="100000" y="100000"/>
                                    </p:animScale>
                                  </p:childTnLst>
                                </p:cTn>
                              </p:par>
                            </p:childTnLst>
                          </p:cTn>
                        </p:par>
                        <p:par>
                          <p:cTn id="16" fill="hold" nodeType="afterGroup">
                            <p:stCondLst>
                              <p:cond delay="1000"/>
                            </p:stCondLst>
                            <p:childTnLst>
                              <p:par>
                                <p:cTn id="17" presetID="10" presetClass="entr" presetSubtype="0" dur="500" decel="100000"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stCondLst>
                                            <p:cond delay="0"/>
                                          </p:stCondLst>
                                        </p:cTn>
                                        <p:tgtEl>
                                          <p:spTgt spid="16"/>
                                        </p:tgtEl>
                                      </p:cBhvr>
                                    </p:animEffect>
                                    <p:anim to="0" calcmode="lin" valueType="num">
                                      <p:cBhvr>
                                        <p:cTn id="20" dur="500" fill="hold">
                                          <p:stCondLst>
                                            <p:cond delay="0"/>
                                          </p:stCondLst>
                                        </p:cTn>
                                        <p:tgtEl>
                                          <p:spTgt spid="16"/>
                                        </p:tgtEl>
                                        <p:attrNameLst>
                                          <p:attrName>ppt_x</p:attrName>
                                        </p:attrNameLst>
                                      </p:cBhvr>
                                      <p:tavLst>
                                        <p:tav tm="0">
                                          <p:val>
                                            <p:strVal val="#ppt_x-.05"/>
                                          </p:val>
                                        </p:tav>
                                        <p:tav tm="100000">
                                          <p:val>
                                            <p:strVal val="#ppt_x"/>
                                          </p:val>
                                        </p:tav>
                                      </p:tavLst>
                                    </p:anim>
                                  </p:childTnLst>
                                </p:cTn>
                              </p:par>
                              <p:par>
                                <p:cTn id="21" presetID="9" presetClass="entr" presetSubtype="0" dur="50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16" grpId="0"/>
      <p:bldP spid="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7" name="Rectangle 7"/>
          <p:cNvSpPr>
            <a:spLocks noGrp="1" noChangeArrowheads="1"/>
          </p:cNvSpPr>
          <p:nvPr/>
        </p:nvSpPr>
        <p:spPr bwMode="auto">
          <a:xfrm>
            <a:off x="821401" y="3163801"/>
            <a:ext cx="3660775" cy="1368425"/>
          </a:xfrm>
          <a:prstGeom prst="rect">
            <a:avLst/>
          </a:prstGeom>
        </p:spPr>
        <p:txBody>
          <a:bodyPr vert="horz" wrap="square" lIns="91440" tIns="45720" rIns="91440" bIns="45720" rtlCol="0" anchor="t">
            <a:normAutofit lnSpcReduction="20000"/>
          </a:bodyPr>
          <a:lstStyle>
            <a:defPPr>
              <a:defRPr lang="zh-CN"/>
            </a:defPPr>
            <a:lvl1pPr marL="342900" lvl="0" indent="-342900" algn="l" defTabSz="914400" rtl="0" eaLnBrk="1" fontAlgn="base" latinLnBrk="0" hangingPunct="1">
              <a:spcBef>
                <a:spcPct val="20000"/>
              </a:spcBef>
              <a:spcAft>
                <a:spcPct val="0"/>
              </a:spcAft>
              <a:buClrTx/>
              <a:buSzTx/>
              <a:buFont typeface="Calibri"/>
              <a:buChar char="•"/>
              <a:defRPr sz="2400" kern="1200">
                <a:solidFill>
                  <a:schemeClr val="tx1"/>
                </a:solidFill>
                <a:latin typeface="+mn-lt"/>
                <a:ea typeface="+mn-ea"/>
                <a:cs typeface="+mn-cs"/>
              </a:defRPr>
            </a:lvl1pPr>
            <a:lvl2pPr marL="742950" lvl="1" indent="-285750" algn="l" defTabSz="914400" rtl="0" eaLnBrk="1" fontAlgn="base" latinLnBrk="0" hangingPunct="1">
              <a:spcBef>
                <a:spcPct val="20000"/>
              </a:spcBef>
              <a:spcAft>
                <a:spcPct val="0"/>
              </a:spcAft>
              <a:buClrTx/>
              <a:buSzTx/>
              <a:buFont typeface="Arial" pitchFamily="34" charset="0"/>
              <a:buChar char="–"/>
              <a:defRPr sz="2000" kern="1200">
                <a:solidFill>
                  <a:schemeClr val="tx1"/>
                </a:solidFill>
                <a:latin typeface="+mn-lt"/>
                <a:ea typeface="+mn-ea"/>
                <a:cs typeface="+mn-cs"/>
              </a:defRPr>
            </a:lvl2pPr>
            <a:lvl3pPr marL="1143000" lvl="2" indent="-228600" algn="l" defTabSz="914400" rtl="0" eaLnBrk="1" fontAlgn="base" latinLnBrk="0" hangingPunct="1">
              <a:spcBef>
                <a:spcPct val="20000"/>
              </a:spcBef>
              <a:spcAft>
                <a:spcPct val="0"/>
              </a:spcAft>
              <a:buClrTx/>
              <a:buSzTx/>
              <a:buFont typeface="Arial" pitchFamily="34" charset="0"/>
              <a:buChar char="•"/>
              <a:defRPr sz="1800" kern="1200">
                <a:solidFill>
                  <a:schemeClr val="tx1"/>
                </a:solidFill>
                <a:latin typeface="+mn-lt"/>
                <a:ea typeface="+mn-ea"/>
                <a:cs typeface="+mn-cs"/>
              </a:defRPr>
            </a:lvl3pPr>
            <a:lvl4pPr marL="1600200" lvl="3"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4pPr>
            <a:lvl5pPr marL="2057400" lvl="4"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fontAlgn="auto">
              <a:lnSpc>
                <a:spcPct val="150000"/>
              </a:lnSpc>
              <a:spcBef>
                <a:spcPct val="0"/>
              </a:spcBef>
              <a:buFont typeface="Arial" pitchFamily="34" charset="0"/>
              <a:buNone/>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Arial" pitchFamily="34" charset="0"/>
              </a:rPr>
              <a:t>1. 袭击：  ① 爆炸， ② 枪击；  </a:t>
            </a:r>
            <a:b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Arial" pitchFamily="34" charset="0"/>
              </a:rPr>
            </a:b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Arial" pitchFamily="34" charset="0"/>
              </a:rPr>
              <a:t>2. 劫持； </a:t>
            </a:r>
            <a:b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Arial" pitchFamily="34" charset="0"/>
              </a:rPr>
            </a:b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Arial" pitchFamily="34" charset="0"/>
              </a:rPr>
              <a:t>3. 纵火破坏。   </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Arial" pitchFamily="34" charset="0"/>
            </a:endParaRPr>
          </a:p>
        </p:txBody>
      </p:sp>
      <p:sp>
        <p:nvSpPr>
          <p:cNvPr id="15368" name="内容占位符 2"/>
          <p:cNvSpPr>
            <a:spLocks noChangeArrowheads="1"/>
          </p:cNvSpPr>
          <p:nvPr/>
        </p:nvSpPr>
        <p:spPr bwMode="auto">
          <a:xfrm>
            <a:off x="821401" y="2340841"/>
            <a:ext cx="4079875" cy="688340"/>
          </a:xfrm>
          <a:prstGeom prst="rect">
            <a:avLst/>
          </a:prstGeom>
        </p:spPr>
        <p:txBody>
          <a:bodyPr vert="horz" wrap="square" lIns="91440" tIns="45720" rIns="91440" bIns="45720" rtlCol="0" anchor="t"/>
          <a:lstStyle>
            <a:defPPr>
              <a:defRPr lang="zh-CN"/>
            </a:defPPr>
            <a:lvl1pPr marL="342900" lvl="0" indent="-342900" algn="l" defTabSz="914400" rtl="0" eaLnBrk="1" fontAlgn="base" latinLnBrk="0" hangingPunct="1">
              <a:spcBef>
                <a:spcPct val="20000"/>
              </a:spcBef>
              <a:spcAft>
                <a:spcPct val="0"/>
              </a:spcAft>
              <a:buClrTx/>
              <a:buSzTx/>
              <a:buFont typeface="Calibri"/>
              <a:buChar char="•"/>
              <a:defRPr sz="2400" kern="1200">
                <a:solidFill>
                  <a:schemeClr val="tx1"/>
                </a:solidFill>
                <a:latin typeface="+mn-lt"/>
                <a:ea typeface="+mn-ea"/>
                <a:cs typeface="+mn-cs"/>
              </a:defRPr>
            </a:lvl1pPr>
            <a:lvl2pPr marL="742950" lvl="1" indent="-285750" algn="l" defTabSz="914400" rtl="0" eaLnBrk="1" fontAlgn="base" latinLnBrk="0" hangingPunct="1">
              <a:spcBef>
                <a:spcPct val="20000"/>
              </a:spcBef>
              <a:spcAft>
                <a:spcPct val="0"/>
              </a:spcAft>
              <a:buClrTx/>
              <a:buSzTx/>
              <a:buFont typeface="Arial" pitchFamily="34" charset="0"/>
              <a:buChar char="–"/>
              <a:defRPr sz="2000" kern="1200">
                <a:solidFill>
                  <a:schemeClr val="tx1"/>
                </a:solidFill>
                <a:latin typeface="+mn-lt"/>
                <a:ea typeface="+mn-ea"/>
                <a:cs typeface="+mn-cs"/>
              </a:defRPr>
            </a:lvl2pPr>
            <a:lvl3pPr marL="1143000" lvl="2" indent="-228600" algn="l" defTabSz="914400" rtl="0" eaLnBrk="1" fontAlgn="base" latinLnBrk="0" hangingPunct="1">
              <a:spcBef>
                <a:spcPct val="20000"/>
              </a:spcBef>
              <a:spcAft>
                <a:spcPct val="0"/>
              </a:spcAft>
              <a:buClrTx/>
              <a:buSzTx/>
              <a:buFont typeface="Arial" pitchFamily="34" charset="0"/>
              <a:buChar char="•"/>
              <a:defRPr sz="1800" kern="1200">
                <a:solidFill>
                  <a:schemeClr val="tx1"/>
                </a:solidFill>
                <a:latin typeface="+mn-lt"/>
                <a:ea typeface="+mn-ea"/>
                <a:cs typeface="+mn-cs"/>
              </a:defRPr>
            </a:lvl3pPr>
            <a:lvl4pPr marL="1600200" lvl="3"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4pPr>
            <a:lvl5pPr marL="2057400" lvl="4"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fontAlgn="auto">
              <a:lnSpc>
                <a:spcPct val="150000"/>
              </a:lnSpc>
              <a:spcBef>
                <a:spcPct val="0"/>
              </a:spcBef>
              <a:buFont typeface="Arial" pitchFamily="34" charset="0"/>
              <a:buNone/>
            </a:pPr>
            <a:r>
              <a:rPr lang="zh-CN" altLang="en-US" sz="3200" b="1">
                <a:solidFill>
                  <a:srgbClr val="C00000"/>
                </a:solidFill>
                <a:latin typeface="思源黑体 CN Bold" panose="020b0800000000000000" pitchFamily="34" charset="-128"/>
                <a:ea typeface="思源黑体 CN Bold" panose="020b0800000000000000" pitchFamily="34" charset="-128"/>
                <a:sym typeface="Calibri"/>
              </a:rPr>
              <a:t>常规手段</a:t>
            </a:r>
            <a:endParaRPr lang="zh-CN" altLang="en-US" sz="3200" b="1">
              <a:solidFill>
                <a:srgbClr val="C00000"/>
              </a:solidFill>
              <a:latin typeface="思源黑体 CN Bold" panose="020b0800000000000000" pitchFamily="34" charset="-128"/>
              <a:ea typeface="思源黑体 CN Bold" panose="020b0800000000000000" pitchFamily="34" charset="-128"/>
              <a:sym typeface="Calibri"/>
            </a:endParaRPr>
          </a:p>
        </p:txBody>
      </p:sp>
      <p:sp>
        <p:nvSpPr>
          <p:cNvPr id="15370" name="内容占位符 2"/>
          <p:cNvSpPr>
            <a:spLocks noChangeArrowheads="1"/>
          </p:cNvSpPr>
          <p:nvPr/>
        </p:nvSpPr>
        <p:spPr bwMode="auto">
          <a:xfrm>
            <a:off x="6340647" y="2340841"/>
            <a:ext cx="3192145" cy="822960"/>
          </a:xfrm>
          <a:prstGeom prst="rect">
            <a:avLst/>
          </a:prstGeom>
        </p:spPr>
        <p:txBody>
          <a:bodyPr vert="horz" wrap="square" lIns="91440" tIns="45720" rIns="91440" bIns="45720" rtlCol="0" anchor="t">
            <a:normAutofit/>
          </a:bodyPr>
          <a:lstStyle>
            <a:defPPr>
              <a:defRPr lang="zh-CN"/>
            </a:defPPr>
            <a:lvl1pPr marL="342900" lvl="0" indent="-342900" algn="l" defTabSz="914400" rtl="0" eaLnBrk="1" fontAlgn="base" latinLnBrk="0" hangingPunct="1">
              <a:spcBef>
                <a:spcPct val="20000"/>
              </a:spcBef>
              <a:spcAft>
                <a:spcPct val="0"/>
              </a:spcAft>
              <a:buClrTx/>
              <a:buSzTx/>
              <a:buFont typeface="Calibri"/>
              <a:buChar char="•"/>
              <a:defRPr sz="2400" kern="1200">
                <a:solidFill>
                  <a:schemeClr val="tx1"/>
                </a:solidFill>
                <a:latin typeface="+mn-lt"/>
                <a:ea typeface="+mn-ea"/>
                <a:cs typeface="+mn-cs"/>
              </a:defRPr>
            </a:lvl1pPr>
            <a:lvl2pPr marL="742950" lvl="1" indent="-285750" algn="l" defTabSz="914400" rtl="0" eaLnBrk="1" fontAlgn="base" latinLnBrk="0" hangingPunct="1">
              <a:spcBef>
                <a:spcPct val="20000"/>
              </a:spcBef>
              <a:spcAft>
                <a:spcPct val="0"/>
              </a:spcAft>
              <a:buClrTx/>
              <a:buSzTx/>
              <a:buFont typeface="Arial" pitchFamily="34" charset="0"/>
              <a:buChar char="–"/>
              <a:defRPr sz="2000" kern="1200">
                <a:solidFill>
                  <a:schemeClr val="tx1"/>
                </a:solidFill>
                <a:latin typeface="+mn-lt"/>
                <a:ea typeface="+mn-ea"/>
                <a:cs typeface="+mn-cs"/>
              </a:defRPr>
            </a:lvl2pPr>
            <a:lvl3pPr marL="1143000" lvl="2" indent="-228600" algn="l" defTabSz="914400" rtl="0" eaLnBrk="1" fontAlgn="base" latinLnBrk="0" hangingPunct="1">
              <a:spcBef>
                <a:spcPct val="20000"/>
              </a:spcBef>
              <a:spcAft>
                <a:spcPct val="0"/>
              </a:spcAft>
              <a:buClrTx/>
              <a:buSzTx/>
              <a:buFont typeface="Arial" pitchFamily="34" charset="0"/>
              <a:buChar char="•"/>
              <a:defRPr sz="1800" kern="1200">
                <a:solidFill>
                  <a:schemeClr val="tx1"/>
                </a:solidFill>
                <a:latin typeface="+mn-lt"/>
                <a:ea typeface="+mn-ea"/>
                <a:cs typeface="+mn-cs"/>
              </a:defRPr>
            </a:lvl3pPr>
            <a:lvl4pPr marL="1600200" lvl="3"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4pPr>
            <a:lvl5pPr marL="2057400" lvl="4"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fontAlgn="auto">
              <a:lnSpc>
                <a:spcPct val="150000"/>
              </a:lnSpc>
              <a:spcBef>
                <a:spcPct val="0"/>
              </a:spcBef>
              <a:buFont typeface="Arial" pitchFamily="34" charset="0"/>
              <a:buNone/>
            </a:pPr>
            <a:r>
              <a:rPr lang="zh-CN" altLang="en-US" sz="3200" b="1">
                <a:solidFill>
                  <a:srgbClr val="C00000"/>
                </a:solidFill>
                <a:latin typeface="思源黑体 CN Bold" panose="020b0800000000000000" pitchFamily="34" charset="-128"/>
                <a:ea typeface="思源黑体 CN Bold" panose="020b0800000000000000" pitchFamily="34" charset="-128"/>
                <a:sym typeface="Calibri"/>
              </a:rPr>
              <a:t>非常规手段</a:t>
            </a:r>
            <a:endParaRPr lang="zh-CN" altLang="en-US" sz="3200" b="1">
              <a:solidFill>
                <a:srgbClr val="C00000"/>
              </a:solidFill>
              <a:latin typeface="思源黑体 CN Bold" panose="020b0800000000000000" pitchFamily="34" charset="-128"/>
              <a:ea typeface="思源黑体 CN Bold" panose="020b0800000000000000" pitchFamily="34" charset="-128"/>
              <a:sym typeface="Calibri"/>
            </a:endParaRPr>
          </a:p>
        </p:txBody>
      </p:sp>
      <p:sp>
        <p:nvSpPr>
          <p:cNvPr id="15372" name="Rectangle 12"/>
          <p:cNvSpPr>
            <a:spLocks noGrp="1" noChangeArrowheads="1"/>
          </p:cNvSpPr>
          <p:nvPr/>
        </p:nvSpPr>
        <p:spPr bwMode="auto">
          <a:xfrm>
            <a:off x="6340647" y="3163801"/>
            <a:ext cx="3192780" cy="1683385"/>
          </a:xfrm>
          <a:prstGeom prst="rect">
            <a:avLst/>
          </a:prstGeom>
        </p:spPr>
        <p:txBody>
          <a:bodyPr vert="horz" wrap="square" lIns="91440" tIns="45720" rIns="91440" bIns="45720" rtlCol="0" anchor="t">
            <a:normAutofit/>
          </a:bodyPr>
          <a:lstStyle>
            <a:defPPr>
              <a:defRPr lang="zh-CN"/>
            </a:defPPr>
            <a:lvl1pPr marL="342900" lvl="0" indent="-342900" algn="l" defTabSz="914400" rtl="0" eaLnBrk="1" fontAlgn="base" latinLnBrk="0" hangingPunct="1">
              <a:spcBef>
                <a:spcPct val="20000"/>
              </a:spcBef>
              <a:spcAft>
                <a:spcPct val="0"/>
              </a:spcAft>
              <a:buClrTx/>
              <a:buSzTx/>
              <a:buFont typeface="Calibri"/>
              <a:buChar char="•"/>
              <a:defRPr sz="2400" kern="1200">
                <a:solidFill>
                  <a:schemeClr val="tx1"/>
                </a:solidFill>
                <a:latin typeface="+mn-lt"/>
                <a:ea typeface="+mn-ea"/>
                <a:cs typeface="+mn-cs"/>
              </a:defRPr>
            </a:lvl1pPr>
            <a:lvl2pPr marL="742950" lvl="1" indent="-285750" algn="l" defTabSz="914400" rtl="0" eaLnBrk="1" fontAlgn="base" latinLnBrk="0" hangingPunct="1">
              <a:spcBef>
                <a:spcPct val="20000"/>
              </a:spcBef>
              <a:spcAft>
                <a:spcPct val="0"/>
              </a:spcAft>
              <a:buClrTx/>
              <a:buSzTx/>
              <a:buFont typeface="Arial" pitchFamily="34" charset="0"/>
              <a:buChar char="–"/>
              <a:defRPr sz="2000" kern="1200">
                <a:solidFill>
                  <a:schemeClr val="tx1"/>
                </a:solidFill>
                <a:latin typeface="+mn-lt"/>
                <a:ea typeface="+mn-ea"/>
                <a:cs typeface="+mn-cs"/>
              </a:defRPr>
            </a:lvl2pPr>
            <a:lvl3pPr marL="1143000" lvl="2" indent="-228600" algn="l" defTabSz="914400" rtl="0" eaLnBrk="1" fontAlgn="base" latinLnBrk="0" hangingPunct="1">
              <a:spcBef>
                <a:spcPct val="20000"/>
              </a:spcBef>
              <a:spcAft>
                <a:spcPct val="0"/>
              </a:spcAft>
              <a:buClrTx/>
              <a:buSzTx/>
              <a:buFont typeface="Arial" pitchFamily="34" charset="0"/>
              <a:buChar char="•"/>
              <a:defRPr sz="1800" kern="1200">
                <a:solidFill>
                  <a:schemeClr val="tx1"/>
                </a:solidFill>
                <a:latin typeface="+mn-lt"/>
                <a:ea typeface="+mn-ea"/>
                <a:cs typeface="+mn-cs"/>
              </a:defRPr>
            </a:lvl3pPr>
            <a:lvl4pPr marL="1600200" lvl="3"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4pPr>
            <a:lvl5pPr marL="2057400" lvl="4" indent="-228600" algn="l" defTabSz="914400" rtl="0" eaLnBrk="1" fontAlgn="base" latinLnBrk="0" hangingPunct="1">
              <a:spcBef>
                <a:spcPct val="20000"/>
              </a:spcBef>
              <a:spcAft>
                <a:spcPct val="0"/>
              </a:spcAft>
              <a:buClrTx/>
              <a:buSzTx/>
              <a:buFont typeface="Arial" pitchFamily="34" charset="0"/>
              <a:buChar char="»"/>
              <a:defRPr sz="16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fontAlgn="auto">
              <a:lnSpc>
                <a:spcPct val="150000"/>
              </a:lnSpc>
              <a:spcBef>
                <a:spcPct val="0"/>
              </a:spcBef>
              <a:buFont typeface="Arial" pitchFamily="34" charset="0"/>
              <a:buNone/>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Calibri"/>
              </a:rPr>
              <a:t>1. 核辐射恐怖袭击；  </a:t>
            </a:r>
            <a:b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Calibri"/>
              </a:rPr>
            </a:b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Calibri"/>
              </a:rPr>
              <a:t>2. 生化恐怖袭击；  </a:t>
            </a:r>
            <a:b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Calibri"/>
              </a:rPr>
            </a:b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Calibri"/>
              </a:rPr>
              <a:t>3. 网络恐怖袭击活动。   </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Calibri"/>
            </a:endParaRPr>
          </a:p>
        </p:txBody>
      </p:sp>
      <p:sp>
        <p:nvSpPr>
          <p:cNvPr id="2" name="文本框 1"/>
          <p:cNvSpPr txBox="1"/>
          <p:nvPr/>
        </p:nvSpPr>
        <p:spPr>
          <a:xfrm>
            <a:off x="4583406" y="538837"/>
            <a:ext cx="2995295"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rPr>
              <a:t>常见的恐怖袭击手段 </a:t>
            </a:r>
            <a:endPar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endParaRPr>
          </a:p>
        </p:txBody>
      </p:sp>
      <p:pic>
        <p:nvPicPr>
          <p:cNvPr id="4" name="图片 3"/>
          <p:cNvPicPr>
            <a:picLocks noChangeAspect="1"/>
          </p:cNvPicPr>
          <p:nvPr/>
        </p:nvPicPr>
        <p:blipFill>
          <a:blip r:embed="rId2"/>
          <a:stretch>
            <a:fillRect/>
          </a:stretch>
        </p:blipFill>
        <p:spPr>
          <a:xfrm>
            <a:off x="3357612" y="2019213"/>
            <a:ext cx="3657600" cy="3657600"/>
          </a:xfrm>
          <a:prstGeom prst="rect">
            <a:avLst/>
          </a:prstGeom>
        </p:spPr>
      </p:pic>
      <p:pic>
        <p:nvPicPr>
          <p:cNvPr id="6" name="图片 5"/>
          <p:cNvPicPr>
            <a:picLocks noChangeAspect="1"/>
          </p:cNvPicPr>
          <p:nvPr/>
        </p:nvPicPr>
        <p:blipFill>
          <a:blip r:embed="rId3"/>
          <a:stretch>
            <a:fillRect/>
          </a:stretch>
        </p:blipFill>
        <p:spPr>
          <a:xfrm>
            <a:off x="8454583" y="1600200"/>
            <a:ext cx="3657600" cy="3657600"/>
          </a:xfrm>
          <a:prstGeom prst="rect">
            <a:avLst/>
          </a:prstGeom>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536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42" presetClass="entr" presetSubtype="0" dur="1000" fill="hold" nodeType="clickEffect">
                                  <p:stCondLst>
                                    <p:cond delay="0"/>
                                  </p:stCondLst>
                                  <p:childTnLst>
                                    <p:set>
                                      <p:cBhvr>
                                        <p:cTn id="10" dur="1" fill="hold">
                                          <p:stCondLst>
                                            <p:cond delay="0"/>
                                          </p:stCondLst>
                                        </p:cTn>
                                        <p:tgtEl>
                                          <p:spTgt spid="15367">
                                            <p:txEl>
                                              <p:pRg st="0" end="0"/>
                                            </p:txEl>
                                          </p:spTgt>
                                        </p:tgtEl>
                                        <p:attrNameLst>
                                          <p:attrName>style.visibility</p:attrName>
                                        </p:attrNameLst>
                                      </p:cBhvr>
                                      <p:to>
                                        <p:strVal val="visible"/>
                                      </p:to>
                                    </p:set>
                                    <p:animEffect transition="in" filter="fade">
                                      <p:cBhvr>
                                        <p:cTn id="11" dur="1000"/>
                                        <p:tgtEl>
                                          <p:spTgt spid="15367">
                                            <p:txEl>
                                              <p:pRg st="0" end="0"/>
                                            </p:txEl>
                                          </p:spTgt>
                                        </p:tgtEl>
                                      </p:cBhvr>
                                    </p:animEffect>
                                    <p:anim calcmode="lin" valueType="num">
                                      <p:cBhvr>
                                        <p:cTn id="12" dur="1000" fill="hold"/>
                                        <p:tgtEl>
                                          <p:spTgt spid="15367">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153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6" presetClass="entr" presetSubtype="16" dur="2000" fill="hold" grpId="0" nodeType="clickEffect">
                                  <p:stCondLst>
                                    <p:cond delay="0"/>
                                  </p:stCondLst>
                                  <p:childTnLst>
                                    <p:set>
                                      <p:cBhvr>
                                        <p:cTn id="17" dur="1" fill="hold">
                                          <p:stCondLst>
                                            <p:cond delay="0"/>
                                          </p:stCondLst>
                                        </p:cTn>
                                        <p:tgtEl>
                                          <p:spTgt spid="15370"/>
                                        </p:tgtEl>
                                        <p:attrNameLst>
                                          <p:attrName>style.visibility</p:attrName>
                                        </p:attrNameLst>
                                      </p:cBhvr>
                                      <p:to>
                                        <p:strVal val="visible"/>
                                      </p:to>
                                    </p:set>
                                    <p:animEffect transition="in" filter="circle(in)">
                                      <p:cBhvr>
                                        <p:cTn id="18" dur="2000"/>
                                        <p:tgtEl>
                                          <p:spTgt spid="15370"/>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53" presetClass="entr" presetSubtype="16" dur="500" fill="hold" grpId="0" nodeType="clickEffect">
                                  <p:stCondLst>
                                    <p:cond delay="0"/>
                                  </p:stCondLst>
                                  <p:childTnLst>
                                    <p:set>
                                      <p:cBhvr>
                                        <p:cTn id="22" dur="1" fill="hold">
                                          <p:stCondLst>
                                            <p:cond delay="0"/>
                                          </p:stCondLst>
                                        </p:cTn>
                                        <p:tgtEl>
                                          <p:spTgt spid="15372"/>
                                        </p:tgtEl>
                                        <p:attrNameLst>
                                          <p:attrName>style.visibility</p:attrName>
                                        </p:attrNameLst>
                                      </p:cBhvr>
                                      <p:to>
                                        <p:strVal val="visible"/>
                                      </p:to>
                                    </p:set>
                                    <p:anim calcmode="lin" valueType="num">
                                      <p:cBhvr>
                                        <p:cTn id="23" dur="500" fill="hold"/>
                                        <p:tgtEl>
                                          <p:spTgt spid="15372"/>
                                        </p:tgtEl>
                                        <p:attrNameLst>
                                          <p:attrName>ppt_w</p:attrName>
                                        </p:attrNameLst>
                                      </p:cBhvr>
                                      <p:tavLst>
                                        <p:tav tm="0">
                                          <p:val>
                                            <p:fltVal val="0"/>
                                          </p:val>
                                        </p:tav>
                                        <p:tav tm="100000">
                                          <p:val>
                                            <p:strVal val="#ppt_w"/>
                                          </p:val>
                                        </p:tav>
                                      </p:tavLst>
                                    </p:anim>
                                    <p:anim calcmode="lin" valueType="num">
                                      <p:cBhvr>
                                        <p:cTn id="24" dur="500" fill="hold"/>
                                        <p:tgtEl>
                                          <p:spTgt spid="15372"/>
                                        </p:tgtEl>
                                        <p:attrNameLst>
                                          <p:attrName>ppt_h</p:attrName>
                                        </p:attrNameLst>
                                      </p:cBhvr>
                                      <p:tavLst>
                                        <p:tav tm="0">
                                          <p:val>
                                            <p:fltVal val="0"/>
                                          </p:val>
                                        </p:tav>
                                        <p:tav tm="100000">
                                          <p:val>
                                            <p:strVal val="#ppt_h"/>
                                          </p:val>
                                        </p:tav>
                                      </p:tavLst>
                                    </p:anim>
                                    <p:animEffect transition="in" filter="fade">
                                      <p:cBhvr>
                                        <p:cTn id="25" dur="500"/>
                                        <p:tgtEl>
                                          <p:spTgt spid="153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8" grpId="0"/>
      <p:bldP spid="15370" grpId="0"/>
      <p:bldP spid="1537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组合 13"/>
          <p:cNvGrpSpPr/>
          <p:nvPr/>
        </p:nvGrpSpPr>
        <p:grpSpPr>
          <a:xfrm>
            <a:off x="0" y="0"/>
            <a:ext cx="12192000" cy="6858000"/>
            <a:chExt cx="12192000" cy="6858000"/>
          </a:xfrm>
        </p:grpSpPr>
        <p:pic>
          <p:nvPicPr>
            <p:cNvPr id="10" name="图片 9"/>
            <p:cNvPicPr>
              <a:picLocks noChangeAspect="1"/>
            </p:cNvPicPr>
            <p:nvPr/>
          </p:nvPicPr>
          <p:blipFill>
            <a:blip r:embed="rId2"/>
            <a:stretch>
              <a:fillRect/>
            </a:stretch>
          </p:blipFill>
          <p:spPr>
            <a:xfrm>
              <a:off x="0" y="1052286"/>
              <a:ext cx="12192000" cy="5805714"/>
            </a:xfrm>
            <a:prstGeom prst="rect">
              <a:avLst/>
            </a:prstGeom>
          </p:spPr>
        </p:pic>
        <p:pic>
          <p:nvPicPr>
            <p:cNvPr id="11" name="图片 10"/>
            <p:cNvPicPr>
              <a:picLocks noChangeAspect="1"/>
            </p:cNvPicPr>
            <p:nvPr/>
          </p:nvPicPr>
          <p:blipFill>
            <a:blip r:embed="rId3"/>
            <a:stretch>
              <a:fillRect/>
            </a:stretch>
          </p:blipFill>
          <p:spPr>
            <a:xfrm>
              <a:off x="0" y="0"/>
              <a:ext cx="12192000" cy="2313214"/>
            </a:xfrm>
            <a:prstGeom prst="rect">
              <a:avLst/>
            </a:prstGeom>
          </p:spPr>
        </p:pic>
        <p:pic>
          <p:nvPicPr>
            <p:cNvPr id="13" name="图片 12"/>
            <p:cNvPicPr>
              <a:picLocks noChangeAspect="1"/>
            </p:cNvPicPr>
            <p:nvPr/>
          </p:nvPicPr>
          <p:blipFill>
            <a:blip r:embed="rId4"/>
            <a:stretch>
              <a:fillRect/>
            </a:stretch>
          </p:blipFill>
          <p:spPr>
            <a:xfrm>
              <a:off x="0" y="1955800"/>
              <a:ext cx="12192000" cy="1409700"/>
            </a:xfrm>
            <a:prstGeom prst="rect">
              <a:avLst/>
            </a:prstGeom>
          </p:spPr>
        </p:pic>
      </p:grpSp>
      <p:sp>
        <p:nvSpPr>
          <p:cNvPr id="3" name="文本框 2"/>
          <p:cNvSpPr txBox="1"/>
          <p:nvPr/>
        </p:nvSpPr>
        <p:spPr>
          <a:xfrm>
            <a:off x="838200" y="2648024"/>
            <a:ext cx="1051560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a:gradFill>
                  <a:gsLst>
                    <a:gs pos="0">
                      <a:srgbClr val="FF0000"/>
                    </a:gs>
                    <a:gs pos="70000">
                      <a:srgbClr val="C00000"/>
                    </a:gs>
                  </a:gsLst>
                  <a:lin ang="5400000" scaled="1"/>
                </a:gradFill>
                <a:latin typeface="思源黑体 CN Heavy" panose="020b0a00000000000000" pitchFamily="34" charset="-122"/>
                <a:ea typeface="思源黑体 CN Heavy" panose="020b0a00000000000000" pitchFamily="34" charset="-122"/>
                <a:sym typeface="+mn-ea"/>
              </a:rPr>
              <a:t>校园反恐从我做起</a:t>
            </a:r>
            <a:endParaRPr lang="zh-CN" altLang="en-US" sz="7200">
              <a:gradFill>
                <a:gsLst>
                  <a:gs pos="0">
                    <a:srgbClr val="FF0000"/>
                  </a:gs>
                  <a:gs pos="70000">
                    <a:srgbClr val="C00000"/>
                  </a:gs>
                </a:gsLst>
                <a:lin ang="5400000" scaled="1"/>
              </a:gradFill>
              <a:latin typeface="思源黑体 CN Heavy" panose="020b0a00000000000000" pitchFamily="34" charset="-122"/>
              <a:ea typeface="思源黑体 CN Heavy" panose="020b0a00000000000000" pitchFamily="34" charset="-122"/>
              <a:sym typeface="思源宋体 CN" panose="02020400000000000000" pitchFamily="18" charset="-122"/>
            </a:endParaRPr>
          </a:p>
        </p:txBody>
      </p:sp>
      <p:sp>
        <p:nvSpPr>
          <p:cNvPr id="5" name="矩形: 圆角 4"/>
          <p:cNvSpPr/>
          <p:nvPr/>
        </p:nvSpPr>
        <p:spPr>
          <a:xfrm>
            <a:off x="4570413" y="1616908"/>
            <a:ext cx="3051175" cy="973838"/>
          </a:xfrm>
          <a:prstGeom prst="roundRect">
            <a:avLst>
              <a:gd name="adj" fmla="val 35282"/>
            </a:avLst>
          </a:prstGeom>
          <a:gradFill flip="none" rotWithShape="1">
            <a:gsLst>
              <a:gs pos="0">
                <a:srgbClr val="FF0000"/>
              </a:gs>
              <a:gs pos="70000">
                <a:srgbClr val="C00000"/>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44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rPr>
              <a:t>PART.02</a:t>
            </a:r>
            <a:endParaRPr lang="zh-CN" altLang="en-US" sz="4400" b="1">
              <a:solidFill>
                <a:schemeClr val="bg1"/>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16" name="文本框 15"/>
          <p:cNvSpPr txBox="1"/>
          <p:nvPr>
            <p:custDataLst>
              <p:tags r:id="rId5"/>
            </p:custDataLst>
          </p:nvPr>
        </p:nvSpPr>
        <p:spPr>
          <a:xfrm>
            <a:off x="3112997" y="76234"/>
            <a:ext cx="596718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学</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习</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反</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恐</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防</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暴</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筑</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牢</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安</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全</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防</a:t>
            </a:r>
            <a:r>
              <a:rPr lang="en-US" altLang="zh-CN"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a:t>
            </a:r>
            <a:r>
              <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rPr>
              <a:t>线</a:t>
            </a:r>
            <a:endParaRPr lang="zh-CN" altLang="en-US" sz="2400">
              <a:solidFill>
                <a:schemeClr val="tx1">
                  <a:lumMod val="85000"/>
                  <a:lumOff val="15000"/>
                </a:schemeClr>
              </a:solidFill>
              <a:latin typeface="思源宋体 CN" panose="02020400000000000000" pitchFamily="18" charset="-122"/>
              <a:ea typeface="思源宋体 CN" panose="02020400000000000000" pitchFamily="18" charset="-122"/>
              <a:sym typeface="思源宋体 CN" panose="02020400000000000000" pitchFamily="18" charset="-122"/>
            </a:endParaRPr>
          </a:p>
        </p:txBody>
      </p:sp>
      <p:sp>
        <p:nvSpPr>
          <p:cNvPr id="6" name="文本框 5"/>
          <p:cNvSpPr txBox="1"/>
          <p:nvPr>
            <p:custDataLst>
              <p:tags r:id="rId6"/>
            </p:custDataLst>
          </p:nvPr>
        </p:nvSpPr>
        <p:spPr>
          <a:xfrm>
            <a:off x="2138296" y="3859302"/>
            <a:ext cx="8063345" cy="55701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GB" altLang="zh-CN" sz="1100">
                <a:solidFill>
                  <a:schemeClr val="tx1">
                    <a:lumMod val="75000"/>
                    <a:lumOff val="25000"/>
                  </a:schemeClr>
                </a:solidFill>
                <a:latin typeface="思源黑体 CN Regular" panose="020b0500000000000000" pitchFamily="34" charset="-128"/>
                <a:ea typeface="思源黑体 CN Regular" panose="020b0500000000000000" pitchFamily="34" charset="-128"/>
              </a:rPr>
              <a:t>your content is entered here, or by copying your text, select paste in this box and choose to retain only text. your content is typed here, or by copying your text, select paste in this box.</a:t>
            </a:r>
            <a:endParaRPr lang="en-GB" altLang="zh-CN" sz="1100">
              <a:solidFill>
                <a:schemeClr val="tx1">
                  <a:lumMod val="75000"/>
                  <a:lumOff val="25000"/>
                </a:schemeClr>
              </a:solidFill>
              <a:latin typeface="思源黑体 CN Regular" panose="020b0500000000000000" pitchFamily="34" charset="-128"/>
              <a:ea typeface="思源黑体 CN Regular" panose="020b0500000000000000" pitchFamily="34" charset="-128"/>
            </a:endParaRPr>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to="0" calcmode="lin" valueType="num">
                                      <p:cBhvr>
                                        <p:cTn id="7" dur="500" decel="100000" fill="hold">
                                          <p:stCondLst>
                                            <p:cond delay="0"/>
                                          </p:stCondLst>
                                        </p:cTn>
                                        <p:tgtEl>
                                          <p:spTgt spid="5"/>
                                        </p:tgtEl>
                                        <p:attrNameLst>
                                          <p:attrName>ppt_y</p:attrName>
                                        </p:attrNameLst>
                                      </p:cBhvr>
                                      <p:tavLst>
                                        <p:tav tm="0">
                                          <p:val>
                                            <p:strVal val="ppt_y+0.02"/>
                                          </p:val>
                                        </p:tav>
                                        <p:tav tm="100000">
                                          <p:val>
                                            <p:strVal val="#ppt_y"/>
                                          </p:val>
                                        </p:tav>
                                      </p:tavLst>
                                    </p:anim>
                                    <p:animEffect transition="in" filter="fade">
                                      <p:cBhvr>
                                        <p:cTn id="8" dur="500">
                                          <p:stCondLst>
                                            <p:cond delay="0"/>
                                          </p:stCondLst>
                                        </p:cTn>
                                        <p:tgtEl>
                                          <p:spTgt spid="5"/>
                                        </p:tgtEl>
                                      </p:cBhvr>
                                    </p:animEffect>
                                    <p:animScale>
                                      <p:cBhvr>
                                        <p:cTn id="9" dur="500" decel="100000" fill="hold">
                                          <p:stCondLst>
                                            <p:cond delay="0"/>
                                          </p:stCondLst>
                                        </p:cTn>
                                        <p:tgtEl>
                                          <p:spTgt spid="5"/>
                                        </p:tgtEl>
                                      </p:cBhvr>
                                      <p:by x="100000" y="100000"/>
                                      <p:from x="110000" y="110000"/>
                                      <p:to x="100000" y="100000"/>
                                    </p:animScale>
                                  </p:childTnLst>
                                </p:cTn>
                              </p:par>
                            </p:childTnLst>
                          </p:cTn>
                        </p:par>
                        <p:par>
                          <p:cTn id="10" fill="hold" nodeType="afterGroup">
                            <p:stCondLst>
                              <p:cond delay="500"/>
                            </p:stCondLst>
                            <p:childTnLst>
                              <p:par>
                                <p:cTn id="11" presetID="10" presetClass="entr" presetSubtype="0" dur="500" fill="hold" grpId="0" nodeType="afterEffect">
                                  <p:stCondLst>
                                    <p:cond delay="0"/>
                                  </p:stCondLst>
                                  <p:iterate type="wd">
                                    <p:tmPct val="10000"/>
                                  </p:iterate>
                                  <p:childTnLst>
                                    <p:set>
                                      <p:cBhvr>
                                        <p:cTn id="12" dur="1" fill="hold">
                                          <p:stCondLst>
                                            <p:cond delay="0"/>
                                          </p:stCondLst>
                                        </p:cTn>
                                        <p:tgtEl>
                                          <p:spTgt spid="3"/>
                                        </p:tgtEl>
                                        <p:attrNameLst>
                                          <p:attrName>style.visibility</p:attrName>
                                        </p:attrNameLst>
                                      </p:cBhvr>
                                      <p:to>
                                        <p:strVal val="visible"/>
                                      </p:to>
                                    </p:set>
                                    <p:anim to="0" calcmode="lin" valueType="num">
                                      <p:cBhvr>
                                        <p:cTn id="13" dur="500" decel="100000" fill="hold">
                                          <p:stCondLst>
                                            <p:cond delay="0"/>
                                          </p:stCondLst>
                                        </p:cTn>
                                        <p:tgtEl>
                                          <p:spTgt spid="3"/>
                                        </p:tgtEl>
                                        <p:attrNameLst>
                                          <p:attrName>ppt_y</p:attrName>
                                        </p:attrNameLst>
                                      </p:cBhvr>
                                      <p:tavLst>
                                        <p:tav tm="0">
                                          <p:val>
                                            <p:strVal val="ppt_y+0.02"/>
                                          </p:val>
                                        </p:tav>
                                        <p:tav tm="100000">
                                          <p:val>
                                            <p:strVal val="#ppt_y"/>
                                          </p:val>
                                        </p:tav>
                                      </p:tavLst>
                                    </p:anim>
                                    <p:animEffect transition="in" filter="fade">
                                      <p:cBhvr>
                                        <p:cTn id="14" dur="500">
                                          <p:stCondLst>
                                            <p:cond delay="0"/>
                                          </p:stCondLst>
                                        </p:cTn>
                                        <p:tgtEl>
                                          <p:spTgt spid="3"/>
                                        </p:tgtEl>
                                      </p:cBhvr>
                                    </p:animEffect>
                                    <p:animScale>
                                      <p:cBhvr>
                                        <p:cTn id="15" dur="500" decel="100000" fill="hold">
                                          <p:stCondLst>
                                            <p:cond delay="0"/>
                                          </p:stCondLst>
                                        </p:cTn>
                                        <p:tgtEl>
                                          <p:spTgt spid="3"/>
                                        </p:tgtEl>
                                      </p:cBhvr>
                                      <p:by x="100000" y="100000"/>
                                      <p:from x="110000" y="110000"/>
                                      <p:to x="100000" y="100000"/>
                                    </p:animScale>
                                  </p:childTnLst>
                                </p:cTn>
                              </p:par>
                            </p:childTnLst>
                          </p:cTn>
                        </p:par>
                        <p:par>
                          <p:cTn id="16" fill="hold" nodeType="afterGroup">
                            <p:stCondLst>
                              <p:cond delay="1000"/>
                            </p:stCondLst>
                            <p:childTnLst>
                              <p:par>
                                <p:cTn id="17" presetID="10" presetClass="entr" presetSubtype="0" dur="500" decel="100000"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stCondLst>
                                            <p:cond delay="0"/>
                                          </p:stCondLst>
                                        </p:cTn>
                                        <p:tgtEl>
                                          <p:spTgt spid="16"/>
                                        </p:tgtEl>
                                      </p:cBhvr>
                                    </p:animEffect>
                                    <p:anim to="0" calcmode="lin" valueType="num">
                                      <p:cBhvr>
                                        <p:cTn id="20" dur="500" fill="hold">
                                          <p:stCondLst>
                                            <p:cond delay="0"/>
                                          </p:stCondLst>
                                        </p:cTn>
                                        <p:tgtEl>
                                          <p:spTgt spid="16"/>
                                        </p:tgtEl>
                                        <p:attrNameLst>
                                          <p:attrName>ppt_x</p:attrName>
                                        </p:attrNameLst>
                                      </p:cBhvr>
                                      <p:tavLst>
                                        <p:tav tm="0">
                                          <p:val>
                                            <p:strVal val="#ppt_x-.05"/>
                                          </p:val>
                                        </p:tav>
                                        <p:tav tm="100000">
                                          <p:val>
                                            <p:strVal val="#ppt_x"/>
                                          </p:val>
                                        </p:tav>
                                      </p:tavLst>
                                    </p:anim>
                                  </p:childTnLst>
                                </p:cTn>
                              </p:par>
                              <p:par>
                                <p:cTn id="21" presetID="9" presetClass="entr" presetSubtype="0" dur="50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16" grpId="0"/>
      <p:bldP spid="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730" name="AutoShape 2"/>
          <p:cNvSpPr>
            <a:spLocks noGrp="1" noChangeArrowheads="1"/>
          </p:cNvSpPr>
          <p:nvPr>
            <p:ph type="title" idx="4294967295"/>
          </p:nvPr>
        </p:nvSpPr>
        <p:spPr>
          <a:xfrm>
            <a:off x="665480" y="1921510"/>
            <a:ext cx="3917950" cy="461645"/>
          </a:xfrm>
        </p:spPr>
        <p:txBody>
          <a:bodyPr vert="horz" wrap="square" lIns="91440" tIns="45720" rIns="91440" bIns="45720" numCol="1" rtlCol="0" anchor="ctr" anchorCtr="0" compatLnSpc="0">
            <a:normAutofit fontScale="90000"/>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a:ea typeface="宋体" panose="02010600030101010101" pitchFamily="2" charset="-122"/>
              </a:defRPr>
            </a:lvl2pPr>
            <a:lvl3pPr algn="ctr" rtl="0" fontAlgn="base">
              <a:spcBef>
                <a:spcPct val="0"/>
              </a:spcBef>
              <a:spcAft>
                <a:spcPct val="0"/>
              </a:spcAft>
              <a:defRPr sz="4400">
                <a:solidFill>
                  <a:schemeClr val="tx1"/>
                </a:solidFill>
                <a:latin typeface="Calibri"/>
                <a:ea typeface="宋体" panose="02010600030101010101" pitchFamily="2" charset="-122"/>
              </a:defRPr>
            </a:lvl3pPr>
            <a:lvl4pPr algn="ctr" rtl="0" fontAlgn="base">
              <a:spcBef>
                <a:spcPct val="0"/>
              </a:spcBef>
              <a:spcAft>
                <a:spcPct val="0"/>
              </a:spcAft>
              <a:defRPr sz="4400">
                <a:solidFill>
                  <a:schemeClr val="tx1"/>
                </a:solidFill>
                <a:latin typeface="Calibri"/>
                <a:ea typeface="宋体" panose="02010600030101010101" pitchFamily="2" charset="-122"/>
              </a:defRPr>
            </a:lvl4pPr>
            <a:lvl5pPr algn="ctr" rtl="0" fontAlgn="base">
              <a:spcBef>
                <a:spcPct val="0"/>
              </a:spcBef>
              <a:spcAft>
                <a:spcPct val="0"/>
              </a:spcAft>
              <a:defRPr sz="4400">
                <a:solidFill>
                  <a:schemeClr val="tx1"/>
                </a:solidFill>
                <a:latin typeface="Calibri"/>
                <a:ea typeface="宋体" panose="02010600030101010101" pitchFamily="2" charset="-122"/>
              </a:defRPr>
            </a:lvl5pPr>
          </a:lstStyle>
          <a:p>
            <a:pPr lvl="0" algn="dist" fontAlgn="auto">
              <a:lnSpc>
                <a:spcPct val="100000"/>
              </a:lnSpc>
              <a:buClrTx/>
              <a:buSzTx/>
              <a:buFontTx/>
            </a:pPr>
            <a:r>
              <a:rPr lang="zh-CN" altLang="en-US" sz="3600" b="1">
                <a:solidFill>
                  <a:srgbClr val="C00000"/>
                </a:solidFill>
                <a:latin typeface="思源黑体 CN Bold" panose="020b0800000000000000" pitchFamily="34" charset="-128"/>
                <a:ea typeface="思源黑体 CN Bold" panose="020b0800000000000000" pitchFamily="34" charset="-128"/>
                <a:sym typeface="+mn-ea"/>
              </a:rPr>
              <a:t>遵守学校出入制度</a:t>
            </a:r>
            <a:endParaRPr lang="zh-CN" altLang="en-US" sz="3600" b="1">
              <a:solidFill>
                <a:srgbClr val="C00000"/>
              </a:solidFill>
              <a:latin typeface="思源黑体 CN Bold" panose="020b0800000000000000" pitchFamily="34" charset="-128"/>
              <a:ea typeface="思源黑体 CN Bold" panose="020b0800000000000000" pitchFamily="34" charset="-128"/>
              <a:sym typeface="+mn-ea"/>
            </a:endParaRPr>
          </a:p>
        </p:txBody>
      </p:sp>
      <p:sp>
        <p:nvSpPr>
          <p:cNvPr id="73731" name="Rectangle 3"/>
          <p:cNvSpPr>
            <a:spLocks noGrp="1"/>
          </p:cNvSpPr>
          <p:nvPr>
            <p:ph idx="4294967295"/>
          </p:nvPr>
        </p:nvSpPr>
        <p:spPr>
          <a:xfrm>
            <a:off x="5970905" y="3048000"/>
            <a:ext cx="6221095" cy="2162810"/>
          </a:xfrm>
        </p:spPr>
        <p:txBody>
          <a:bodyPr vert="horz" wrap="square" lIns="91440" tIns="45720" rIns="91440" bIns="45720" rtlCol="0" anchor="t">
            <a:normAutofit fontScale="92500" lnSpcReduction="10000"/>
          </a:bodyPr>
          <a:lstStyle/>
          <a:p>
            <a:pPr marL="114300" indent="-342900">
              <a:lnSpc>
                <a:spcPct val="150000"/>
              </a:lnSpc>
              <a:spcBef>
                <a:spcPct val="0"/>
              </a:spcBef>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学生出入校门必须佩戴校牌</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marL="114300" indent="-342900">
              <a:lnSpc>
                <a:spcPct val="150000"/>
              </a:lnSpc>
              <a:spcBef>
                <a:spcPct val="0"/>
              </a:spcBef>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骑自行车者进出校门下车推行</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marL="114300" indent="-342900">
              <a:lnSpc>
                <a:spcPct val="150000"/>
              </a:lnSpc>
              <a:spcBef>
                <a:spcPct val="0"/>
              </a:spcBef>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不得将校外人员带入学校</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marL="114300" indent="-342900">
              <a:lnSpc>
                <a:spcPct val="150000"/>
              </a:lnSpc>
              <a:spcBef>
                <a:spcPct val="0"/>
              </a:spcBef>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保安人员有权对学生携带的可疑物品进行搜查</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marL="114300" indent="-342900">
              <a:lnSpc>
                <a:spcPct val="150000"/>
              </a:lnSpc>
              <a:spcBef>
                <a:spcPct val="0"/>
              </a:spcBef>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提醒家长到校时遵守学校的出入制度</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p:txBody>
      </p:sp>
      <p:sp>
        <p:nvSpPr>
          <p:cNvPr id="4" name="文本框 3"/>
          <p:cNvSpPr txBox="1"/>
          <p:nvPr/>
        </p:nvSpPr>
        <p:spPr>
          <a:xfrm>
            <a:off x="4583406" y="538837"/>
            <a:ext cx="26212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rPr>
              <a:t>校园反恐从我做起</a:t>
            </a:r>
            <a:endPar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endParaRPr>
          </a:p>
        </p:txBody>
      </p:sp>
      <p:pic>
        <p:nvPicPr>
          <p:cNvPr id="8" name="图片 7"/>
          <p:cNvPicPr>
            <a:picLocks noChangeAspect="1"/>
          </p:cNvPicPr>
          <p:nvPr/>
        </p:nvPicPr>
        <p:blipFill>
          <a:blip r:embed="rId2"/>
          <a:stretch>
            <a:fillRect/>
          </a:stretch>
        </p:blipFill>
        <p:spPr>
          <a:xfrm>
            <a:off x="739994" y="2088293"/>
            <a:ext cx="4461164" cy="4461164"/>
          </a:xfrm>
          <a:prstGeom prst="rect">
            <a:avLst/>
          </a:prstGeom>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barn(inVertical)">
                                      <p:cBhvr>
                                        <p:cTn id="7" dur="500"/>
                                        <p:tgtEl>
                                          <p:spTgt spid="7373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grpId="0" nodeType="clickEffect">
                                  <p:stCondLst>
                                    <p:cond delay="0"/>
                                  </p:stCondLst>
                                  <p:childTnLst>
                                    <p:set>
                                      <p:cBhvr>
                                        <p:cTn id="11" dur="1" fill="hold">
                                          <p:stCondLst>
                                            <p:cond delay="0"/>
                                          </p:stCondLst>
                                        </p:cTn>
                                        <p:tgtEl>
                                          <p:spTgt spid="73731">
                                            <p:txEl>
                                              <p:pRg st="0" end="0"/>
                                            </p:txEl>
                                          </p:spTgt>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73731">
                                            <p:txEl>
                                              <p:pRg st="1" end="1"/>
                                            </p:txEl>
                                          </p:spTgt>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 presetClass="entr" presetSubtype="0" dur="1" fill="hold" grpId="0" nodeType="clickEffect">
                                  <p:stCondLst>
                                    <p:cond delay="0"/>
                                  </p:stCondLst>
                                  <p:childTnLst>
                                    <p:set>
                                      <p:cBhvr>
                                        <p:cTn id="19" dur="1" fill="hold">
                                          <p:stCondLst>
                                            <p:cond delay="0"/>
                                          </p:stCondLst>
                                        </p:cTn>
                                        <p:tgtEl>
                                          <p:spTgt spid="73731">
                                            <p:txEl>
                                              <p:pRg st="2" end="2"/>
                                            </p:txEl>
                                          </p:spTgt>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p:stCondLst>
                              <p:cond delay="0"/>
                            </p:stCondLst>
                            <p:childTnLst>
                              <p:par>
                                <p:cTn id="22" presetID="1" presetClass="entr" presetSubtype="0" dur="1" fill="hold" grpId="0" nodeType="clickEffect">
                                  <p:stCondLst>
                                    <p:cond delay="0"/>
                                  </p:stCondLst>
                                  <p:childTnLst>
                                    <p:set>
                                      <p:cBhvr>
                                        <p:cTn id="23" dur="1" fill="hold">
                                          <p:stCondLst>
                                            <p:cond delay="0"/>
                                          </p:stCondLst>
                                        </p:cTn>
                                        <p:tgtEl>
                                          <p:spTgt spid="73731">
                                            <p:txEl>
                                              <p:pRg st="3" end="3"/>
                                            </p:txEl>
                                          </p:spTgt>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p:stCondLst>
                              <p:cond delay="0"/>
                            </p:stCondLst>
                            <p:childTnLst>
                              <p:par>
                                <p:cTn id="26" presetID="1" presetClass="entr" presetSubtype="0" dur="1" fill="hold" grpId="0" nodeType="clickEffect">
                                  <p:stCondLst>
                                    <p:cond delay="0"/>
                                  </p:stCondLst>
                                  <p:childTnLst>
                                    <p:set>
                                      <p:cBhvr>
                                        <p:cTn id="27" dur="1" fill="hold">
                                          <p:stCondLst>
                                            <p:cond delay="0"/>
                                          </p:stCondLst>
                                        </p:cTn>
                                        <p:tgtEl>
                                          <p:spTgt spid="737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8" name="Rectangle 4"/>
          <p:cNvSpPr>
            <a:spLocks noGrp="1" noChangeArrowheads="1"/>
          </p:cNvSpPr>
          <p:nvPr/>
        </p:nvSpPr>
        <p:spPr bwMode="auto">
          <a:xfrm>
            <a:off x="750056" y="1669819"/>
            <a:ext cx="4207407" cy="1143000"/>
          </a:xfrm>
          <a:prstGeom prst="rect">
            <a:avLst/>
          </a:prstGeom>
        </p:spPr>
        <p:txBody>
          <a:bodyPr vert="horz" wrap="square" lIns="91440" tIns="45720" rIns="91440" bIns="45720" numCol="1" rtlCol="0" anchor="ctr" anchorCtr="0" compatLnSpc="0">
            <a:normAutofit/>
          </a:bodyPr>
          <a:lstStyle>
            <a:defPPr>
              <a:defRPr lang="zh-CN"/>
            </a:defPPr>
            <a:lvl1pPr marL="0" algn="ctr" defTabSz="914400" rtl="0" eaLnBrk="1" fontAlgn="base" latinLnBrk="0" hangingPunct="1">
              <a:spcBef>
                <a:spcPct val="0"/>
              </a:spcBef>
              <a:spcAft>
                <a:spcPct val="0"/>
              </a:spcAft>
              <a:defRPr sz="4400" kern="1200">
                <a:solidFill>
                  <a:schemeClr val="tx1"/>
                </a:solidFill>
                <a:latin typeface="+mj-lt"/>
                <a:ea typeface="+mj-ea"/>
                <a:cs typeface="+mj-cs"/>
              </a:defRPr>
            </a:lvl1pPr>
            <a:lvl2pPr marL="457200" algn="ctr" defTabSz="914400" rtl="0" eaLnBrk="1" fontAlgn="base" latinLnBrk="0" hangingPunct="1">
              <a:spcBef>
                <a:spcPct val="0"/>
              </a:spcBef>
              <a:spcAft>
                <a:spcPct val="0"/>
              </a:spcAft>
              <a:defRPr sz="4400" kern="1200">
                <a:solidFill>
                  <a:schemeClr val="tx1"/>
                </a:solidFill>
                <a:latin typeface="Calibri"/>
                <a:ea typeface="宋体" panose="02010600030101010101" pitchFamily="2" charset="-122"/>
                <a:cs typeface="+mn-cs"/>
              </a:defRPr>
            </a:lvl2pPr>
            <a:lvl3pPr marL="914400" algn="ctr" defTabSz="914400" rtl="0" eaLnBrk="1" fontAlgn="base" latinLnBrk="0" hangingPunct="1">
              <a:spcBef>
                <a:spcPct val="0"/>
              </a:spcBef>
              <a:spcAft>
                <a:spcPct val="0"/>
              </a:spcAft>
              <a:defRPr sz="4400" kern="1200">
                <a:solidFill>
                  <a:schemeClr val="tx1"/>
                </a:solidFill>
                <a:latin typeface="Calibri"/>
                <a:ea typeface="宋体" panose="02010600030101010101" pitchFamily="2" charset="-122"/>
                <a:cs typeface="+mn-cs"/>
              </a:defRPr>
            </a:lvl3pPr>
            <a:lvl4pPr marL="1371600" algn="ctr" defTabSz="914400" rtl="0" eaLnBrk="1" fontAlgn="base" latinLnBrk="0" hangingPunct="1">
              <a:spcBef>
                <a:spcPct val="0"/>
              </a:spcBef>
              <a:spcAft>
                <a:spcPct val="0"/>
              </a:spcAft>
              <a:defRPr sz="4400" kern="1200">
                <a:solidFill>
                  <a:schemeClr val="tx1"/>
                </a:solidFill>
                <a:latin typeface="Calibri"/>
                <a:ea typeface="宋体" panose="02010600030101010101" pitchFamily="2" charset="-122"/>
                <a:cs typeface="+mn-cs"/>
              </a:defRPr>
            </a:lvl4pPr>
            <a:lvl5pPr marL="1828800" algn="ctr" defTabSz="914400" rtl="0" eaLnBrk="1" fontAlgn="base" latinLnBrk="0" hangingPunct="1">
              <a:spcBef>
                <a:spcPct val="0"/>
              </a:spcBef>
              <a:spcAft>
                <a:spcPct val="0"/>
              </a:spcAft>
              <a:defRPr sz="4400" kern="1200">
                <a:solidFill>
                  <a:schemeClr val="tx1"/>
                </a:solidFill>
                <a:latin typeface="Calibri"/>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fontAlgn="auto">
              <a:lnSpc>
                <a:spcPct val="90000"/>
              </a:lnSpc>
              <a:buClrTx/>
              <a:buSzTx/>
              <a:buFontTx/>
            </a:pPr>
            <a:r>
              <a:rPr lang="zh-CN" altLang="en-US" sz="4000" b="1">
                <a:solidFill>
                  <a:srgbClr val="C00000"/>
                </a:solidFill>
                <a:latin typeface="思源黑体 CN Bold" panose="020b0800000000000000" pitchFamily="34" charset="-128"/>
                <a:ea typeface="思源黑体 CN Bold" panose="020b0800000000000000" pitchFamily="34" charset="-128"/>
                <a:sym typeface="+mn-ea"/>
              </a:rPr>
              <a:t>恐怖嫌犯的识别</a:t>
            </a:r>
            <a:endParaRPr lang="zh-CN" altLang="en-US" sz="4000" b="1">
              <a:solidFill>
                <a:srgbClr val="C00000"/>
              </a:solidFill>
              <a:latin typeface="思源黑体 CN Bold" panose="020b0800000000000000" pitchFamily="34" charset="-128"/>
              <a:ea typeface="思源黑体 CN Bold" panose="020b0800000000000000" pitchFamily="34" charset="-128"/>
              <a:sym typeface="+mn-ea"/>
            </a:endParaRPr>
          </a:p>
        </p:txBody>
      </p:sp>
      <p:sp>
        <p:nvSpPr>
          <p:cNvPr id="16391" name="Rectangle 7"/>
          <p:cNvSpPr>
            <a:spLocks noGrp="1"/>
          </p:cNvSpPr>
          <p:nvPr/>
        </p:nvSpPr>
        <p:spPr>
          <a:xfrm>
            <a:off x="5207017" y="1847262"/>
            <a:ext cx="7218045" cy="4177030"/>
          </a:xfrm>
          <a:prstGeom prst="rect">
            <a:avLst/>
          </a:prstGeom>
        </p:spPr>
        <p:txBody>
          <a:bodyPr vert="horz" wrap="square" lIns="91440" tIns="45720" rIns="91440" bIns="4572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rPr>
              <a:t>1. 着装、携带物品与其身份、季节不符者；</a:t>
            </a:r>
            <a:endPar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endParaRPr>
          </a:p>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rPr>
              <a:t>2. 神情恐慌、言行异常者；</a:t>
            </a:r>
            <a:endPar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endParaRPr>
          </a:p>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rPr>
              <a:t>3. 冒称熟人、假献殷勤者；</a:t>
            </a:r>
            <a:endPar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endParaRPr>
          </a:p>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rPr>
              <a:t>4. 频繁进出大型活动场所；</a:t>
            </a:r>
            <a:endPar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endParaRPr>
          </a:p>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rPr>
              <a:t>5. 反复在警戒区附近出现；</a:t>
            </a:r>
            <a:endPar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endParaRPr>
          </a:p>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rPr>
              <a:t>6. 疑似公安部门通报的嫌疑人员；</a:t>
            </a:r>
            <a:endPar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endParaRPr>
          </a:p>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rPr>
              <a:t>7. 在检查中，催促检查或态度蛮横、不愿接受检查者。  </a:t>
            </a:r>
            <a:endParaRPr lang="zh-CN" altLang="en-US" sz="2000">
              <a:solidFill>
                <a:schemeClr val="tx1">
                  <a:lumMod val="75000"/>
                  <a:lumOff val="25000"/>
                </a:schemeClr>
              </a:solidFill>
              <a:latin typeface="思源黑体 Medium" panose="020b0600000000000000" charset="-122"/>
              <a:ea typeface="思源黑体 Medium" panose="020b0600000000000000" charset="-122"/>
              <a:sym typeface="Calibri"/>
            </a:endParaRPr>
          </a:p>
        </p:txBody>
      </p:sp>
      <p:sp>
        <p:nvSpPr>
          <p:cNvPr id="4" name="文本框 3"/>
          <p:cNvSpPr txBox="1"/>
          <p:nvPr/>
        </p:nvSpPr>
        <p:spPr>
          <a:xfrm>
            <a:off x="4583406" y="538837"/>
            <a:ext cx="26212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rPr>
              <a:t>校园反恐从我做起</a:t>
            </a:r>
            <a:endPar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endParaRPr>
          </a:p>
        </p:txBody>
      </p:sp>
      <p:pic>
        <p:nvPicPr>
          <p:cNvPr id="5" name="图片 4"/>
          <p:cNvPicPr>
            <a:picLocks noChangeAspect="1"/>
          </p:cNvPicPr>
          <p:nvPr/>
        </p:nvPicPr>
        <p:blipFill>
          <a:blip r:embed="rId2"/>
          <a:stretch>
            <a:fillRect/>
          </a:stretch>
        </p:blipFill>
        <p:spPr>
          <a:xfrm>
            <a:off x="1302919" y="2387676"/>
            <a:ext cx="3654544" cy="4172202"/>
          </a:xfrm>
          <a:prstGeom prst="rect">
            <a:avLst/>
          </a:prstGeom>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16388"/>
                                        </p:tgtEl>
                                        <p:attrNameLst>
                                          <p:attrName>style.visibility</p:attrName>
                                        </p:attrNameLst>
                                      </p:cBhvr>
                                      <p:to>
                                        <p:strVal val="visible"/>
                                      </p:to>
                                    </p:set>
                                    <p:anim calcmode="lin" valueType="num">
                                      <p:cBhvr>
                                        <p:cTn id="7" dur="500" fill="hold"/>
                                        <p:tgtEl>
                                          <p:spTgt spid="16388"/>
                                        </p:tgtEl>
                                        <p:attrNameLst>
                                          <p:attrName>ppt_w</p:attrName>
                                        </p:attrNameLst>
                                      </p:cBhvr>
                                      <p:tavLst>
                                        <p:tav tm="0">
                                          <p:val>
                                            <p:fltVal val="0"/>
                                          </p:val>
                                        </p:tav>
                                        <p:tav tm="100000">
                                          <p:val>
                                            <p:strVal val="#ppt_w"/>
                                          </p:val>
                                        </p:tav>
                                      </p:tavLst>
                                    </p:anim>
                                    <p:anim calcmode="lin" valueType="num">
                                      <p:cBhvr>
                                        <p:cTn id="8" dur="500" fill="hold"/>
                                        <p:tgtEl>
                                          <p:spTgt spid="16388"/>
                                        </p:tgtEl>
                                        <p:attrNameLst>
                                          <p:attrName>ppt_h</p:attrName>
                                        </p:attrNameLst>
                                      </p:cBhvr>
                                      <p:tavLst>
                                        <p:tav tm="0">
                                          <p:val>
                                            <p:fltVal val="0"/>
                                          </p:val>
                                        </p:tav>
                                        <p:tav tm="100000">
                                          <p:val>
                                            <p:strVal val="#ppt_h"/>
                                          </p:val>
                                        </p:tav>
                                      </p:tavLst>
                                    </p:anim>
                                    <p:animEffect transition="in" filter="fade">
                                      <p:cBhvr>
                                        <p:cTn id="9" dur="500"/>
                                        <p:tgtEl>
                                          <p:spTgt spid="16388"/>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grpId="0" nodeType="clickEffect">
                                  <p:stCondLst>
                                    <p:cond delay="0"/>
                                  </p:stCondLst>
                                  <p:childTnLst>
                                    <p:set>
                                      <p:cBhvr>
                                        <p:cTn id="13" dur="1" fill="hold">
                                          <p:stCondLst>
                                            <p:cond delay="0"/>
                                          </p:stCondLst>
                                        </p:cTn>
                                        <p:tgtEl>
                                          <p:spTgt spid="16391">
                                            <p:txEl>
                                              <p:pRg st="0" end="0"/>
                                            </p:txEl>
                                          </p:spTgt>
                                        </p:tgtEl>
                                        <p:attrNameLst>
                                          <p:attrName>style.visibility</p:attrName>
                                        </p:attrNameLst>
                                      </p:cBhvr>
                                      <p:to>
                                        <p:strVal val="visible"/>
                                      </p:to>
                                    </p:set>
                                    <p:anim calcmode="lin" valueType="num">
                                      <p:cBhvr additive="base">
                                        <p:cTn id="14" dur="500" fill="hold"/>
                                        <p:tgtEl>
                                          <p:spTgt spid="16391">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163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4" dur="500" fill="hold" grpId="0" nodeType="clickEffect">
                                  <p:stCondLst>
                                    <p:cond delay="0"/>
                                  </p:stCondLst>
                                  <p:childTnLst>
                                    <p:set>
                                      <p:cBhvr>
                                        <p:cTn id="19" dur="1" fill="hold">
                                          <p:stCondLst>
                                            <p:cond delay="0"/>
                                          </p:stCondLst>
                                        </p:cTn>
                                        <p:tgtEl>
                                          <p:spTgt spid="16391">
                                            <p:txEl>
                                              <p:pRg st="1" end="1"/>
                                            </p:txEl>
                                          </p:spTgt>
                                        </p:tgtEl>
                                        <p:attrNameLst>
                                          <p:attrName>style.visibility</p:attrName>
                                        </p:attrNameLst>
                                      </p:cBhvr>
                                      <p:to>
                                        <p:strVal val="visible"/>
                                      </p:to>
                                    </p:set>
                                    <p:anim calcmode="lin" valueType="num">
                                      <p:cBhvr additive="base">
                                        <p:cTn id="20" dur="500" fill="hold"/>
                                        <p:tgtEl>
                                          <p:spTgt spid="16391">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63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2" presetClass="entr" presetSubtype="4" dur="500" fill="hold" grpId="0" nodeType="clickEffect">
                                  <p:stCondLst>
                                    <p:cond delay="0"/>
                                  </p:stCondLst>
                                  <p:childTnLst>
                                    <p:set>
                                      <p:cBhvr>
                                        <p:cTn id="25" dur="1" fill="hold">
                                          <p:stCondLst>
                                            <p:cond delay="0"/>
                                          </p:stCondLst>
                                        </p:cTn>
                                        <p:tgtEl>
                                          <p:spTgt spid="16391">
                                            <p:txEl>
                                              <p:pRg st="2" end="2"/>
                                            </p:txEl>
                                          </p:spTgt>
                                        </p:tgtEl>
                                        <p:attrNameLst>
                                          <p:attrName>style.visibility</p:attrName>
                                        </p:attrNameLst>
                                      </p:cBhvr>
                                      <p:to>
                                        <p:strVal val="visible"/>
                                      </p:to>
                                    </p:set>
                                    <p:anim calcmode="lin" valueType="num">
                                      <p:cBhvr additive="base">
                                        <p:cTn id="26" dur="500" fill="hold"/>
                                        <p:tgtEl>
                                          <p:spTgt spid="16391">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63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2" presetClass="entr" presetSubtype="4" dur="500" fill="hold" grpId="0" nodeType="clickEffect">
                                  <p:stCondLst>
                                    <p:cond delay="0"/>
                                  </p:stCondLst>
                                  <p:childTnLst>
                                    <p:set>
                                      <p:cBhvr>
                                        <p:cTn id="31" dur="1" fill="hold">
                                          <p:stCondLst>
                                            <p:cond delay="0"/>
                                          </p:stCondLst>
                                        </p:cTn>
                                        <p:tgtEl>
                                          <p:spTgt spid="16391">
                                            <p:txEl>
                                              <p:pRg st="3" end="3"/>
                                            </p:txEl>
                                          </p:spTgt>
                                        </p:tgtEl>
                                        <p:attrNameLst>
                                          <p:attrName>style.visibility</p:attrName>
                                        </p:attrNameLst>
                                      </p:cBhvr>
                                      <p:to>
                                        <p:strVal val="visible"/>
                                      </p:to>
                                    </p:set>
                                    <p:anim calcmode="lin" valueType="num">
                                      <p:cBhvr additive="base">
                                        <p:cTn id="32" dur="500" fill="hold"/>
                                        <p:tgtEl>
                                          <p:spTgt spid="16391">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63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p:stCondLst>
                              <p:cond delay="0"/>
                            </p:stCondLst>
                            <p:childTnLst>
                              <p:par>
                                <p:cTn id="36" presetID="2" presetClass="entr" presetSubtype="4" dur="500" fill="hold" grpId="0" nodeType="clickEffect">
                                  <p:stCondLst>
                                    <p:cond delay="0"/>
                                  </p:stCondLst>
                                  <p:childTnLst>
                                    <p:set>
                                      <p:cBhvr>
                                        <p:cTn id="37" dur="1" fill="hold">
                                          <p:stCondLst>
                                            <p:cond delay="0"/>
                                          </p:stCondLst>
                                        </p:cTn>
                                        <p:tgtEl>
                                          <p:spTgt spid="16391">
                                            <p:txEl>
                                              <p:pRg st="4" end="4"/>
                                            </p:txEl>
                                          </p:spTgt>
                                        </p:tgtEl>
                                        <p:attrNameLst>
                                          <p:attrName>style.visibility</p:attrName>
                                        </p:attrNameLst>
                                      </p:cBhvr>
                                      <p:to>
                                        <p:strVal val="visible"/>
                                      </p:to>
                                    </p:set>
                                    <p:anim calcmode="lin" valueType="num">
                                      <p:cBhvr additive="base">
                                        <p:cTn id="38" dur="500" fill="hold"/>
                                        <p:tgtEl>
                                          <p:spTgt spid="16391">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63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stCondLst>
                      <p:childTnLst>
                        <p:par>
                          <p:cTn id="41" fill="hold">
                            <p:stCondLst>
                              <p:cond delay="0"/>
                            </p:stCondLst>
                            <p:childTnLst>
                              <p:par>
                                <p:cTn id="42" presetID="2" presetClass="entr" presetSubtype="4" dur="500" fill="hold" grpId="0" nodeType="clickEffect">
                                  <p:stCondLst>
                                    <p:cond delay="0"/>
                                  </p:stCondLst>
                                  <p:childTnLst>
                                    <p:set>
                                      <p:cBhvr>
                                        <p:cTn id="43" dur="1" fill="hold">
                                          <p:stCondLst>
                                            <p:cond delay="0"/>
                                          </p:stCondLst>
                                        </p:cTn>
                                        <p:tgtEl>
                                          <p:spTgt spid="16391">
                                            <p:txEl>
                                              <p:pRg st="5" end="5"/>
                                            </p:txEl>
                                          </p:spTgt>
                                        </p:tgtEl>
                                        <p:attrNameLst>
                                          <p:attrName>style.visibility</p:attrName>
                                        </p:attrNameLst>
                                      </p:cBhvr>
                                      <p:to>
                                        <p:strVal val="visible"/>
                                      </p:to>
                                    </p:set>
                                    <p:anim calcmode="lin" valueType="num">
                                      <p:cBhvr additive="base">
                                        <p:cTn id="44" dur="500" fill="hold"/>
                                        <p:tgtEl>
                                          <p:spTgt spid="16391">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639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nodeType="clickPar">
                      <p:stCondLst>
                        <p:cond delay="indefinite"/>
                      </p:stCondLst>
                      <p:childTnLst>
                        <p:par>
                          <p:cTn id="47" fill="hold">
                            <p:stCondLst>
                              <p:cond delay="0"/>
                            </p:stCondLst>
                            <p:childTnLst>
                              <p:par>
                                <p:cTn id="48" presetID="2" presetClass="entr" presetSubtype="4" dur="500" fill="hold" grpId="0" nodeType="clickEffect">
                                  <p:stCondLst>
                                    <p:cond delay="0"/>
                                  </p:stCondLst>
                                  <p:childTnLst>
                                    <p:set>
                                      <p:cBhvr>
                                        <p:cTn id="49" dur="1" fill="hold">
                                          <p:stCondLst>
                                            <p:cond delay="0"/>
                                          </p:stCondLst>
                                        </p:cTn>
                                        <p:tgtEl>
                                          <p:spTgt spid="16391">
                                            <p:txEl>
                                              <p:pRg st="6" end="6"/>
                                            </p:txEl>
                                          </p:spTgt>
                                        </p:tgtEl>
                                        <p:attrNameLst>
                                          <p:attrName>style.visibility</p:attrName>
                                        </p:attrNameLst>
                                      </p:cBhvr>
                                      <p:to>
                                        <p:strVal val="visible"/>
                                      </p:to>
                                    </p:set>
                                    <p:anim calcmode="lin" valueType="num">
                                      <p:cBhvr additive="base">
                                        <p:cTn id="50" dur="500" fill="hold"/>
                                        <p:tgtEl>
                                          <p:spTgt spid="16391">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163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p:bldP spid="16391"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Rectangle 3"/>
          <p:cNvSpPr>
            <a:spLocks noChangeArrowheads="1"/>
          </p:cNvSpPr>
          <p:nvPr/>
        </p:nvSpPr>
        <p:spPr>
          <a:xfrm>
            <a:off x="1285726" y="2912745"/>
            <a:ext cx="5774113" cy="2477770"/>
          </a:xfrm>
          <a:prstGeom prst="rect">
            <a:avLst/>
          </a:prstGeom>
        </p:spPr>
        <p:txBody>
          <a:bodyPr vert="horz" wrap="square" lIns="91440" tIns="45720" rIns="91440" bIns="45720" rtlCol="0" anchor="t">
            <a:normAutofit fontScale="7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l">
              <a:lnSpc>
                <a:spcPct val="170000"/>
              </a:lnSpc>
              <a:spcBef>
                <a:spcPct val="0"/>
              </a:spcBef>
              <a:buClrTx/>
              <a:buSzTx/>
              <a:buFont typeface="Arial" pitchFamily="34" charset="0"/>
            </a:pPr>
            <a:r>
              <a:rPr lang="zh-CN" altLang="en-US" sz="4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一：逃！</a:t>
            </a:r>
            <a:endParaRPr lang="zh-CN" altLang="en-US" sz="4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lvl="0" indent="-228600" algn="l">
              <a:lnSpc>
                <a:spcPct val="170000"/>
              </a:lnSpc>
              <a:spcBef>
                <a:spcPct val="0"/>
              </a:spcBef>
              <a:buClrTx/>
              <a:buSzTx/>
              <a:buFont typeface="Arial" pitchFamily="34" charset="0"/>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            如果有出口可以逃生，马上逃最好往安全通道逃离；别带任何行李；逃到安全地后马上报警！但是如果此时你听到枪声或者有人在发出威胁性的叫喊，则应当立刻停止行动，就地卧倒或者就近寻找掩体隐蔽！因为此时必然有恐怖分子在与警方交火或者射杀企图抵抗者，此时如果你乱跑，很有可能成为恐怖分子射杀的目标！ </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p:txBody>
      </p:sp>
      <p:sp>
        <p:nvSpPr>
          <p:cNvPr id="13316" name="Rectangle 2"/>
          <p:cNvSpPr>
            <a:spLocks noGrp="1"/>
          </p:cNvSpPr>
          <p:nvPr>
            <p:ph type="title" idx="4294967295"/>
          </p:nvPr>
        </p:nvSpPr>
        <p:spPr bwMode="auto">
          <a:xfrm>
            <a:off x="956945" y="1560195"/>
            <a:ext cx="4583430" cy="1139825"/>
          </a:xfrm>
        </p:spPr>
        <p:txBody>
          <a:bodyPr vert="horz" wrap="square" lIns="91440" tIns="45720" rIns="91440" bIns="45720" numCol="1" rtlCol="0" anchor="ctr" anchorCtr="0" compatLnSpc="0">
            <a:norm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a:ea typeface="宋体" panose="02010600030101010101" pitchFamily="2" charset="-122"/>
              </a:defRPr>
            </a:lvl2pPr>
            <a:lvl3pPr algn="ctr" rtl="0" fontAlgn="base">
              <a:spcBef>
                <a:spcPct val="0"/>
              </a:spcBef>
              <a:spcAft>
                <a:spcPct val="0"/>
              </a:spcAft>
              <a:defRPr sz="4400">
                <a:solidFill>
                  <a:schemeClr val="tx1"/>
                </a:solidFill>
                <a:latin typeface="Calibri"/>
                <a:ea typeface="宋体" panose="02010600030101010101" pitchFamily="2" charset="-122"/>
              </a:defRPr>
            </a:lvl3pPr>
            <a:lvl4pPr algn="ctr" rtl="0" fontAlgn="base">
              <a:spcBef>
                <a:spcPct val="0"/>
              </a:spcBef>
              <a:spcAft>
                <a:spcPct val="0"/>
              </a:spcAft>
              <a:defRPr sz="4400">
                <a:solidFill>
                  <a:schemeClr val="tx1"/>
                </a:solidFill>
                <a:latin typeface="Calibri"/>
                <a:ea typeface="宋体" panose="02010600030101010101" pitchFamily="2" charset="-122"/>
              </a:defRPr>
            </a:lvl4pPr>
            <a:lvl5pPr algn="ctr" rtl="0" fontAlgn="base">
              <a:spcBef>
                <a:spcPct val="0"/>
              </a:spcBef>
              <a:spcAft>
                <a:spcPct val="0"/>
              </a:spcAft>
              <a:defRPr sz="4400">
                <a:solidFill>
                  <a:schemeClr val="tx1"/>
                </a:solidFill>
                <a:latin typeface="Calibri"/>
                <a:ea typeface="宋体" panose="02010600030101010101" pitchFamily="2" charset="-122"/>
              </a:defRPr>
            </a:lvl5pPr>
          </a:lstStyle>
          <a:p>
            <a:pPr lvl="0" algn="dist" fontAlgn="auto">
              <a:buClrTx/>
              <a:buSzTx/>
              <a:buFontTx/>
            </a:pPr>
            <a:r>
              <a:rPr lang="zh-CN" altLang="en-US" sz="3200" b="1">
                <a:solidFill>
                  <a:srgbClr val="C00000"/>
                </a:solidFill>
                <a:latin typeface="思源黑体 CN Bold" panose="020b0800000000000000" pitchFamily="34" charset="-128"/>
                <a:ea typeface="思源黑体 CN Bold" panose="020b0800000000000000" pitchFamily="34" charset="-128"/>
                <a:sym typeface="+mn-ea"/>
              </a:rPr>
              <a:t>遇到暴恐事件怎么办？</a:t>
            </a:r>
            <a:endParaRPr lang="zh-CN" altLang="en-US" sz="3200" b="1">
              <a:solidFill>
                <a:srgbClr val="C00000"/>
              </a:solidFill>
              <a:latin typeface="思源黑体 CN Bold" panose="020b0800000000000000" pitchFamily="34" charset="-128"/>
              <a:ea typeface="思源黑体 CN Bold" panose="020b0800000000000000" pitchFamily="34" charset="-128"/>
              <a:sym typeface="+mn-ea"/>
            </a:endParaRPr>
          </a:p>
        </p:txBody>
      </p:sp>
      <p:sp>
        <p:nvSpPr>
          <p:cNvPr id="4" name="TextBox 3"/>
          <p:cNvSpPr/>
          <p:nvPr/>
        </p:nvSpPr>
        <p:spPr>
          <a:xfrm>
            <a:off x="6079422" y="1869122"/>
            <a:ext cx="5774113" cy="1476375"/>
          </a:xfrm>
          <a:prstGeom prst="rect">
            <a:avLst/>
          </a:prstGeom>
        </p:spPr>
        <p:txBody>
          <a:bodyPr vert="horz"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l">
              <a:lnSpc>
                <a:spcPct val="150000"/>
              </a:lnSpc>
              <a:spcBef>
                <a:spcPct val="0"/>
              </a:spcBef>
              <a:buClrTx/>
              <a:buSzTx/>
              <a:buFont typeface="Arial" pitchFamily="34" charset="0"/>
            </a:pPr>
            <a: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遇到暴恐事件，首先是让自己先冷静下来！这是最为重要的，因为这个时候场面肯定是很混乱的，只有冷静下来才能分析当时所处的形式才能做出合理的应对措施！</a:t>
            </a:r>
            <a:endPar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lvl="0" indent="-228600" algn="l">
              <a:lnSpc>
                <a:spcPct val="150000"/>
              </a:lnSpc>
              <a:spcBef>
                <a:spcPct val="0"/>
              </a:spcBef>
              <a:buClrTx/>
              <a:buSzTx/>
              <a:buFont typeface="Arial" pitchFamily="34" charset="0"/>
            </a:pPr>
            <a:endPar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p:txBody>
      </p:sp>
      <p:sp>
        <p:nvSpPr>
          <p:cNvPr id="6" name="文本框 5"/>
          <p:cNvSpPr txBox="1"/>
          <p:nvPr/>
        </p:nvSpPr>
        <p:spPr>
          <a:xfrm>
            <a:off x="4583406" y="538837"/>
            <a:ext cx="26212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rPr>
              <a:t>校园反恐从我做起</a:t>
            </a:r>
            <a:endPar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endParaRPr>
          </a:p>
        </p:txBody>
      </p:sp>
      <p:pic>
        <p:nvPicPr>
          <p:cNvPr id="3" name="图片 2"/>
          <p:cNvPicPr>
            <a:picLocks noChangeAspect="1"/>
          </p:cNvPicPr>
          <p:nvPr/>
        </p:nvPicPr>
        <p:blipFill>
          <a:blip r:embed="rId2"/>
          <a:stretch>
            <a:fillRect/>
          </a:stretch>
        </p:blipFill>
        <p:spPr>
          <a:xfrm>
            <a:off x="7681307" y="2403764"/>
            <a:ext cx="4572000" cy="4572000"/>
          </a:xfrm>
          <a:prstGeom prst="rect">
            <a:avLst/>
          </a:prstGeom>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31" presetClass="entr" presetSubtype="0" dur="100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angle 3"/>
          <p:cNvSpPr/>
          <p:nvPr/>
        </p:nvSpPr>
        <p:spPr>
          <a:xfrm>
            <a:off x="851074" y="1976581"/>
            <a:ext cx="10768329" cy="1912620"/>
          </a:xfrm>
          <a:prstGeom prst="rect">
            <a:avLst/>
          </a:prstGeom>
        </p:spPr>
        <p:txBody>
          <a:bodyPr vert="horz" wrap="square" lIns="91440" tIns="45720" rIns="91440" bIns="4572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 二：躲！（如果已经没有办法逃掉）</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lvl="0" indent="-228600" algn="l">
              <a:lnSpc>
                <a:spcPct val="150000"/>
              </a:lnSpc>
              <a:spcBef>
                <a:spcPct val="0"/>
              </a:spcBef>
              <a:buClrTx/>
              <a:buSzTx/>
              <a:buFont typeface="Arial" pitchFamily="34" charset="0"/>
            </a:pPr>
            <a:r>
              <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找一个安全的地方把门反锁，如周围店铺、厕所等；保持安静，把手机等物品保持静音，以防被发现；藏在一些大物体后面，遮挡自己！选择周围的掩体进行躲避，可用一些东西抵挡住自己的重要部位，保护起来。</a:t>
            </a:r>
            <a:endParaRPr lang="zh-CN" altLang="en-US" sz="20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p:txBody>
      </p:sp>
      <p:sp>
        <p:nvSpPr>
          <p:cNvPr id="14340" name="Rectangle 2"/>
          <p:cNvSpPr>
            <a:spLocks noGrp="1"/>
          </p:cNvSpPr>
          <p:nvPr>
            <p:ph type="title" idx="4294967295"/>
          </p:nvPr>
        </p:nvSpPr>
        <p:spPr bwMode="auto">
          <a:xfrm>
            <a:off x="650875" y="1301115"/>
            <a:ext cx="4227830" cy="476250"/>
          </a:xfrm>
        </p:spPr>
        <p:txBody>
          <a:bodyPr vert="horz" wrap="square" lIns="91440" tIns="45720" rIns="91440" bIns="45720" numCol="1" rtlCol="0" anchor="ctr" anchorCtr="0" compatLnSpc="0">
            <a:normAutofit fontScale="90000"/>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a:ea typeface="宋体" panose="02010600030101010101" pitchFamily="2" charset="-122"/>
              </a:defRPr>
            </a:lvl2pPr>
            <a:lvl3pPr algn="ctr" rtl="0" fontAlgn="base">
              <a:spcBef>
                <a:spcPct val="0"/>
              </a:spcBef>
              <a:spcAft>
                <a:spcPct val="0"/>
              </a:spcAft>
              <a:defRPr sz="4400">
                <a:solidFill>
                  <a:schemeClr val="tx1"/>
                </a:solidFill>
                <a:latin typeface="Calibri"/>
                <a:ea typeface="宋体" panose="02010600030101010101" pitchFamily="2" charset="-122"/>
              </a:defRPr>
            </a:lvl3pPr>
            <a:lvl4pPr algn="ctr" rtl="0" fontAlgn="base">
              <a:spcBef>
                <a:spcPct val="0"/>
              </a:spcBef>
              <a:spcAft>
                <a:spcPct val="0"/>
              </a:spcAft>
              <a:defRPr sz="4400">
                <a:solidFill>
                  <a:schemeClr val="tx1"/>
                </a:solidFill>
                <a:latin typeface="Calibri"/>
                <a:ea typeface="宋体" panose="02010600030101010101" pitchFamily="2" charset="-122"/>
              </a:defRPr>
            </a:lvl4pPr>
            <a:lvl5pPr algn="ctr" rtl="0" fontAlgn="base">
              <a:spcBef>
                <a:spcPct val="0"/>
              </a:spcBef>
              <a:spcAft>
                <a:spcPct val="0"/>
              </a:spcAft>
              <a:defRPr sz="4400">
                <a:solidFill>
                  <a:schemeClr val="tx1"/>
                </a:solidFill>
                <a:latin typeface="Calibri"/>
                <a:ea typeface="宋体" panose="02010600030101010101" pitchFamily="2" charset="-122"/>
              </a:defRPr>
            </a:lvl5pPr>
          </a:lstStyle>
          <a:p>
            <a:pPr lvl="0" algn="dist" fontAlgn="auto">
              <a:buClrTx/>
              <a:buSzTx/>
              <a:buFontTx/>
            </a:pPr>
            <a:r>
              <a:rPr lang="zh-CN" altLang="en-US" sz="2800" b="1">
                <a:solidFill>
                  <a:srgbClr val="C00000"/>
                </a:solidFill>
                <a:latin typeface="思源黑体 CN Bold" panose="020b0800000000000000" pitchFamily="34" charset="-128"/>
                <a:ea typeface="思源黑体 CN Bold" panose="020b0800000000000000" pitchFamily="34" charset="-128"/>
                <a:sym typeface="+mn-ea"/>
              </a:rPr>
              <a:t>遇到暴恐事件怎么办？</a:t>
            </a:r>
            <a:endParaRPr lang="zh-CN" altLang="en-US" sz="2800" b="1">
              <a:solidFill>
                <a:srgbClr val="C00000"/>
              </a:solidFill>
              <a:latin typeface="思源黑体 CN Bold" panose="020b0800000000000000" pitchFamily="34" charset="-128"/>
              <a:ea typeface="思源黑体 CN Bold" panose="020b0800000000000000" pitchFamily="34" charset="-128"/>
              <a:sym typeface="+mn-ea"/>
            </a:endParaRPr>
          </a:p>
        </p:txBody>
      </p:sp>
      <p:sp>
        <p:nvSpPr>
          <p:cNvPr id="2" name="TextBox 1"/>
          <p:cNvSpPr/>
          <p:nvPr/>
        </p:nvSpPr>
        <p:spPr>
          <a:xfrm>
            <a:off x="6235238" y="4190652"/>
            <a:ext cx="5363383" cy="1353127"/>
          </a:xfrm>
          <a:prstGeom prst="rect">
            <a:avLst/>
          </a:prstGeom>
        </p:spPr>
        <p:txBody>
          <a:bodyPr vert="horz" wrap="square" lIns="91440" tIns="45720" rIns="91440" bIns="4572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l">
              <a:lnSpc>
                <a:spcPct val="150000"/>
              </a:lnSpc>
              <a:spcBef>
                <a:spcPct val="0"/>
              </a:spcBef>
              <a:buClrTx/>
              <a:buSzTx/>
              <a:buFont typeface="Arial" pitchFamily="34" charset="0"/>
            </a:pPr>
            <a:r>
              <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总结：</a:t>
            </a:r>
            <a:endPar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lvl="0" indent="-228600" algn="l">
              <a:lnSpc>
                <a:spcPct val="150000"/>
              </a:lnSpc>
              <a:spcBef>
                <a:spcPct val="0"/>
              </a:spcBef>
              <a:buClrTx/>
              <a:buSzTx/>
              <a:buFont typeface="Arial" pitchFamily="34" charset="0"/>
            </a:pPr>
            <a:r>
              <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         遇到暴恐事件，人身安全是最重要的！千万别和匪徒对峙，能逃就逃，能躲就躲，实在不行，就要智斗！ </a:t>
            </a:r>
            <a:endPar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lvl="0" indent="-228600" algn="l">
              <a:lnSpc>
                <a:spcPct val="150000"/>
              </a:lnSpc>
              <a:spcBef>
                <a:spcPct val="0"/>
              </a:spcBef>
              <a:buClrTx/>
              <a:buSzTx/>
              <a:buFont typeface="Arial" pitchFamily="34" charset="0"/>
            </a:pPr>
            <a:endPar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p:txBody>
      </p:sp>
      <p:sp>
        <p:nvSpPr>
          <p:cNvPr id="5" name="文本框 4"/>
          <p:cNvSpPr txBox="1"/>
          <p:nvPr/>
        </p:nvSpPr>
        <p:spPr>
          <a:xfrm>
            <a:off x="4583406" y="538837"/>
            <a:ext cx="26212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rPr>
              <a:t>校园反恐从我做起</a:t>
            </a:r>
            <a:endPar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endParaRPr>
          </a:p>
        </p:txBody>
      </p:sp>
      <p:pic>
        <p:nvPicPr>
          <p:cNvPr id="6" name="图片 5"/>
          <p:cNvPicPr>
            <a:picLocks noChangeAspect="1"/>
          </p:cNvPicPr>
          <p:nvPr/>
        </p:nvPicPr>
        <p:blipFill>
          <a:blip r:embed="rId2"/>
          <a:stretch>
            <a:fillRect/>
          </a:stretch>
        </p:blipFill>
        <p:spPr>
          <a:xfrm>
            <a:off x="1386724" y="3973165"/>
            <a:ext cx="3941041" cy="2361813"/>
          </a:xfrm>
          <a:prstGeom prst="rect">
            <a:avLst/>
          </a:prstGeom>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6" presetClass="entr" presetSubtype="16" dur="200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circle(in)">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3" name="Rectangle 2"/>
          <p:cNvSpPr>
            <a:spLocks noGrp="1" noRot="1"/>
          </p:cNvSpPr>
          <p:nvPr>
            <p:ph type="title" idx="4294967295"/>
          </p:nvPr>
        </p:nvSpPr>
        <p:spPr bwMode="auto">
          <a:xfrm>
            <a:off x="1402715" y="1676400"/>
            <a:ext cx="2780665" cy="831215"/>
          </a:xfrm>
        </p:spPr>
        <p:txBody>
          <a:bodyPr vert="horz" wrap="square" lIns="91440" tIns="45720" rIns="91440" bIns="45720" numCol="1" rtlCol="0" anchor="ctr" anchorCtr="0" compatLnSpc="0">
            <a:norm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a:ea typeface="宋体" panose="02010600030101010101" pitchFamily="2" charset="-122"/>
              </a:defRPr>
            </a:lvl2pPr>
            <a:lvl3pPr algn="ctr" rtl="0" fontAlgn="base">
              <a:spcBef>
                <a:spcPct val="0"/>
              </a:spcBef>
              <a:spcAft>
                <a:spcPct val="0"/>
              </a:spcAft>
              <a:defRPr sz="4400">
                <a:solidFill>
                  <a:schemeClr val="tx1"/>
                </a:solidFill>
                <a:latin typeface="Calibri"/>
                <a:ea typeface="宋体" panose="02010600030101010101" pitchFamily="2" charset="-122"/>
              </a:defRPr>
            </a:lvl3pPr>
            <a:lvl4pPr algn="ctr" rtl="0" fontAlgn="base">
              <a:spcBef>
                <a:spcPct val="0"/>
              </a:spcBef>
              <a:spcAft>
                <a:spcPct val="0"/>
              </a:spcAft>
              <a:defRPr sz="4400">
                <a:solidFill>
                  <a:schemeClr val="tx1"/>
                </a:solidFill>
                <a:latin typeface="Calibri"/>
                <a:ea typeface="宋体" panose="02010600030101010101" pitchFamily="2" charset="-122"/>
              </a:defRPr>
            </a:lvl4pPr>
            <a:lvl5pPr algn="ctr" rtl="0" fontAlgn="base">
              <a:spcBef>
                <a:spcPct val="0"/>
              </a:spcBef>
              <a:spcAft>
                <a:spcPct val="0"/>
              </a:spcAft>
              <a:defRPr sz="4400">
                <a:solidFill>
                  <a:schemeClr val="tx1"/>
                </a:solidFill>
                <a:latin typeface="Calibri"/>
                <a:ea typeface="宋体" panose="02010600030101010101" pitchFamily="2" charset="-122"/>
              </a:defRPr>
            </a:lvl5pPr>
          </a:lstStyle>
          <a:p>
            <a:pPr lvl="0" algn="dist" fontAlgn="auto">
              <a:buClrTx/>
              <a:buSzTx/>
              <a:buFontTx/>
            </a:pPr>
            <a:r>
              <a:rPr lang="zh-CN" altLang="en-US" sz="2800" b="1">
                <a:solidFill>
                  <a:srgbClr val="C00000"/>
                </a:solidFill>
                <a:latin typeface="思源黑体 CN Bold" panose="020b0800000000000000" pitchFamily="34" charset="-128"/>
                <a:ea typeface="思源黑体 CN Bold" panose="020b0800000000000000" pitchFamily="34" charset="-128"/>
                <a:sym typeface="+mn-ea"/>
              </a:rPr>
              <a:t>被劫持怎么办？</a:t>
            </a:r>
            <a:endParaRPr lang="zh-CN" altLang="en-US" sz="2800" b="1">
              <a:solidFill>
                <a:srgbClr val="C00000"/>
              </a:solidFill>
              <a:latin typeface="思源黑体 CN Bold" panose="020b0800000000000000" pitchFamily="34" charset="-128"/>
              <a:ea typeface="思源黑体 CN Bold" panose="020b0800000000000000" pitchFamily="34" charset="-128"/>
              <a:sym typeface="+mn-ea"/>
            </a:endParaRPr>
          </a:p>
        </p:txBody>
      </p:sp>
      <p:sp>
        <p:nvSpPr>
          <p:cNvPr id="4" name="Rectangle 3"/>
          <p:cNvSpPr>
            <a:spLocks noRot="1"/>
          </p:cNvSpPr>
          <p:nvPr/>
        </p:nvSpPr>
        <p:spPr>
          <a:xfrm>
            <a:off x="4797401" y="2812646"/>
            <a:ext cx="6973051" cy="2606040"/>
          </a:xfrm>
          <a:prstGeom prst="rect">
            <a:avLst/>
          </a:prstGeom>
        </p:spPr>
        <p:txBody>
          <a:bodyPr vert="horz" wrap="square" lIns="91440" tIns="45720" rIns="91440" bIns="4572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l">
              <a:lnSpc>
                <a:spcPct val="150000"/>
              </a:lnSpc>
              <a:spcBef>
                <a:spcPct val="0"/>
              </a:spcBef>
              <a:buClrTx/>
              <a:buSzTx/>
              <a:buFont typeface="Arial" pitchFamily="34" charset="0"/>
            </a:pPr>
            <a: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(1)保持冷静，不要反抗，相信政府；</a:t>
            </a:r>
            <a:b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br>
            <a: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(2)不对视，不对话，趴在地上，动作要缓慢；</a:t>
            </a:r>
            <a:b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br>
            <a: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(3)尽可能保留和隐藏自己的通讯工具，及时把       手机改为静音，适时用短信等方式向警方(110)求救，短信主要内容：自己所在位置，人质人数，恐怖分子人数等；</a:t>
            </a:r>
            <a:b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br>
            <a: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(4)注意观察恐怖分子人数，头领，便于事后提供证言；</a:t>
            </a:r>
            <a:b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br>
            <a:r>
              <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(5) 在警方对劫匪发起突击的瞬间，尽可能趴在地上，在警方掩护下脱离现场。</a:t>
            </a:r>
            <a:endParaRPr lang="zh-CN" altLang="en-US" sz="14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p:txBody>
      </p:sp>
      <p:sp>
        <p:nvSpPr>
          <p:cNvPr id="5" name="文本框 4"/>
          <p:cNvSpPr txBox="1"/>
          <p:nvPr/>
        </p:nvSpPr>
        <p:spPr>
          <a:xfrm>
            <a:off x="4583406" y="538837"/>
            <a:ext cx="26212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rPr>
              <a:t>校园反恐从我做起</a:t>
            </a:r>
            <a:endPar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endParaRPr>
          </a:p>
        </p:txBody>
      </p:sp>
      <p:pic>
        <p:nvPicPr>
          <p:cNvPr id="6" name="图片 5"/>
          <p:cNvPicPr>
            <a:picLocks noChangeAspect="1"/>
          </p:cNvPicPr>
          <p:nvPr/>
        </p:nvPicPr>
        <p:blipFill>
          <a:blip r:embed="rId2"/>
          <a:stretch>
            <a:fillRect/>
          </a:stretch>
        </p:blipFill>
        <p:spPr>
          <a:xfrm>
            <a:off x="769528" y="2449254"/>
            <a:ext cx="3692236" cy="3692236"/>
          </a:xfrm>
          <a:prstGeom prst="rect">
            <a:avLst/>
          </a:prstGeom>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500" fill="hold" grpId="0" nodeType="clickEffect">
                                  <p:stCondLst>
                                    <p:cond delay="0"/>
                                  </p:stCondLst>
                                  <p:iterate type="lt">
                                    <p:tmPct val="50000"/>
                                  </p:iterate>
                                  <p:childTnLst>
                                    <p:set>
                                      <p:cBhvr>
                                        <p:cTn id="6" dur="1" fill="hold">
                                          <p:stCondLst>
                                            <p:cond delay="0"/>
                                          </p:stCondLst>
                                        </p:cTn>
                                        <p:tgtEl>
                                          <p:spTgt spid="4">
                                            <p:txEl>
                                              <p:pRg st="0" end="0"/>
                                            </p:txEl>
                                          </p:spTgt>
                                        </p:tgtEl>
                                        <p:attrNameLst>
                                          <p:attrName>style.visibility</p:attrName>
                                        </p:attrNameLst>
                                      </p:cBhvr>
                                      <p:to>
                                        <p:strVal val="visible"/>
                                      </p:to>
                                    </p:set>
                                    <p:anim calcmode="discrete" valueType="clr">
                                      <p:cBhvr override="childStyle">
                                        <p:cTn id="7" dur="500"/>
                                        <p:tgtEl>
                                          <p:spTgt spid="4">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4">
                                            <p:txEl>
                                              <p:pRg st="0" end="0"/>
                                            </p:txEl>
                                          </p:spTgt>
                                        </p:tgtEl>
                                        <p:attrNameLst>
                                          <p:attrName>fillcolor</p:attrName>
                                        </p:attrNameLst>
                                      </p:cBhvr>
                                      <p:tavLst>
                                        <p:tav tm="0">
                                          <p:val>
                                            <p:clrVal>
                                              <a:schemeClr val="accent2"/>
                                            </p:clrVal>
                                          </p:val>
                                        </p:tav>
                                        <p:tav tm="50000">
                                          <p:val>
                                            <p:clrVal>
                                              <a:schemeClr val="hlink"/>
                                            </p:clrVal>
                                          </p:val>
                                        </p:tav>
                                      </p:tavLst>
                                    </p:anim>
                                    <p:set>
                                      <p:cBhvr>
                                        <p:cTn id="9" dur="500"/>
                                        <p:tgtEl>
                                          <p:spTgt spid="4">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7" name="Rectangle 2"/>
          <p:cNvSpPr>
            <a:spLocks noGrp="1" noRot="1"/>
          </p:cNvSpPr>
          <p:nvPr>
            <p:ph type="title" idx="4294967295"/>
          </p:nvPr>
        </p:nvSpPr>
        <p:spPr bwMode="auto">
          <a:xfrm>
            <a:off x="1115695" y="1554480"/>
            <a:ext cx="5139690" cy="1431925"/>
          </a:xfrm>
        </p:spPr>
        <p:txBody>
          <a:bodyPr vert="horz" wrap="square" lIns="91440" tIns="45720" rIns="91440" bIns="45720" numCol="1" rtlCol="0" anchor="ctr" anchorCtr="0" compatLnSpc="0">
            <a:norm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a:ea typeface="宋体" panose="02010600030101010101" pitchFamily="2" charset="-122"/>
              </a:defRPr>
            </a:lvl2pPr>
            <a:lvl3pPr algn="ctr" rtl="0" fontAlgn="base">
              <a:spcBef>
                <a:spcPct val="0"/>
              </a:spcBef>
              <a:spcAft>
                <a:spcPct val="0"/>
              </a:spcAft>
              <a:defRPr sz="4400">
                <a:solidFill>
                  <a:schemeClr val="tx1"/>
                </a:solidFill>
                <a:latin typeface="Calibri"/>
                <a:ea typeface="宋体" panose="02010600030101010101" pitchFamily="2" charset="-122"/>
              </a:defRPr>
            </a:lvl3pPr>
            <a:lvl4pPr algn="ctr" rtl="0" fontAlgn="base">
              <a:spcBef>
                <a:spcPct val="0"/>
              </a:spcBef>
              <a:spcAft>
                <a:spcPct val="0"/>
              </a:spcAft>
              <a:defRPr sz="4400">
                <a:solidFill>
                  <a:schemeClr val="tx1"/>
                </a:solidFill>
                <a:latin typeface="Calibri"/>
                <a:ea typeface="宋体" panose="02010600030101010101" pitchFamily="2" charset="-122"/>
              </a:defRPr>
            </a:lvl4pPr>
            <a:lvl5pPr algn="ctr" rtl="0" fontAlgn="base">
              <a:spcBef>
                <a:spcPct val="0"/>
              </a:spcBef>
              <a:spcAft>
                <a:spcPct val="0"/>
              </a:spcAft>
              <a:defRPr sz="4400">
                <a:solidFill>
                  <a:schemeClr val="tx1"/>
                </a:solidFill>
                <a:latin typeface="Calibri"/>
                <a:ea typeface="宋体" panose="02010600030101010101" pitchFamily="2" charset="-122"/>
              </a:defRPr>
            </a:lvl5pPr>
          </a:lstStyle>
          <a:p>
            <a:pPr lvl="0" algn="dist" fontAlgn="auto">
              <a:buClrTx/>
              <a:buSzTx/>
              <a:buFontTx/>
            </a:pPr>
            <a:r>
              <a:rPr lang="zh-CN" altLang="en-US" sz="3600" b="1">
                <a:solidFill>
                  <a:srgbClr val="C00000"/>
                </a:solidFill>
                <a:latin typeface="思源黑体 CN Bold" panose="020b0800000000000000" pitchFamily="34" charset="-128"/>
                <a:ea typeface="思源黑体 CN Bold" panose="020b0800000000000000" pitchFamily="34" charset="-128"/>
                <a:sym typeface="+mn-ea"/>
              </a:rPr>
              <a:t>如何识别可疑爆炸物？</a:t>
            </a:r>
            <a:endParaRPr lang="zh-CN" altLang="en-US" sz="3600" b="1">
              <a:solidFill>
                <a:srgbClr val="C00000"/>
              </a:solidFill>
              <a:latin typeface="思源黑体 CN Bold" panose="020b0800000000000000" pitchFamily="34" charset="-128"/>
              <a:ea typeface="思源黑体 CN Bold" panose="020b0800000000000000" pitchFamily="34" charset="-128"/>
              <a:sym typeface="+mn-ea"/>
            </a:endParaRPr>
          </a:p>
        </p:txBody>
      </p:sp>
      <p:sp>
        <p:nvSpPr>
          <p:cNvPr id="16388" name="Rectangle 3"/>
          <p:cNvSpPr>
            <a:spLocks noGrp="1" noRot="1"/>
          </p:cNvSpPr>
          <p:nvPr>
            <p:ph type="body" idx="4294967295"/>
          </p:nvPr>
        </p:nvSpPr>
        <p:spPr>
          <a:xfrm>
            <a:off x="1115695" y="2986405"/>
            <a:ext cx="6410325" cy="2675255"/>
          </a:xfrm>
        </p:spPr>
        <p:txBody>
          <a:bodyPr vert="horz" wrap="square" lIns="91440" tIns="45720" rIns="91440" bIns="45720" rtlCol="0" anchor="t">
            <a:normAutofit/>
          </a:bodyPr>
          <a:lstStyle/>
          <a:p>
            <a:pPr marL="0" lvl="0" algn="l">
              <a:lnSpc>
                <a:spcPct val="150000"/>
              </a:lnSpc>
              <a:spcBef>
                <a:spcPct val="0"/>
              </a:spcBef>
              <a:buClrTx/>
              <a:buSzTx/>
              <a:buNone/>
            </a:pPr>
            <a:r>
              <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在不触动可疑物的前提下：</a:t>
            </a:r>
            <a:endPar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marL="0" lvl="0" algn="l">
              <a:lnSpc>
                <a:spcPct val="150000"/>
              </a:lnSpc>
              <a:spcBef>
                <a:spcPct val="0"/>
              </a:spcBef>
              <a:buClrTx/>
              <a:buSzTx/>
              <a:buNone/>
            </a:pPr>
            <a:r>
              <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一看：由表及里、由近及远、由上到下无一遗漏地观察，识别、判断可疑物品或可疑部位有无暗藏的爆炸装置；</a:t>
            </a:r>
            <a:endPar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marL="0" lvl="0" algn="l">
              <a:lnSpc>
                <a:spcPct val="150000"/>
              </a:lnSpc>
              <a:spcBef>
                <a:spcPct val="0"/>
              </a:spcBef>
              <a:buClrTx/>
              <a:buSzTx/>
              <a:buNone/>
            </a:pPr>
            <a:r>
              <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二听：在寂静的环境中用耳倾听是否有异常声响；</a:t>
            </a:r>
            <a:endPar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a:p>
            <a:pPr marL="0" lvl="0" algn="l">
              <a:lnSpc>
                <a:spcPct val="150000"/>
              </a:lnSpc>
              <a:spcBef>
                <a:spcPct val="0"/>
              </a:spcBef>
              <a:buClrTx/>
              <a:buSzTx/>
              <a:buNone/>
            </a:pPr>
            <a:r>
              <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rPr>
              <a:t>三嗅：如黑火药含有硫磺，会放出臭鸡蛋（硫化氢）味；自制硝铵炸药的硝酸铵会分解出明显的氨水味等。</a:t>
            </a:r>
            <a:endParaRPr lang="zh-CN" altLang="en-US" sz="1600">
              <a:solidFill>
                <a:schemeClr val="tx1">
                  <a:lumMod val="75000"/>
                  <a:lumOff val="25000"/>
                </a:schemeClr>
              </a:solidFill>
              <a:latin typeface="思源黑体 CN Regular" panose="020b0500000000000000" pitchFamily="34" charset="-128"/>
              <a:ea typeface="思源黑体 CN Regular" panose="020b0500000000000000" pitchFamily="34" charset="-128"/>
              <a:sym typeface="+mn-ea"/>
            </a:endParaRPr>
          </a:p>
        </p:txBody>
      </p:sp>
      <p:sp>
        <p:nvSpPr>
          <p:cNvPr id="4" name="文本框 3"/>
          <p:cNvSpPr txBox="1"/>
          <p:nvPr/>
        </p:nvSpPr>
        <p:spPr>
          <a:xfrm>
            <a:off x="4583406" y="538837"/>
            <a:ext cx="26212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rPr>
              <a:t>校园反恐从我做起</a:t>
            </a:r>
            <a:endParaRPr kumimoji="1" lang="zh-CN" altLang="en-US" sz="2400" b="1">
              <a:solidFill>
                <a:schemeClr val="tx1">
                  <a:lumMod val="75000"/>
                  <a:lumOff val="25000"/>
                </a:schemeClr>
              </a:solidFill>
              <a:latin typeface="思源黑体 CN Bold" panose="020b0800000000000000" pitchFamily="34" charset="-128"/>
              <a:ea typeface="思源黑体 CN Bold" panose="020b0800000000000000" pitchFamily="34" charset="-128"/>
            </a:endParaRPr>
          </a:p>
        </p:txBody>
      </p:sp>
      <p:pic>
        <p:nvPicPr>
          <p:cNvPr id="5" name="图片 4"/>
          <p:cNvPicPr>
            <a:picLocks noChangeAspect="1"/>
          </p:cNvPicPr>
          <p:nvPr/>
        </p:nvPicPr>
        <p:blipFill>
          <a:blip r:embed="rId2"/>
          <a:stretch>
            <a:fillRect/>
          </a:stretch>
        </p:blipFill>
        <p:spPr>
          <a:xfrm>
            <a:off x="8106062" y="2095753"/>
            <a:ext cx="3247737" cy="3565601"/>
          </a:xfrm>
          <a:prstGeom prst="rect">
            <a:avLst/>
          </a:prstGeom>
        </p:spPr>
      </p:pic>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16387"/>
                                        </p:tgtEl>
                                        <p:attrNameLst>
                                          <p:attrName>style.visibility</p:attrName>
                                        </p:attrNameLst>
                                      </p:cBhvr>
                                      <p:to>
                                        <p:strVal val="visible"/>
                                      </p:to>
                                    </p:set>
                                    <p:animEffect transition="in" filter="box(in)">
                                      <p:cBhvr>
                                        <p:cTn id="7" dur="500"/>
                                        <p:tgtEl>
                                          <p:spTgt spid="1638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16388">
                                            <p:txEl>
                                              <p:pRg st="0" end="0"/>
                                            </p:txEl>
                                          </p:spTgt>
                                        </p:tgtEl>
                                        <p:attrNameLst>
                                          <p:attrName>style.visibility</p:attrName>
                                        </p:attrNameLst>
                                      </p:cBhvr>
                                      <p:to>
                                        <p:strVal val="visible"/>
                                      </p:to>
                                    </p:set>
                                    <p:anim calcmode="lin" valueType="num">
                                      <p:cBhvr additive="base">
                                        <p:cTn id="12"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16388">
                                            <p:txEl>
                                              <p:pRg st="1" end="1"/>
                                            </p:txEl>
                                          </p:spTgt>
                                        </p:tgtEl>
                                        <p:attrNameLst>
                                          <p:attrName>style.visibility</p:attrName>
                                        </p:attrNameLst>
                                      </p:cBhvr>
                                      <p:to>
                                        <p:strVal val="visible"/>
                                      </p:to>
                                    </p:set>
                                    <p:anim calcmode="lin" valueType="num">
                                      <p:cBhvr additive="base">
                                        <p:cTn id="18"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16388">
                                            <p:txEl>
                                              <p:pRg st="2" end="2"/>
                                            </p:txEl>
                                          </p:spTgt>
                                        </p:tgtEl>
                                        <p:attrNameLst>
                                          <p:attrName>style.visibility</p:attrName>
                                        </p:attrNameLst>
                                      </p:cBhvr>
                                      <p:to>
                                        <p:strVal val="visible"/>
                                      </p:to>
                                    </p:set>
                                    <p:anim calcmode="lin" valueType="num">
                                      <p:cBhvr additive="base">
                                        <p:cTn id="24"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16388">
                                            <p:txEl>
                                              <p:pRg st="3" end="3"/>
                                            </p:txEl>
                                          </p:spTgt>
                                        </p:tgtEl>
                                        <p:attrNameLst>
                                          <p:attrName>style.visibility</p:attrName>
                                        </p:attrNameLst>
                                      </p:cBhvr>
                                      <p:to>
                                        <p:strVal val="visible"/>
                                      </p:to>
                                    </p:set>
                                    <p:anim calcmode="lin" valueType="num">
                                      <p:cBhvr additive="base">
                                        <p:cTn id="30" dur="500" fill="hold"/>
                                        <p:tgtEl>
                                          <p:spTgt spid="16388">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638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p:bldP spid="16388"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https://d.book118.com/558104131054006030</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PA" val="v5.2.9"/>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12</vt:i4>
      </vt:variant>
    </vt:vector>
  </HeadingPairs>
  <TitlesOfParts>
    <vt:vector baseType="lpstr" size="22">
      <vt:lpstr>Arial</vt:lpstr>
      <vt:lpstr>Calibri</vt:lpstr>
      <vt:lpstr>微软雅黑</vt:lpstr>
      <vt:lpstr>思源宋体 CN</vt:lpstr>
      <vt:lpstr>思源黑体 CN Heavy</vt:lpstr>
      <vt:lpstr>思源黑体 CN Bold</vt:lpstr>
      <vt:lpstr>思源黑体 CN Regular</vt:lpstr>
      <vt:lpstr>宋体</vt:lpstr>
      <vt:lpstr>思源黑体 Medium</vt:lpstr>
      <vt:lpstr>Office Theme</vt:lpstr>
      <vt:lpstr>PowerPoint Presentation</vt:lpstr>
      <vt:lpstr>PowerPoint Presentation</vt:lpstr>
      <vt:lpstr>PowerPoint Presentation</vt:lpstr>
      <vt:lpstr>PowerPoint Presentation</vt:lpstr>
      <vt:lpstr>PowerPoint Presentation</vt:lpstr>
      <vt:lpstr>遵守学校出入制度</vt:lpstr>
      <vt:lpstr>PowerPoint Presentation</vt:lpstr>
      <vt:lpstr>遇到暴恐事件怎么办？</vt:lpstr>
      <vt:lpstr>遇到暴恐事件怎么办？</vt:lpstr>
      <vt:lpstr>被劫持怎么办？</vt:lpstr>
      <vt:lpstr>如何识别可疑爆炸物？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2024-09-06T19:21:02.916</cp:lastPrinted>
  <dcterms:created xsi:type="dcterms:W3CDTF">2024-09-06T11:21:02Z</dcterms:created>
  <dcterms:modified xsi:type="dcterms:W3CDTF">2024-09-06T11:21:08Z</dcterms:modified>
</cp:coreProperties>
</file>