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embeddedFontLst>
    <p:embeddedFont>
      <p:font typeface="UVTOFC+MS-UIGothic"/>
      <p:regular r:id="rId21"/>
    </p:embeddedFont>
    <p:embeddedFont>
      <p:font typeface="RSJGOB+HECEMI+ArialMT"/>
      <p:regular r:id="rId22"/>
    </p:embeddedFont>
    <p:embeddedFont>
      <p:font typeface="VGGFFU+LVNNLR+MicrosoftYaHei-Bold"/>
      <p:regular r:id="rId23"/>
    </p:embeddedFont>
    <p:embeddedFont>
      <p:font typeface="BCBINP+QUVSRL+MicrosoftYaHei"/>
      <p:regular r:id="rId24"/>
    </p:embeddedFont>
  </p:embeddedFontLst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font" Target="fonts/font1.fntdata" /><Relationship Id="rId22" Type="http://schemas.openxmlformats.org/officeDocument/2006/relationships/font" Target="fonts/font2.fntdata" /><Relationship Id="rId23" Type="http://schemas.openxmlformats.org/officeDocument/2006/relationships/font" Target="fonts/font3.fntdata" /><Relationship Id="rId24" Type="http://schemas.openxmlformats.org/officeDocument/2006/relationships/font" Target="fonts/font4.fntdata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B75D60-50D8-438F-9AC1-E31B6DAFD5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EE124D-3DA4-4494-83D5-544D695D14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2E849A-569B-4370-BC5C-C56BE893BD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E8D1C9A-E1ED-4BB9-B501-06849885BB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C278772-DF25-4D8C-9B53-CB963CC2BA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F3203AC-1002-49C3-A195-3E6EFF6DFE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2DAFCE4-D68F-492A-80B8-A43D9A0E8B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6C985AF-ADF5-418D-9BE3-DB14927CFA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2D8D321-2DD3-409C-BF30-54C020B976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590CDA-5627-4663-B591-5866A2B19B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47E2BB-D120-4BDE-802C-C9B26E63C2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3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58105004030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952750" y="2758959"/>
            <a:ext cx="7229475" cy="1571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50"/>
              </a:lnSpc>
              <a:spcBef>
                <a:spcPct val="0"/>
              </a:spcBef>
              <a:spcAft>
                <a:spcPct val="0"/>
              </a:spcAft>
            </a:pPr>
            <a:r>
              <a:rPr sz="4950">
                <a:solidFill>
                  <a:srgbClr val="603200"/>
                </a:solidFill>
                <a:latin typeface="UVTOFC+MS-UIGothic"/>
                <a:cs typeface="UVTOFC+MS-UIGothic"/>
              </a:rPr>
              <a:t>有意思复合休</a:t>
            </a:r>
            <a:r>
              <a:rPr sz="4950">
                <a:solidFill>
                  <a:srgbClr val="603200"/>
                </a:solidFill>
                <a:latin typeface="SimSun"/>
                <a:cs typeface="SimSun"/>
              </a:rPr>
              <a:t>闲</a:t>
            </a:r>
            <a:r>
              <a:rPr sz="4950">
                <a:solidFill>
                  <a:srgbClr val="603200"/>
                </a:solidFill>
                <a:latin typeface="UVTOFC+MS-UIGothic"/>
                <a:cs typeface="UVTOFC+MS-UIGothic"/>
              </a:rPr>
              <a:t>餐</a:t>
            </a:r>
            <a:r>
              <a:rPr sz="4950">
                <a:solidFill>
                  <a:srgbClr val="603200"/>
                </a:solidFill>
                <a:latin typeface="SimSun"/>
                <a:cs typeface="SimSun"/>
              </a:rPr>
              <a:t>课</a:t>
            </a:r>
            <a:r>
              <a:rPr sz="4950">
                <a:solidFill>
                  <a:srgbClr val="603200"/>
                </a:solidFill>
                <a:latin typeface="UVTOFC+MS-UIGothic"/>
                <a:cs typeface="UVTOFC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40409" y="2897060"/>
            <a:ext cx="3738821" cy="7835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603200"/>
                </a:solidFill>
                <a:latin typeface="RSJGOB+HECEMI+ArialMT"/>
                <a:cs typeface="RSJGOB+HECEMI+ArialMT"/>
              </a:rPr>
              <a:t>•</a:t>
            </a:r>
            <a:r>
              <a:rPr sz="2450" spc="128">
                <a:solidFill>
                  <a:srgbClr val="60320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603200"/>
                </a:solidFill>
                <a:latin typeface="UVTOFC+MS-UIGothic"/>
                <a:cs typeface="UVTOFC+MS-UIGothic"/>
              </a:rPr>
              <a:t>有意思复合休</a:t>
            </a:r>
            <a:r>
              <a:rPr sz="2400">
                <a:solidFill>
                  <a:srgbClr val="603200"/>
                </a:solidFill>
                <a:latin typeface="SimSun"/>
                <a:cs typeface="SimSun"/>
              </a:rPr>
              <a:t>闲</a:t>
            </a:r>
            <a:r>
              <a:rPr sz="2400">
                <a:solidFill>
                  <a:srgbClr val="603200"/>
                </a:solidFill>
                <a:latin typeface="UVTOFC+MS-UIGothic"/>
                <a:cs typeface="UVTOFC+MS-UIGothic"/>
              </a:rPr>
              <a:t>餐概述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40409" y="3456495"/>
            <a:ext cx="5140901" cy="19027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603200"/>
                </a:solidFill>
                <a:latin typeface="RSJGOB+HECEMI+ArialMT"/>
                <a:cs typeface="RSJGOB+HECEMI+ArialMT"/>
              </a:rPr>
              <a:t>•</a:t>
            </a:r>
            <a:r>
              <a:rPr sz="2450" spc="128">
                <a:solidFill>
                  <a:srgbClr val="60320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603200"/>
                </a:solidFill>
                <a:latin typeface="UVTOFC+MS-UIGothic"/>
                <a:cs typeface="UVTOFC+MS-UIGothic"/>
              </a:rPr>
              <a:t>有意思复合休</a:t>
            </a:r>
            <a:r>
              <a:rPr sz="2400">
                <a:solidFill>
                  <a:srgbClr val="603200"/>
                </a:solidFill>
                <a:latin typeface="SimSun"/>
                <a:cs typeface="SimSun"/>
              </a:rPr>
              <a:t>闲</a:t>
            </a:r>
            <a:r>
              <a:rPr sz="2400">
                <a:solidFill>
                  <a:srgbClr val="603200"/>
                </a:solidFill>
                <a:latin typeface="UVTOFC+MS-UIGothic"/>
                <a:cs typeface="UVTOFC+MS-UIGothic"/>
              </a:rPr>
              <a:t>餐的</a:t>
            </a:r>
            <a:r>
              <a:rPr sz="2400">
                <a:solidFill>
                  <a:srgbClr val="603200"/>
                </a:solidFill>
                <a:latin typeface="SimSun"/>
                <a:cs typeface="SimSun"/>
              </a:rPr>
              <a:t>类别</a:t>
            </a:r>
            <a:r>
              <a:rPr sz="2400">
                <a:solidFill>
                  <a:srgbClr val="603200"/>
                </a:solidFill>
                <a:latin typeface="UVTOFC+MS-UIGothic"/>
                <a:cs typeface="UVTOFC+MS-UIGothic"/>
              </a:rPr>
              <a:t>与特色</a:t>
            </a:r>
          </a:p>
          <a:p>
            <a:pPr marL="0" marR="0">
              <a:lnSpc>
                <a:spcPts val="2552"/>
              </a:lnSpc>
              <a:spcBef>
                <a:spcPts val="1807"/>
              </a:spcBef>
              <a:spcAft>
                <a:spcPct val="0"/>
              </a:spcAft>
            </a:pPr>
            <a:r>
              <a:rPr sz="2450">
                <a:solidFill>
                  <a:srgbClr val="603200"/>
                </a:solidFill>
                <a:latin typeface="RSJGOB+HECEMI+ArialMT"/>
                <a:cs typeface="RSJGOB+HECEMI+ArialMT"/>
              </a:rPr>
              <a:t>•</a:t>
            </a:r>
            <a:r>
              <a:rPr sz="2450" spc="128">
                <a:solidFill>
                  <a:srgbClr val="60320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603200"/>
                </a:solidFill>
                <a:latin typeface="UVTOFC+MS-UIGothic"/>
                <a:cs typeface="UVTOFC+MS-UIGothic"/>
              </a:rPr>
              <a:t>有意思复合休</a:t>
            </a:r>
            <a:r>
              <a:rPr sz="2400">
                <a:solidFill>
                  <a:srgbClr val="603200"/>
                </a:solidFill>
                <a:latin typeface="SimSun"/>
                <a:cs typeface="SimSun"/>
              </a:rPr>
              <a:t>闲</a:t>
            </a:r>
            <a:r>
              <a:rPr sz="2400">
                <a:solidFill>
                  <a:srgbClr val="603200"/>
                </a:solidFill>
                <a:latin typeface="UVTOFC+MS-UIGothic"/>
                <a:cs typeface="UVTOFC+MS-UIGothic"/>
              </a:rPr>
              <a:t>餐的</a:t>
            </a:r>
            <a:r>
              <a:rPr sz="2400">
                <a:solidFill>
                  <a:srgbClr val="603200"/>
                </a:solidFill>
                <a:latin typeface="SimSun"/>
                <a:cs typeface="SimSun"/>
              </a:rPr>
              <a:t>设计</a:t>
            </a:r>
            <a:r>
              <a:rPr sz="2400">
                <a:solidFill>
                  <a:srgbClr val="603200"/>
                </a:solidFill>
                <a:latin typeface="UVTOFC+MS-UIGothic"/>
                <a:cs typeface="UVTOFC+MS-UIGothic"/>
              </a:rPr>
              <a:t>与</a:t>
            </a:r>
            <a:r>
              <a:rPr sz="2400">
                <a:solidFill>
                  <a:srgbClr val="603200"/>
                </a:solidFill>
                <a:latin typeface="SimSun"/>
                <a:cs typeface="SimSun"/>
              </a:rPr>
              <a:t>规</a:t>
            </a:r>
            <a:r>
              <a:rPr sz="2400">
                <a:solidFill>
                  <a:srgbClr val="603200"/>
                </a:solidFill>
                <a:latin typeface="UVTOFC+MS-UIGothic"/>
                <a:cs typeface="UVTOFC+MS-UIGothic"/>
              </a:rPr>
              <a:t>划</a:t>
            </a:r>
          </a:p>
          <a:p>
            <a:pPr marL="0" marR="0">
              <a:lnSpc>
                <a:spcPts val="2552"/>
              </a:lnSpc>
              <a:spcBef>
                <a:spcPts val="1802"/>
              </a:spcBef>
              <a:spcAft>
                <a:spcPct val="0"/>
              </a:spcAft>
            </a:pPr>
            <a:r>
              <a:rPr sz="2450">
                <a:solidFill>
                  <a:srgbClr val="603200"/>
                </a:solidFill>
                <a:latin typeface="RSJGOB+HECEMI+ArialMT"/>
                <a:cs typeface="RSJGOB+HECEMI+ArialMT"/>
              </a:rPr>
              <a:t>•</a:t>
            </a:r>
            <a:r>
              <a:rPr sz="2450" spc="128">
                <a:solidFill>
                  <a:srgbClr val="60320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603200"/>
                </a:solidFill>
                <a:latin typeface="UVTOFC+MS-UIGothic"/>
                <a:cs typeface="UVTOFC+MS-UIGothic"/>
              </a:rPr>
              <a:t>有意思复合休</a:t>
            </a:r>
            <a:r>
              <a:rPr sz="2400">
                <a:solidFill>
                  <a:srgbClr val="603200"/>
                </a:solidFill>
                <a:latin typeface="SimSun"/>
                <a:cs typeface="SimSun"/>
              </a:rPr>
              <a:t>闲</a:t>
            </a:r>
            <a:r>
              <a:rPr sz="2400">
                <a:solidFill>
                  <a:srgbClr val="603200"/>
                </a:solidFill>
                <a:latin typeface="UVTOFC+MS-UIGothic"/>
                <a:cs typeface="UVTOFC+MS-UIGothic"/>
              </a:rPr>
              <a:t>餐的市</a:t>
            </a:r>
            <a:r>
              <a:rPr sz="2400">
                <a:solidFill>
                  <a:srgbClr val="603200"/>
                </a:solidFill>
                <a:latin typeface="SimSun"/>
                <a:cs typeface="SimSun"/>
              </a:rPr>
              <a:t>场</a:t>
            </a:r>
            <a:r>
              <a:rPr sz="2400">
                <a:solidFill>
                  <a:srgbClr val="603200"/>
                </a:solidFill>
                <a:latin typeface="UVTOFC+MS-UIGothic"/>
                <a:cs typeface="UVTOFC+MS-UIGothic"/>
              </a:rPr>
              <a:t>分析与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40409" y="3200590"/>
            <a:ext cx="5140901" cy="18551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603200"/>
                </a:solidFill>
                <a:latin typeface="RSJGOB+HECEMI+ArialMT"/>
                <a:cs typeface="RSJGOB+HECEMI+ArialMT"/>
              </a:rPr>
              <a:t>•</a:t>
            </a:r>
            <a:r>
              <a:rPr sz="2450" spc="128">
                <a:solidFill>
                  <a:srgbClr val="60320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603200"/>
                </a:solidFill>
                <a:latin typeface="UVTOFC+MS-UIGothic"/>
                <a:cs typeface="UVTOFC+MS-UIGothic"/>
              </a:rPr>
              <a:t>有意思复合休</a:t>
            </a:r>
            <a:r>
              <a:rPr sz="2400">
                <a:solidFill>
                  <a:srgbClr val="603200"/>
                </a:solidFill>
                <a:latin typeface="SimSun"/>
                <a:cs typeface="SimSun"/>
              </a:rPr>
              <a:t>闲</a:t>
            </a:r>
            <a:r>
              <a:rPr sz="2400">
                <a:solidFill>
                  <a:srgbClr val="603200"/>
                </a:solidFill>
                <a:latin typeface="UVTOFC+MS-UIGothic"/>
                <a:cs typeface="UVTOFC+MS-UIGothic"/>
              </a:rPr>
              <a:t>餐的</a:t>
            </a:r>
            <a:r>
              <a:rPr sz="2400">
                <a:solidFill>
                  <a:srgbClr val="603200"/>
                </a:solidFill>
                <a:latin typeface="SimSun"/>
                <a:cs typeface="SimSun"/>
              </a:rPr>
              <a:t>经营</a:t>
            </a:r>
            <a:r>
              <a:rPr sz="2400">
                <a:solidFill>
                  <a:srgbClr val="603200"/>
                </a:solidFill>
                <a:latin typeface="UVTOFC+MS-UIGothic"/>
                <a:cs typeface="UVTOFC+MS-UIGothic"/>
              </a:rPr>
              <a:t>管理与</a:t>
            </a:r>
          </a:p>
          <a:p>
            <a:pPr marL="0" marR="0">
              <a:lnSpc>
                <a:spcPts val="2552"/>
              </a:lnSpc>
              <a:spcBef>
                <a:spcPts val="5837"/>
              </a:spcBef>
              <a:spcAft>
                <a:spcPct val="0"/>
              </a:spcAft>
            </a:pPr>
            <a:r>
              <a:rPr sz="2450">
                <a:solidFill>
                  <a:srgbClr val="603200"/>
                </a:solidFill>
                <a:latin typeface="RSJGOB+HECEMI+ArialMT"/>
                <a:cs typeface="RSJGOB+HECEMI+ArialMT"/>
              </a:rPr>
              <a:t>•</a:t>
            </a:r>
            <a:r>
              <a:rPr sz="2450" spc="128">
                <a:solidFill>
                  <a:srgbClr val="60320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603200"/>
                </a:solidFill>
                <a:latin typeface="UVTOFC+MS-UIGothic"/>
                <a:cs typeface="UVTOFC+MS-UIGothic"/>
              </a:rPr>
              <a:t>有意思复合休</a:t>
            </a:r>
            <a:r>
              <a:rPr sz="2400">
                <a:solidFill>
                  <a:srgbClr val="603200"/>
                </a:solidFill>
                <a:latin typeface="SimSun"/>
                <a:cs typeface="SimSun"/>
              </a:rPr>
              <a:t>闲</a:t>
            </a:r>
            <a:r>
              <a:rPr sz="2400">
                <a:solidFill>
                  <a:srgbClr val="603200"/>
                </a:solidFill>
                <a:latin typeface="UVTOFC+MS-UIGothic"/>
                <a:cs typeface="UVTOFC+MS-UIGothic"/>
              </a:rPr>
              <a:t>餐的未来</a:t>
            </a:r>
            <a:r>
              <a:rPr sz="2400">
                <a:solidFill>
                  <a:srgbClr val="603200"/>
                </a:solidFill>
                <a:latin typeface="SimSun"/>
                <a:cs typeface="SimSun"/>
              </a:rPr>
              <a:t>发</a:t>
            </a:r>
            <a:r>
              <a:rPr sz="2400">
                <a:solidFill>
                  <a:srgbClr val="603200"/>
                </a:solidFill>
                <a:latin typeface="UVTOFC+MS-UIGothic"/>
                <a:cs typeface="UVTOFC+MS-UIGothic"/>
              </a:rPr>
              <a:t>展与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649595" y="1618744"/>
            <a:ext cx="1978707" cy="18401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39"/>
              </a:lnSpc>
              <a:spcBef>
                <a:spcPct val="0"/>
              </a:spcBef>
              <a:spcAft>
                <a:spcPct val="0"/>
              </a:spcAft>
            </a:pPr>
            <a:r>
              <a:rPr sz="5700">
                <a:solidFill>
                  <a:srgbClr val="F1EFEE"/>
                </a:solidFill>
                <a:latin typeface="VGGFFU+LVNNLR+MicrosoftYaHei-Bold"/>
                <a:cs typeface="VGGFFU+LVNNLR+MicrosoftYaHei-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241039" y="2809216"/>
            <a:ext cx="65722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603200"/>
                </a:solidFill>
                <a:latin typeface="UVTOFC+MS-UIGothic"/>
                <a:cs typeface="UVTOFC+MS-UIGothic"/>
              </a:rPr>
              <a:t>有意思复合休</a:t>
            </a:r>
            <a:r>
              <a:rPr sz="4500">
                <a:solidFill>
                  <a:srgbClr val="603200"/>
                </a:solidFill>
                <a:latin typeface="SimSun"/>
                <a:cs typeface="SimSun"/>
              </a:rPr>
              <a:t>闲</a:t>
            </a:r>
            <a:r>
              <a:rPr sz="4500">
                <a:solidFill>
                  <a:srgbClr val="603200"/>
                </a:solidFill>
                <a:latin typeface="UVTOFC+MS-UIGothic"/>
                <a:cs typeface="UVTOFC+MS-UIGothic"/>
              </a:rPr>
              <a:t>餐概述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9A6930"/>
                </a:solidFill>
                <a:latin typeface="UVTOFC+MS-UIGothic"/>
                <a:cs typeface="UVTOFC+MS-UIGothic"/>
              </a:rPr>
              <a:t>定</a:t>
            </a:r>
            <a:r>
              <a:rPr sz="3000">
                <a:solidFill>
                  <a:srgbClr val="9A6930"/>
                </a:solidFill>
                <a:latin typeface="SimSun"/>
                <a:cs typeface="SimSun"/>
              </a:rPr>
              <a:t>义</a:t>
            </a:r>
            <a:r>
              <a:rPr sz="3000">
                <a:solidFill>
                  <a:srgbClr val="9A6930"/>
                </a:solidFill>
                <a:latin typeface="UVTOFC+MS-UIGothic"/>
                <a:cs typeface="UVTOFC+MS-UIGothic"/>
              </a:rPr>
              <a:t>与特点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7094" y="1627285"/>
            <a:ext cx="6001486" cy="13017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15"/>
              </a:lnSpc>
              <a:spcBef>
                <a:spcPct val="0"/>
              </a:spcBef>
              <a:spcAft>
                <a:spcPct val="0"/>
              </a:spcAft>
            </a:pPr>
            <a:r>
              <a:rPr sz="1550">
                <a:solidFill>
                  <a:srgbClr val="633301"/>
                </a:solidFill>
                <a:latin typeface="RSJGOB+HECEMI+ArialMT"/>
                <a:cs typeface="RSJGOB+HECEMI+ArialMT"/>
              </a:rPr>
              <a:t>•</a:t>
            </a:r>
            <a:r>
              <a:rPr sz="1550" spc="669">
                <a:solidFill>
                  <a:srgbClr val="633301"/>
                </a:solidFill>
                <a:latin typeface="Times New Roman"/>
                <a:cs typeface="Times New Roman"/>
              </a:rPr>
              <a:t> 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定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义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：所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谓</a:t>
            </a:r>
            <a:r>
              <a:rPr sz="1500">
                <a:solidFill>
                  <a:srgbClr val="633301"/>
                </a:solidFill>
                <a:latin typeface="BCBINP+QUVSRL+MicrosoftYaHei"/>
                <a:cs typeface="BCBINP+QUVSRL+MicrosoftYaHei"/>
              </a:rPr>
              <a:t>“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有意思复合休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闲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餐</a:t>
            </a:r>
            <a:r>
              <a:rPr sz="1500">
                <a:solidFill>
                  <a:srgbClr val="633301"/>
                </a:solidFill>
                <a:latin typeface="BCBINP+QUVSRL+MicrosoftYaHei"/>
                <a:cs typeface="BCBINP+QUVSRL+MicrosoftYaHei"/>
              </a:rPr>
              <a:t>”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，是指一种融合了多种餐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饮</a:t>
            </a:r>
          </a:p>
          <a:p>
            <a:pPr marL="203200" marR="0">
              <a:lnSpc>
                <a:spcPts val="1500"/>
              </a:lnSpc>
              <a:spcBef>
                <a:spcPts val="670"/>
              </a:spcBef>
              <a:spcAft>
                <a:spcPct val="0"/>
              </a:spcAft>
            </a:pP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风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格、注重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环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境氛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围营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造、追求独特体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验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的餐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饮业态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。它注重</a:t>
            </a:r>
          </a:p>
          <a:p>
            <a:pPr marL="20320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消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费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者体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验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，提供个性化的服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务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和美食，成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为现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代都市人放松</a:t>
            </a:r>
          </a:p>
          <a:p>
            <a:pPr marL="20320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心情、享受生活的首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选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9A6930"/>
                </a:solidFill>
                <a:latin typeface="UVTOFC+MS-UIGothic"/>
                <a:cs typeface="UVTOFC+MS-UIGothic"/>
              </a:rPr>
              <a:t>定</a:t>
            </a:r>
            <a:r>
              <a:rPr sz="3000">
                <a:solidFill>
                  <a:srgbClr val="9A6930"/>
                </a:solidFill>
                <a:latin typeface="SimSun"/>
                <a:cs typeface="SimSun"/>
              </a:rPr>
              <a:t>义</a:t>
            </a:r>
            <a:r>
              <a:rPr sz="3000">
                <a:solidFill>
                  <a:srgbClr val="9A6930"/>
                </a:solidFill>
                <a:latin typeface="UVTOFC+MS-UIGothic"/>
                <a:cs typeface="UVTOFC+MS-UIGothic"/>
              </a:rPr>
              <a:t>与特点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698625" y="2021693"/>
            <a:ext cx="600075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特点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440294" y="2021693"/>
            <a:ext cx="4008045" cy="11931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633301"/>
                </a:solidFill>
                <a:latin typeface="BCBINP+QUVSRL+MicrosoftYaHei"/>
                <a:cs typeface="BCBINP+QUVSRL+MicrosoftYaHei"/>
              </a:rPr>
              <a:t>1. 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多元性：有意思复合休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闲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餐将不同地域、不同</a:t>
            </a:r>
          </a:p>
          <a:p>
            <a:pPr marL="0" marR="0">
              <a:lnSpc>
                <a:spcPts val="1350"/>
              </a:lnSpc>
              <a:spcBef>
                <a:spcPts val="1610"/>
              </a:spcBef>
              <a:spcAft>
                <a:spcPct val="0"/>
              </a:spcAft>
            </a:pP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文化、不同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风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格的餐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饮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融合在一起，提供多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样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化</a:t>
            </a:r>
          </a:p>
          <a:p>
            <a:pPr marL="0" marR="0">
              <a:lnSpc>
                <a:spcPts val="1350"/>
              </a:lnSpc>
              <a:spcBef>
                <a:spcPts val="1610"/>
              </a:spcBef>
              <a:spcAft>
                <a:spcPct val="0"/>
              </a:spcAft>
            </a:pP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的美食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选择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和独特的用餐体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验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698625" y="4069567"/>
            <a:ext cx="3999936" cy="4395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633301"/>
                </a:solidFill>
                <a:latin typeface="BCBINP+QUVSRL+MicrosoftYaHei"/>
                <a:cs typeface="BCBINP+QUVSRL+MicrosoftYaHei"/>
              </a:rPr>
              <a:t>2. 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休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闲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性：餐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厅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通常会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营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造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轻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松愉悦的氛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围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，提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440294" y="4069567"/>
            <a:ext cx="4074281" cy="1575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633301"/>
                </a:solidFill>
                <a:latin typeface="BCBINP+QUVSRL+MicrosoftYaHei"/>
                <a:cs typeface="BCBINP+QUVSRL+MicrosoftYaHei"/>
              </a:rPr>
              <a:t>3. 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体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验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性：有意思复合休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闲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餐不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仅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提供美食，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还</a:t>
            </a:r>
          </a:p>
          <a:p>
            <a:pPr marL="0" marR="0">
              <a:lnSpc>
                <a:spcPts val="1350"/>
              </a:lnSpc>
              <a:spcBef>
                <a:spcPts val="1610"/>
              </a:spcBef>
              <a:spcAft>
                <a:spcPct val="0"/>
              </a:spcAft>
            </a:pP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注重消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费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者的用餐体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验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。餐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厅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通常会通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独特的</a:t>
            </a:r>
          </a:p>
          <a:p>
            <a:pPr marL="0" marR="0">
              <a:lnSpc>
                <a:spcPts val="1350"/>
              </a:lnSpc>
              <a:spcBef>
                <a:spcPts val="1610"/>
              </a:spcBef>
              <a:spcAft>
                <a:spcPct val="0"/>
              </a:spcAft>
            </a:pP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装修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风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格、音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乐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、活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等方式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让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消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费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者留下深刻</a:t>
            </a:r>
          </a:p>
          <a:p>
            <a:pPr marL="0" marR="0">
              <a:lnSpc>
                <a:spcPts val="1350"/>
              </a:lnSpc>
              <a:spcBef>
                <a:spcPts val="1610"/>
              </a:spcBef>
              <a:spcAft>
                <a:spcPct val="0"/>
              </a:spcAft>
            </a:pP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的印象。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698625" y="4452473"/>
            <a:ext cx="4008045" cy="8108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供舒适的用餐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环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境，以及个性化的服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务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和活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，</a:t>
            </a:r>
          </a:p>
          <a:p>
            <a:pPr marL="0" marR="0">
              <a:lnSpc>
                <a:spcPts val="1350"/>
              </a:lnSpc>
              <a:spcBef>
                <a:spcPts val="1660"/>
              </a:spcBef>
              <a:spcAft>
                <a:spcPct val="0"/>
              </a:spcAft>
            </a:pP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让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消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费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者在用餐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程中感受到放松和愉悦。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9A6930"/>
                </a:solidFill>
                <a:latin typeface="SimSun"/>
                <a:cs typeface="SimSun"/>
              </a:rPr>
              <a:t>发</a:t>
            </a:r>
            <a:r>
              <a:rPr sz="3000">
                <a:solidFill>
                  <a:srgbClr val="9A6930"/>
                </a:solidFill>
                <a:latin typeface="UVTOFC+MS-UIGothic"/>
                <a:cs typeface="UVTOFC+MS-UIGothic"/>
              </a:rPr>
              <a:t>展</a:t>
            </a:r>
            <a:r>
              <a:rPr sz="3000">
                <a:solidFill>
                  <a:srgbClr val="9A6930"/>
                </a:solidFill>
                <a:latin typeface="SimSun"/>
                <a:cs typeface="SimSun"/>
              </a:rPr>
              <a:t>历</a:t>
            </a:r>
            <a:r>
              <a:rPr sz="3000">
                <a:solidFill>
                  <a:srgbClr val="9A6930"/>
                </a:solidFill>
                <a:latin typeface="UVTOFC+MS-UIGothic"/>
                <a:cs typeface="UVTOFC+MS-UIGothic"/>
              </a:rPr>
              <a:t>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530725" y="1452245"/>
            <a:ext cx="711809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9A6930"/>
                </a:solidFill>
                <a:latin typeface="UVTOFC+MS-UIGothic"/>
                <a:cs typeface="UVTOFC+MS-UIGothic"/>
              </a:rPr>
              <a:t>起源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30725" y="1982958"/>
            <a:ext cx="7557060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有意思复合休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闲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餐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这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一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业态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最初起源于</a:t>
            </a:r>
            <a:r>
              <a:rPr sz="1350">
                <a:solidFill>
                  <a:srgbClr val="633301"/>
                </a:solidFill>
                <a:latin typeface="BCBINP+QUVSRL+MicrosoftYaHei"/>
                <a:cs typeface="BCBINP+QUVSRL+MicrosoftYaHei"/>
              </a:rPr>
              <a:t>20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世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纪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末，随着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经济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的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展和人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们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生活水平的提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高，消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费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者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于餐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饮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的需求不再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仅仅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是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满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足基本的生活需要，而是追求更高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层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次的情感体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验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和享受。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530725" y="3172459"/>
            <a:ext cx="711809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9A6930"/>
                </a:solidFill>
                <a:latin typeface="SimSun"/>
                <a:cs typeface="SimSun"/>
              </a:rPr>
              <a:t>发</a:t>
            </a:r>
            <a:r>
              <a:rPr sz="1600">
                <a:solidFill>
                  <a:srgbClr val="9A6930"/>
                </a:solidFill>
                <a:latin typeface="UVTOFC+MS-UIGothic"/>
                <a:cs typeface="UVTOFC+MS-UIGothic"/>
              </a:rPr>
              <a:t>展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530725" y="3703173"/>
            <a:ext cx="7393978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在</a:t>
            </a:r>
            <a:r>
              <a:rPr sz="1350">
                <a:solidFill>
                  <a:srgbClr val="633301"/>
                </a:solidFill>
                <a:latin typeface="BCBINP+QUVSRL+MicrosoftYaHei"/>
                <a:cs typeface="BCBINP+QUVSRL+MicrosoftYaHei"/>
              </a:rPr>
              <a:t>21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世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纪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初，随着全球化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程的加速和互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联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网技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术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的快速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展，有意思复合休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闲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餐开始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逐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渐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流行。一些具有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创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新精神和独特理念的餐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厅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开始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崭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露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头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角，成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为这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一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业态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的代表。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530725" y="4892675"/>
            <a:ext cx="1323238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9A6930"/>
                </a:solidFill>
                <a:latin typeface="SimSun"/>
                <a:cs typeface="SimSun"/>
              </a:rPr>
              <a:t>现</a:t>
            </a:r>
            <a:r>
              <a:rPr sz="1600">
                <a:solidFill>
                  <a:srgbClr val="9A6930"/>
                </a:solidFill>
                <a:latin typeface="UVTOFC+MS-UIGothic"/>
                <a:cs typeface="UVTOFC+MS-UIGothic"/>
              </a:rPr>
              <a:t>状与</a:t>
            </a:r>
            <a:r>
              <a:rPr sz="1600">
                <a:solidFill>
                  <a:srgbClr val="9A6930"/>
                </a:solidFill>
                <a:latin typeface="SimSun"/>
                <a:cs typeface="SimSun"/>
              </a:rPr>
              <a:t>趋势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530725" y="5423387"/>
            <a:ext cx="7490824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目前，有意思复合休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闲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餐已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经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成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全球餐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饮业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的一个重要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组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成部分。未来，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这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一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业态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将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继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续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向多元化、个性化、品牌化方向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展，同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时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将更加注重消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费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者体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验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和情感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连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接。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649595" y="1618744"/>
            <a:ext cx="1978707" cy="18401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39"/>
              </a:lnSpc>
              <a:spcBef>
                <a:spcPct val="0"/>
              </a:spcBef>
              <a:spcAft>
                <a:spcPct val="0"/>
              </a:spcAft>
            </a:pPr>
            <a:r>
              <a:rPr sz="5700">
                <a:solidFill>
                  <a:srgbClr val="F1EFEE"/>
                </a:solidFill>
                <a:latin typeface="VGGFFU+LVNNLR+MicrosoftYaHei-Bold"/>
                <a:cs typeface="VGGFFU+LVNNLR+MicrosoftYaHei-Bold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669539" y="2809216"/>
            <a:ext cx="788670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603200"/>
                </a:solidFill>
                <a:latin typeface="UVTOFC+MS-UIGothic"/>
                <a:cs typeface="UVTOFC+MS-UIGothic"/>
              </a:rPr>
              <a:t>有意思复合休</a:t>
            </a:r>
            <a:r>
              <a:rPr sz="4500">
                <a:solidFill>
                  <a:srgbClr val="603200"/>
                </a:solidFill>
                <a:latin typeface="SimSun"/>
                <a:cs typeface="SimSun"/>
              </a:rPr>
              <a:t>闲</a:t>
            </a:r>
            <a:r>
              <a:rPr sz="4500">
                <a:solidFill>
                  <a:srgbClr val="603200"/>
                </a:solidFill>
                <a:latin typeface="UVTOFC+MS-UIGothic"/>
                <a:cs typeface="UVTOFC+MS-UIGothic"/>
              </a:rPr>
              <a:t>餐的</a:t>
            </a:r>
            <a:r>
              <a:rPr sz="4500">
                <a:solidFill>
                  <a:srgbClr val="603200"/>
                </a:solidFill>
                <a:latin typeface="SimSun"/>
                <a:cs typeface="SimSun"/>
              </a:rPr>
              <a:t>类别</a:t>
            </a:r>
            <a:r>
              <a:rPr sz="4500">
                <a:solidFill>
                  <a:srgbClr val="603200"/>
                </a:solidFill>
                <a:latin typeface="UVTOFC+MS-UIGothic"/>
                <a:cs typeface="UVTOFC+MS-UIGothic"/>
              </a:rPr>
              <a:t>与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527039" y="3632176"/>
            <a:ext cx="20002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603200"/>
                </a:solidFill>
                <a:latin typeface="UVTOFC+MS-UIGothic"/>
                <a:cs typeface="UVTOFC+MS-UIGothic"/>
              </a:rPr>
              <a:t>特色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9A6930"/>
                </a:solidFill>
                <a:latin typeface="UVTOFC+MS-UIGothic"/>
                <a:cs typeface="UVTOFC+MS-UIGothic"/>
              </a:rPr>
              <a:t>主</a:t>
            </a:r>
            <a:r>
              <a:rPr sz="3000">
                <a:solidFill>
                  <a:srgbClr val="9A6930"/>
                </a:solidFill>
                <a:latin typeface="SimSun"/>
                <a:cs typeface="SimSun"/>
              </a:rPr>
              <a:t>题</a:t>
            </a:r>
            <a:r>
              <a:rPr sz="3000">
                <a:solidFill>
                  <a:srgbClr val="9A6930"/>
                </a:solidFill>
                <a:latin typeface="UVTOFC+MS-UIGothic"/>
                <a:cs typeface="UVTOFC+MS-UIGothic"/>
              </a:rPr>
              <a:t>餐</a:t>
            </a:r>
            <a:r>
              <a:rPr sz="3000">
                <a:solidFill>
                  <a:srgbClr val="9A6930"/>
                </a:solidFill>
                <a:latin typeface="SimSun"/>
                <a:cs typeface="SimSun"/>
              </a:rPr>
              <a:t>厅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VGGFFU+LVNNLR+MicrosoftYaHei-Bold"/>
                <a:cs typeface="VGGFFU+LVNNLR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VGGFFU+LVNNLR+MicrosoftYaHei-Bold"/>
                <a:cs typeface="VGGFFU+LVNNLR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VGGFFU+LVNNLR+MicrosoftYaHei-Bold"/>
                <a:cs typeface="VGGFFU+LVNNLR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140665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9A6930"/>
                </a:solidFill>
                <a:latin typeface="UVTOFC+MS-UIGothic"/>
                <a:cs typeface="UVTOFC+MS-UIGothic"/>
              </a:rPr>
              <a:t>主</a:t>
            </a:r>
            <a:r>
              <a:rPr sz="2000" spc="25">
                <a:solidFill>
                  <a:srgbClr val="9A6930"/>
                </a:solidFill>
                <a:latin typeface="SimSun"/>
                <a:cs typeface="SimSun"/>
              </a:rPr>
              <a:t>题</a:t>
            </a:r>
            <a:r>
              <a:rPr sz="2000" spc="25">
                <a:solidFill>
                  <a:srgbClr val="9A6930"/>
                </a:solidFill>
                <a:latin typeface="UVTOFC+MS-UIGothic"/>
                <a:cs typeface="UVTOFC+MS-UIGothic"/>
              </a:rPr>
              <a:t>特色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9A6930"/>
                </a:solidFill>
                <a:latin typeface="SimSun"/>
                <a:cs typeface="SimSun"/>
              </a:rPr>
              <a:t>环</a:t>
            </a:r>
            <a:r>
              <a:rPr sz="2000" spc="25">
                <a:solidFill>
                  <a:srgbClr val="9A6930"/>
                </a:solidFill>
                <a:latin typeface="UVTOFC+MS-UIGothic"/>
                <a:cs typeface="UVTOFC+MS-UIGothic"/>
              </a:rPr>
              <a:t>境布置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9A6930"/>
                </a:solidFill>
                <a:latin typeface="UVTOFC+MS-UIGothic"/>
                <a:cs typeface="UVTOFC+MS-UIGothic"/>
              </a:rPr>
              <a:t>菜品特色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04264" y="4746997"/>
            <a:ext cx="2409825" cy="1135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主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题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餐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厅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通常以特定的文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化、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艺术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或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历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史主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题为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背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景，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为顾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客提供独特的用</a:t>
            </a:r>
          </a:p>
          <a:p>
            <a:pPr marL="0" marR="0">
              <a:lnSpc>
                <a:spcPts val="1500"/>
              </a:lnSpc>
              <a:spcBef>
                <a:spcPts val="229"/>
              </a:spcBef>
              <a:spcAft>
                <a:spcPct val="0"/>
              </a:spcAft>
            </a:pP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餐体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验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785359" y="4746997"/>
            <a:ext cx="2336229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餐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厅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内部装潢、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摆设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和装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饰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均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围绕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主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题设计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，力求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营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造独特的氛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围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487409" y="4746997"/>
            <a:ext cx="2409825" cy="1135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主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题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餐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厅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的菜品也与主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题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相关，可能会融入独特的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烹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饪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方法和食材，以体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现</a:t>
            </a:r>
          </a:p>
          <a:p>
            <a:pPr marL="0" marR="0">
              <a:lnSpc>
                <a:spcPts val="1500"/>
              </a:lnSpc>
              <a:spcBef>
                <a:spcPts val="229"/>
              </a:spcBef>
              <a:spcAft>
                <a:spcPct val="0"/>
              </a:spcAft>
            </a:pP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主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题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特色。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9A6930"/>
                </a:solidFill>
                <a:latin typeface="UVTOFC+MS-UIGothic"/>
                <a:cs typeface="UVTOFC+MS-UIGothic"/>
              </a:rPr>
              <a:t>休</a:t>
            </a:r>
            <a:r>
              <a:rPr sz="3000">
                <a:solidFill>
                  <a:srgbClr val="9A6930"/>
                </a:solidFill>
                <a:latin typeface="SimSun"/>
                <a:cs typeface="SimSun"/>
              </a:rPr>
              <a:t>闲</a:t>
            </a:r>
            <a:r>
              <a:rPr sz="3000">
                <a:solidFill>
                  <a:srgbClr val="9A6930"/>
                </a:solidFill>
                <a:latin typeface="UVTOFC+MS-UIGothic"/>
                <a:cs typeface="UVTOFC+MS-UIGothic"/>
              </a:rPr>
              <a:t>餐</a:t>
            </a:r>
            <a:r>
              <a:rPr sz="3000">
                <a:solidFill>
                  <a:srgbClr val="9A6930"/>
                </a:solidFill>
                <a:latin typeface="SimSun"/>
                <a:cs typeface="SimSun"/>
              </a:rPr>
              <a:t>厅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53185" y="382504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9A6930"/>
                </a:solidFill>
                <a:latin typeface="UVTOFC+MS-UIGothic"/>
                <a:cs typeface="UVTOFC+MS-UIGothic"/>
              </a:rPr>
              <a:t>休</a:t>
            </a:r>
            <a:r>
              <a:rPr sz="2300" spc="25">
                <a:solidFill>
                  <a:srgbClr val="9A6930"/>
                </a:solidFill>
                <a:latin typeface="SimSun"/>
                <a:cs typeface="SimSun"/>
              </a:rPr>
              <a:t>闲</a:t>
            </a:r>
            <a:r>
              <a:rPr sz="2300" spc="25">
                <a:solidFill>
                  <a:srgbClr val="9A6930"/>
                </a:solidFill>
                <a:latin typeface="UVTOFC+MS-UIGothic"/>
                <a:cs typeface="UVTOFC+MS-UIGothic"/>
              </a:rPr>
              <a:t>氛</a:t>
            </a:r>
            <a:r>
              <a:rPr sz="2300">
                <a:solidFill>
                  <a:srgbClr val="9A6930"/>
                </a:solidFill>
                <a:latin typeface="SimSun"/>
                <a:cs typeface="SimSun"/>
              </a:rPr>
              <a:t>围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57420" y="382504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9A6930"/>
                </a:solidFill>
                <a:latin typeface="SimSun"/>
                <a:cs typeface="SimSun"/>
              </a:rPr>
              <a:t>宽</a:t>
            </a:r>
            <a:r>
              <a:rPr sz="2300" spc="25">
                <a:solidFill>
                  <a:srgbClr val="9A6930"/>
                </a:solidFill>
                <a:latin typeface="UVTOFC+MS-UIGothic"/>
                <a:cs typeface="UVTOFC+MS-UIGothic"/>
              </a:rPr>
              <a:t>敞空</a:t>
            </a:r>
            <a:r>
              <a:rPr sz="2300">
                <a:solidFill>
                  <a:srgbClr val="9A6930"/>
                </a:solidFill>
                <a:latin typeface="SimSun"/>
                <a:cs typeface="SimSun"/>
              </a:rPr>
              <a:t>间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27719" y="3825041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9A6930"/>
                </a:solidFill>
                <a:latin typeface="UVTOFC+MS-UIGothic"/>
                <a:cs typeface="UVTOFC+MS-UIGothic"/>
              </a:rPr>
              <a:t>灵活</a:t>
            </a:r>
            <a:r>
              <a:rPr sz="2300" spc="25">
                <a:solidFill>
                  <a:srgbClr val="9A6930"/>
                </a:solidFill>
                <a:latin typeface="SimSun"/>
                <a:cs typeface="SimSun"/>
              </a:rPr>
              <a:t>营业时间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52244" y="4698738"/>
            <a:ext cx="2481708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休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闲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餐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厅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通常提供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轻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松、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舒适的用餐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环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境，适合家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庭、朋友聚会或休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闲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用餐。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857115" y="4698738"/>
            <a:ext cx="2481708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休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闲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餐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厅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的座位通常比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较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宽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敞，方便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顾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客放松身心。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526780" y="4698738"/>
            <a:ext cx="2409825" cy="1299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休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闲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餐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厅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的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营业时间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往往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比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较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灵活，可能会延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长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开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放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时间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以适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不同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顾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客的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需求。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9A6930"/>
                </a:solidFill>
                <a:latin typeface="UVTOFC+MS-UIGothic"/>
                <a:cs typeface="UVTOFC+MS-UIGothic"/>
              </a:rPr>
              <a:t>快</a:t>
            </a:r>
            <a:r>
              <a:rPr sz="3000">
                <a:solidFill>
                  <a:srgbClr val="9A6930"/>
                </a:solidFill>
                <a:latin typeface="SimSun"/>
                <a:cs typeface="SimSun"/>
              </a:rPr>
              <a:t>闪</a:t>
            </a:r>
            <a:r>
              <a:rPr sz="3000">
                <a:solidFill>
                  <a:srgbClr val="9A6930"/>
                </a:solidFill>
                <a:latin typeface="UVTOFC+MS-UIGothic"/>
                <a:cs typeface="UVTOFC+MS-UIGothic"/>
              </a:rPr>
              <a:t>餐</a:t>
            </a:r>
            <a:r>
              <a:rPr sz="3000">
                <a:solidFill>
                  <a:srgbClr val="9A6930"/>
                </a:solidFill>
                <a:latin typeface="SimSun"/>
                <a:cs typeface="SimSun"/>
              </a:rPr>
              <a:t>厅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06575" y="34104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9A6930"/>
                </a:solidFill>
                <a:latin typeface="UVTOFC+MS-UIGothic"/>
                <a:cs typeface="UVTOFC+MS-UIGothic"/>
              </a:rPr>
              <a:t>短</a:t>
            </a:r>
            <a:r>
              <a:rPr sz="2000" spc="25">
                <a:solidFill>
                  <a:srgbClr val="9A6930"/>
                </a:solidFill>
                <a:latin typeface="SimSun"/>
                <a:cs typeface="SimSun"/>
              </a:rPr>
              <a:t>暂营业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581650" y="34104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9A6930"/>
                </a:solidFill>
                <a:latin typeface="UVTOFC+MS-UIGothic"/>
                <a:cs typeface="UVTOFC+MS-UIGothic"/>
              </a:rPr>
              <a:t>独特体</a:t>
            </a:r>
            <a:r>
              <a:rPr sz="2000">
                <a:solidFill>
                  <a:srgbClr val="9A6930"/>
                </a:solidFill>
                <a:latin typeface="SimSun"/>
                <a:cs typeface="SimSun"/>
              </a:rPr>
              <a:t>验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347200" y="34104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9A6930"/>
                </a:solidFill>
                <a:latin typeface="UVTOFC+MS-UIGothic"/>
                <a:cs typeface="UVTOFC+MS-UIGothic"/>
              </a:rPr>
              <a:t>新</a:t>
            </a:r>
            <a:r>
              <a:rPr sz="2000" spc="25">
                <a:solidFill>
                  <a:srgbClr val="9A6930"/>
                </a:solidFill>
                <a:latin typeface="SimSun"/>
                <a:cs typeface="SimSun"/>
              </a:rPr>
              <a:t>颖</a:t>
            </a:r>
            <a:r>
              <a:rPr sz="2000" spc="25">
                <a:solidFill>
                  <a:srgbClr val="9A6930"/>
                </a:solidFill>
                <a:latin typeface="UVTOFC+MS-UIGothic"/>
                <a:cs typeface="UVTOFC+MS-UIGothic"/>
              </a:rPr>
              <a:t>概念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7425" y="4031988"/>
            <a:ext cx="2993454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快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闪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餐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厅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通常只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营业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一段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时间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，</a:t>
            </a:r>
          </a:p>
          <a:p>
            <a:pPr marL="19050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然后就会更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换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位置或关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闭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62500" y="4031988"/>
            <a:ext cx="3067050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快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闪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餐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厅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通常提供独特的用餐体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验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，如私人定制、限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限量等。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528050" y="4031988"/>
            <a:ext cx="2993454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快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闪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餐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厅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的概念比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较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新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颖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，能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够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吸引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顾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客的好奇心和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尝试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欲望。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9A6930"/>
                </a:solidFill>
                <a:latin typeface="UVTOFC+MS-UIGothic"/>
                <a:cs typeface="UVTOFC+MS-UIGothic"/>
              </a:rPr>
              <a:t>共享餐</a:t>
            </a:r>
            <a:r>
              <a:rPr sz="3000">
                <a:solidFill>
                  <a:srgbClr val="9A6930"/>
                </a:solidFill>
                <a:latin typeface="SimSun"/>
                <a:cs typeface="SimSun"/>
              </a:rPr>
              <a:t> 厅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414894" y="1544121"/>
            <a:ext cx="1616188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9A6930"/>
                </a:solidFill>
                <a:latin typeface="UVTOFC+MS-UIGothic"/>
                <a:cs typeface="UVTOFC+MS-UIGothic"/>
              </a:rPr>
              <a:t>社区氛</a:t>
            </a:r>
            <a:r>
              <a:rPr sz="2300">
                <a:solidFill>
                  <a:srgbClr val="9A6930"/>
                </a:solidFill>
                <a:latin typeface="SimSun"/>
                <a:cs typeface="SimSun"/>
              </a:rPr>
              <a:t>围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414894" y="2079997"/>
            <a:ext cx="3431604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共享餐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厅强调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社区意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识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和共享精神，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顾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客可以在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这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里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认识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新朋友、交流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心得。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021839" y="225722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9A6930"/>
                </a:solidFill>
                <a:latin typeface="UVTOFC+MS-UIGothic"/>
                <a:cs typeface="UVTOFC+MS-UIGothic"/>
              </a:rPr>
              <a:t>共享空</a:t>
            </a:r>
            <a:r>
              <a:rPr sz="2300">
                <a:solidFill>
                  <a:srgbClr val="9A6930"/>
                </a:solidFill>
                <a:latin typeface="SimSun"/>
                <a:cs typeface="SimSun"/>
              </a:rPr>
              <a:t>间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39115" y="2820408"/>
            <a:ext cx="3138920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共享餐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厅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通常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拥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有开放式用餐空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间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，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顾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客可以在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这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里与其他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顾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客</a:t>
            </a:r>
          </a:p>
          <a:p>
            <a:pPr marL="133350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交流、分享美食。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735694" y="4350186"/>
            <a:ext cx="1320875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9A6930"/>
                </a:solidFill>
                <a:latin typeface="UVTOFC+MS-UIGothic"/>
                <a:cs typeface="UVTOFC+MS-UIGothic"/>
              </a:rPr>
              <a:t>参与感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735694" y="4886063"/>
            <a:ext cx="3212529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共享餐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厅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通常鼓励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顾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客参与烹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饪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、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735694" y="5160383"/>
            <a:ext cx="3212529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布置等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环节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，增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强顾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客的参与感和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归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属感。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649595" y="1618744"/>
            <a:ext cx="1978707" cy="18401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39"/>
              </a:lnSpc>
              <a:spcBef>
                <a:spcPct val="0"/>
              </a:spcBef>
              <a:spcAft>
                <a:spcPct val="0"/>
              </a:spcAft>
            </a:pPr>
            <a:r>
              <a:rPr sz="5700">
                <a:solidFill>
                  <a:srgbClr val="F1EFEE"/>
                </a:solidFill>
                <a:latin typeface="VGGFFU+LVNNLR+MicrosoftYaHei-Bold"/>
                <a:cs typeface="VGGFFU+LVNNLR+MicrosoftYaHei-Bold"/>
              </a:rPr>
              <a:t>03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669539" y="2809216"/>
            <a:ext cx="7886700" cy="22517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603200"/>
                </a:solidFill>
                <a:latin typeface="UVTOFC+MS-UIGothic"/>
                <a:cs typeface="UVTOFC+MS-UIGothic"/>
              </a:rPr>
              <a:t>有意思复合休</a:t>
            </a:r>
            <a:r>
              <a:rPr sz="4500">
                <a:solidFill>
                  <a:srgbClr val="603200"/>
                </a:solidFill>
                <a:latin typeface="SimSun"/>
                <a:cs typeface="SimSun"/>
              </a:rPr>
              <a:t>闲</a:t>
            </a:r>
            <a:r>
              <a:rPr sz="4500">
                <a:solidFill>
                  <a:srgbClr val="603200"/>
                </a:solidFill>
                <a:latin typeface="UVTOFC+MS-UIGothic"/>
                <a:cs typeface="UVTOFC+MS-UIGothic"/>
              </a:rPr>
              <a:t>餐的</a:t>
            </a:r>
            <a:r>
              <a:rPr sz="4500">
                <a:solidFill>
                  <a:srgbClr val="603200"/>
                </a:solidFill>
                <a:latin typeface="SimSun"/>
                <a:cs typeface="SimSun"/>
              </a:rPr>
              <a:t>设计</a:t>
            </a:r>
            <a:r>
              <a:rPr sz="4500">
                <a:solidFill>
                  <a:srgbClr val="603200"/>
                </a:solidFill>
                <a:latin typeface="UVTOFC+MS-UIGothic"/>
                <a:cs typeface="UVTOFC+MS-UIGothic"/>
              </a:rPr>
              <a:t>与</a:t>
            </a:r>
          </a:p>
          <a:p>
            <a:pPr marL="2857499" marR="0">
              <a:lnSpc>
                <a:spcPts val="4500"/>
              </a:lnSpc>
              <a:spcBef>
                <a:spcPts val="1980"/>
              </a:spcBef>
              <a:spcAft>
                <a:spcPct val="0"/>
              </a:spcAft>
            </a:pPr>
            <a:r>
              <a:rPr sz="4500">
                <a:solidFill>
                  <a:srgbClr val="603200"/>
                </a:solidFill>
                <a:latin typeface="SimSun"/>
                <a:cs typeface="SimSun"/>
              </a:rPr>
              <a:t>规</a:t>
            </a:r>
            <a:r>
              <a:rPr sz="4500">
                <a:solidFill>
                  <a:srgbClr val="603200"/>
                </a:solidFill>
                <a:latin typeface="UVTOFC+MS-UIGothic"/>
                <a:cs typeface="UVTOFC+MS-UIGothic"/>
              </a:rPr>
              <a:t>划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9A6930"/>
                </a:solidFill>
                <a:latin typeface="SimSun"/>
                <a:cs typeface="SimSun"/>
              </a:rPr>
              <a:t>选</a:t>
            </a:r>
            <a:r>
              <a:rPr sz="3000">
                <a:solidFill>
                  <a:srgbClr val="9A6930"/>
                </a:solidFill>
                <a:latin typeface="UVTOFC+MS-UIGothic"/>
                <a:cs typeface="UVTOFC+MS-UIGothic"/>
              </a:rPr>
              <a:t>址与布局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544050" y="2004055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9A6930"/>
                </a:solidFill>
                <a:latin typeface="SimSun"/>
                <a:cs typeface="SimSun"/>
              </a:rPr>
              <a:t>选</a:t>
            </a:r>
            <a:r>
              <a:rPr sz="1550" spc="25">
                <a:solidFill>
                  <a:srgbClr val="9A6930"/>
                </a:solidFill>
                <a:latin typeface="UVTOFC+MS-UIGothic"/>
                <a:cs typeface="UVTOFC+MS-UIGothic"/>
              </a:rPr>
              <a:t>址策略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497569" y="2558268"/>
            <a:ext cx="2627873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选择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人流量大、消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费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能力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强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、交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通便利的区域，以商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街、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购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物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中心、旅游景点等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主。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544050" y="4147815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9A6930"/>
                </a:solidFill>
                <a:latin typeface="UVTOFC+MS-UIGothic"/>
                <a:cs typeface="UVTOFC+MS-UIGothic"/>
              </a:rPr>
              <a:t>布局</a:t>
            </a:r>
            <a:r>
              <a:rPr sz="1550" spc="25">
                <a:solidFill>
                  <a:srgbClr val="9A6930"/>
                </a:solidFill>
                <a:latin typeface="SimSun"/>
                <a:cs typeface="SimSun"/>
              </a:rPr>
              <a:t>规</a:t>
            </a:r>
            <a:r>
              <a:rPr sz="1550">
                <a:solidFill>
                  <a:srgbClr val="9A6930"/>
                </a:solidFill>
                <a:latin typeface="UVTOFC+MS-UIGothic"/>
                <a:cs typeface="UVTOFC+MS-UIGothic"/>
              </a:rPr>
              <a:t>划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497569" y="4661388"/>
            <a:ext cx="2694109" cy="1045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根据店面的大小和形状，合理安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排用餐区、休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闲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区、吧台等，以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充分利用空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间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，提高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顾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客体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验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9A6930"/>
                </a:solidFill>
                <a:latin typeface="UVTOFC+MS-UIGothic"/>
                <a:cs typeface="UVTOFC+MS-UIGothic"/>
              </a:rPr>
              <a:t>装修与氛</a:t>
            </a:r>
            <a:r>
              <a:rPr sz="3000">
                <a:solidFill>
                  <a:srgbClr val="9A6930"/>
                </a:solidFill>
                <a:latin typeface="SimSun"/>
                <a:cs typeface="SimSun"/>
              </a:rPr>
              <a:t> 围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319" y="1473196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9A6930"/>
                </a:solidFill>
                <a:latin typeface="UVTOFC+MS-UIGothic"/>
                <a:cs typeface="UVTOFC+MS-UIGothic"/>
              </a:rPr>
              <a:t>装修</a:t>
            </a:r>
            <a:r>
              <a:rPr sz="1550" spc="25">
                <a:solidFill>
                  <a:srgbClr val="9A6930"/>
                </a:solidFill>
                <a:latin typeface="SimSun"/>
                <a:cs typeface="SimSun"/>
              </a:rPr>
              <a:t>风</a:t>
            </a:r>
            <a:r>
              <a:rPr sz="1550">
                <a:solidFill>
                  <a:srgbClr val="9A6930"/>
                </a:solidFill>
                <a:latin typeface="UVTOFC+MS-UIGothic"/>
                <a:cs typeface="UVTOFC+MS-UIGothic"/>
              </a:rPr>
              <a:t>格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55319" y="1960098"/>
            <a:ext cx="3088444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采用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简约时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尚、温馨浪漫、复古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怀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旧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等不同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风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格，以吸引不同年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龄层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和消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费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需求的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顾</a:t>
            </a:r>
            <a:r>
              <a:rPr sz="1350">
                <a:solidFill>
                  <a:srgbClr val="633301"/>
                </a:solidFill>
                <a:latin typeface="UVTOFC+MS-UIGothic"/>
                <a:cs typeface="UVTOFC+MS-UIGothic"/>
              </a:rPr>
              <a:t>客。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93419" y="4044946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FFF"/>
                </a:solidFill>
                <a:latin typeface="UVTOFC+MS-UIGothic"/>
                <a:cs typeface="UVTOFC+MS-UIGothic"/>
              </a:rPr>
              <a:t>氛</a:t>
            </a:r>
            <a:r>
              <a:rPr sz="1550" spc="25">
                <a:solidFill>
                  <a:srgbClr val="FFFFFF"/>
                </a:solidFill>
                <a:latin typeface="SimSun"/>
                <a:cs typeface="SimSun"/>
              </a:rPr>
              <a:t>围营</a:t>
            </a:r>
            <a:r>
              <a:rPr sz="1550">
                <a:solidFill>
                  <a:srgbClr val="FFFFFF"/>
                </a:solidFill>
                <a:latin typeface="UVTOFC+MS-UIGothic"/>
                <a:cs typeface="UVTOFC+MS-UIGothic"/>
              </a:rPr>
              <a:t>造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93419" y="4451838"/>
            <a:ext cx="2955972" cy="1045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UVTOFC+MS-UIGothic"/>
                <a:cs typeface="UVTOFC+MS-UIGothic"/>
              </a:rPr>
              <a:t>通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FFFFFF"/>
                </a:solidFill>
                <a:latin typeface="UVTOFC+MS-UIGothic"/>
                <a:cs typeface="UVTOFC+MS-UIGothic"/>
              </a:rPr>
              <a:t>灯光、音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乐</a:t>
            </a:r>
            <a:r>
              <a:rPr sz="1350">
                <a:solidFill>
                  <a:srgbClr val="FFFFFF"/>
                </a:solidFill>
                <a:latin typeface="UVTOFC+MS-UIGothic"/>
                <a:cs typeface="UVTOFC+MS-UIGothic"/>
              </a:rPr>
              <a:t>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绿</a:t>
            </a:r>
            <a:r>
              <a:rPr sz="1350">
                <a:solidFill>
                  <a:srgbClr val="FFFFFF"/>
                </a:solidFill>
                <a:latin typeface="UVTOFC+MS-UIGothic"/>
                <a:cs typeface="UVTOFC+MS-UIGothic"/>
              </a:rPr>
              <a:t>植等元素，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营</a:t>
            </a:r>
            <a:r>
              <a:rPr sz="1350">
                <a:solidFill>
                  <a:srgbClr val="FFFFFF"/>
                </a:solidFill>
                <a:latin typeface="UVTOFC+MS-UIGothic"/>
                <a:cs typeface="UVTOFC+MS-UIGothic"/>
              </a:rPr>
              <a:t>造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UVTOFC+MS-UIGothic"/>
                <a:cs typeface="UVTOFC+MS-UIGothic"/>
              </a:rPr>
              <a:t>出舒适、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轻</a:t>
            </a:r>
            <a:r>
              <a:rPr sz="1350">
                <a:solidFill>
                  <a:srgbClr val="FFFFFF"/>
                </a:solidFill>
                <a:latin typeface="UVTOFC+MS-UIGothic"/>
                <a:cs typeface="UVTOFC+MS-UIGothic"/>
              </a:rPr>
              <a:t>松、愉悦的氛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围</a:t>
            </a:r>
            <a:r>
              <a:rPr sz="1350">
                <a:solidFill>
                  <a:srgbClr val="FFFFFF"/>
                </a:solidFill>
                <a:latin typeface="UVTOFC+MS-UIGothic"/>
                <a:cs typeface="UVTOFC+MS-UIGothic"/>
              </a:rPr>
              <a:t>，增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强顾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UVTOFC+MS-UIGothic"/>
                <a:cs typeface="UVTOFC+MS-UIGothic"/>
              </a:rPr>
              <a:t>客的用餐体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验</a:t>
            </a:r>
            <a:r>
              <a:rPr sz="1350">
                <a:solidFill>
                  <a:srgbClr val="FFFFFF"/>
                </a:solidFill>
                <a:latin typeface="UVTOFC+MS-UIGothic"/>
                <a:cs typeface="UVTOFC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9A6930"/>
                </a:solidFill>
                <a:latin typeface="UVTOFC+MS-UIGothic"/>
                <a:cs typeface="UVTOFC+MS-UIGothic"/>
              </a:rPr>
              <a:t>菜品与</a:t>
            </a:r>
            <a:r>
              <a:rPr sz="3000">
                <a:solidFill>
                  <a:srgbClr val="9A6930"/>
                </a:solidFill>
                <a:latin typeface="SimSun"/>
                <a:cs typeface="SimSun"/>
              </a:rPr>
              <a:t>饮</a:t>
            </a:r>
            <a:r>
              <a:rPr sz="3000">
                <a:solidFill>
                  <a:srgbClr val="9A6930"/>
                </a:solidFill>
                <a:latin typeface="UVTOFC+MS-UIGothic"/>
                <a:cs typeface="UVTOFC+MS-UIGothic"/>
              </a:rPr>
              <a:t>品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7730" y="175748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9A6930"/>
                </a:solidFill>
                <a:latin typeface="UVTOFC+MS-UIGothic"/>
                <a:cs typeface="UVTOFC+MS-UIGothic"/>
              </a:rPr>
              <a:t>菜品</a:t>
            </a:r>
            <a:r>
              <a:rPr sz="2300" spc="25">
                <a:solidFill>
                  <a:srgbClr val="9A6930"/>
                </a:solidFill>
                <a:latin typeface="SimSun"/>
                <a:cs typeface="SimSun"/>
              </a:rPr>
              <a:t>设计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87730" y="2317488"/>
            <a:ext cx="7301358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根据目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客群的口味和需求，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设计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出符合他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们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口味的菜品，并注重菜品的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营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养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搭配和口感体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验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13435" y="429176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9A6930"/>
                </a:solidFill>
                <a:latin typeface="SimSun"/>
                <a:cs typeface="SimSun"/>
              </a:rPr>
              <a:t>饮</a:t>
            </a:r>
            <a:r>
              <a:rPr sz="2300" spc="25">
                <a:solidFill>
                  <a:srgbClr val="9A6930"/>
                </a:solidFill>
                <a:latin typeface="UVTOFC+MS-UIGothic"/>
                <a:cs typeface="UVTOFC+MS-UIGothic"/>
              </a:rPr>
              <a:t>品搭配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13435" y="4870188"/>
            <a:ext cx="7006976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根据菜品和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顾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客需求，提供各种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饮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品，如酒水、咖啡、茶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饮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、果汁等，以丰富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菜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单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的多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样</a:t>
            </a:r>
            <a:r>
              <a:rPr sz="1500">
                <a:solidFill>
                  <a:srgbClr val="633301"/>
                </a:solidFill>
                <a:latin typeface="UVTOFC+MS-UIGothic"/>
                <a:cs typeface="UVTOFC+MS-UIGothic"/>
              </a:rPr>
              <a:t>性。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https://d.book118.com/558105004030006042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123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6">
      <vt:lpstr>Arial</vt:lpstr>
      <vt:lpstr>Calibri</vt:lpstr>
      <vt:lpstr>UVTOFC+MS-UIGothic</vt:lpstr>
      <vt:lpstr>SimSun</vt:lpstr>
      <vt:lpstr>RSJGOB+HECEMI+ArialMT</vt:lpstr>
      <vt:lpstr>Times New Roman</vt:lpstr>
      <vt:lpstr>VGGFFU+LVNNLR+MicrosoftYaHei-Bold</vt:lpstr>
      <vt:lpstr>BCBINP+QUVSRL+MicrosoftYaHei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2024-09-21T06:23:38.895</cp:lastPrinted>
  <dcterms:created xsi:type="dcterms:W3CDTF">2024-09-20T22:23:38Z</dcterms:created>
  <dcterms:modified xsi:type="dcterms:W3CDTF">2024-09-20T22:23:40Z</dcterms:modified>
</cp:coreProperties>
</file>