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7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6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tags" Target="tags/tag66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025350-0659-4A06-992C-71E922468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F60593-66C6-453E-A395-6B2D6471E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98D510-D0CB-4E27-A6AA-011F728B2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F00D52-9CB2-40D3-A584-AF622193F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E4688A-F9C0-469E-8B53-0B733692C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F09CE3-8550-47EA-956A-96DCEA830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F5CB6E-8AB7-4736-AE52-FB0749CA4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DF187-67D1-4180-B1C7-BD97C7808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8E9716-287C-4AF8-8E20-40A6BA085C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2E10B-65C6-4CDE-A37F-E54B3C4F15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B86DC-B119-496C-A809-3D3777FC76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image" Target="../media/image1.png" /><Relationship Id="rId18" Type="http://schemas.openxmlformats.org/officeDocument/2006/relationships/tags" Target="../tags/tag62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pic>
        <p:nvPicPr>
          <p:cNvPr id="7" name="图片 6" descr="图片2"/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notesSlide" Target="../notesSlides/notesSlide1.xml" /><Relationship Id="rId6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2.xml" /><Relationship Id="rId7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image" Target="../media/image4.jpeg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slideLayout" Target="../slideLayouts/slideLayout18.xml" /><Relationship Id="rId18" Type="http://schemas.openxmlformats.org/officeDocument/2006/relationships/tags" Target="../tags/tag94.xml" /><Relationship Id="rId19" Type="http://schemas.openxmlformats.org/officeDocument/2006/relationships/notesSlide" Target="../notesSlides/notesSlide3.xml" /><Relationship Id="rId2" Type="http://schemas.openxmlformats.org/officeDocument/2006/relationships/tags" Target="../tags/tag79.xml" /><Relationship Id="rId20" Type="http://schemas.openxmlformats.org/officeDocument/2006/relationships/image" Target="../media/image5.jpe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slideLayout" Target="../slideLayouts/slideLayout18.xml" /><Relationship Id="rId17" Type="http://schemas.openxmlformats.org/officeDocument/2006/relationships/notesSlide" Target="../notesSlides/notesSlide4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5.xml" /><Relationship Id="rId7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7.xml" /><Relationship Id="rId10" Type="http://schemas.openxmlformats.org/officeDocument/2006/relationships/tags" Target="../tags/tag115.xml" /><Relationship Id="rId11" Type="http://schemas.openxmlformats.org/officeDocument/2006/relationships/tags" Target="../tags/tag116.xml" /><Relationship Id="rId12" Type="http://schemas.openxmlformats.org/officeDocument/2006/relationships/tags" Target="../tags/tag117.xml" /><Relationship Id="rId13" Type="http://schemas.openxmlformats.org/officeDocument/2006/relationships/tags" Target="../tags/tag118.xml" /><Relationship Id="rId14" Type="http://schemas.openxmlformats.org/officeDocument/2006/relationships/image" Target="../media/image4.jpeg" /><Relationship Id="rId2" Type="http://schemas.openxmlformats.org/officeDocument/2006/relationships/tags" Target="../tags/tag108.xml" /><Relationship Id="rId3" Type="http://schemas.openxmlformats.org/officeDocument/2006/relationships/tags" Target="../tags/tag109.xml" /><Relationship Id="rId4" Type="http://schemas.openxmlformats.org/officeDocument/2006/relationships/slideLayout" Target="../slideLayouts/slideLayout18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tags" Target="../tags/tag113.xml" /><Relationship Id="rId9" Type="http://schemas.openxmlformats.org/officeDocument/2006/relationships/tags" Target="../tags/tag1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5.xml" /><Relationship Id="rId10" Type="http://schemas.openxmlformats.org/officeDocument/2006/relationships/tags" Target="../tags/tag104.xml" /><Relationship Id="rId11" Type="http://schemas.openxmlformats.org/officeDocument/2006/relationships/tags" Target="../tags/tag105.xml" /><Relationship Id="rId12" Type="http://schemas.openxmlformats.org/officeDocument/2006/relationships/tags" Target="../tags/tag106.xml" /><Relationship Id="rId13" Type="http://schemas.openxmlformats.org/officeDocument/2006/relationships/slideLayout" Target="../slideLayouts/slideLayout18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Relationship Id="rId5" Type="http://schemas.openxmlformats.org/officeDocument/2006/relationships/tags" Target="../tags/tag99.xml" /><Relationship Id="rId6" Type="http://schemas.openxmlformats.org/officeDocument/2006/relationships/tags" Target="../tags/tag100.xml" /><Relationship Id="rId7" Type="http://schemas.openxmlformats.org/officeDocument/2006/relationships/tags" Target="../tags/tag101.xml" /><Relationship Id="rId8" Type="http://schemas.openxmlformats.org/officeDocument/2006/relationships/tags" Target="../tags/tag102.xml" /><Relationship Id="rId9" Type="http://schemas.openxmlformats.org/officeDocument/2006/relationships/tags" Target="../tags/tag10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16" Type="http://schemas.openxmlformats.org/officeDocument/2006/relationships/tags" Target="../tags/tag93.xml" /><Relationship Id="rId17" Type="http://schemas.openxmlformats.org/officeDocument/2006/relationships/slideLayout" Target="../slideLayouts/slideLayout18.xml" /><Relationship Id="rId18" Type="http://schemas.openxmlformats.org/officeDocument/2006/relationships/tags" Target="../tags/tag94.xml" /><Relationship Id="rId19" Type="http://schemas.openxmlformats.org/officeDocument/2006/relationships/notesSlide" Target="../notesSlides/notesSlide6.xml" /><Relationship Id="rId2" Type="http://schemas.openxmlformats.org/officeDocument/2006/relationships/tags" Target="../tags/tag79.xml" /><Relationship Id="rId20" Type="http://schemas.openxmlformats.org/officeDocument/2006/relationships/image" Target="../media/image5.jpeg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slideLayout" Target="../slideLayouts/slideLayout18.xml" /><Relationship Id="rId17" Type="http://schemas.openxmlformats.org/officeDocument/2006/relationships/notesSlide" Target="../notesSlides/notesSlide7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notesSlide" Target="../notesSlides/notesSlide8.xml" /><Relationship Id="rId7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6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slideLayout" Target="../slideLayouts/slideLayout18.xml" /><Relationship Id="rId17" Type="http://schemas.openxmlformats.org/officeDocument/2006/relationships/notesSlide" Target="../notesSlides/notesSlide9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0712305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"/>
          <p:cNvSpPr>
            <a:spLocks noGrp="1"/>
          </p:cNvSpPr>
          <p:nvPr>
            <p:ph type="ctrTitle"/>
          </p:nvPr>
        </p:nvSpPr>
        <p:spPr>
          <a:xfrm>
            <a:off x="937260" y="858520"/>
            <a:ext cx="9873615" cy="2432685"/>
          </a:xfrm>
          <a:solidFill>
            <a:schemeClr val="bg1">
              <a:alpha val="42000"/>
            </a:schemeClr>
          </a:solidFill>
        </p:spPr>
        <p:txBody>
          <a:bodyPr anchor="ctr" anchorCtr="0">
            <a:normAutofit/>
          </a:bodyPr>
          <a:lstStyle/>
          <a:p>
            <a:pPr lvl="0"/>
            <a:r>
              <a:rPr lang="zh-CN" altLang="zh-CN"/>
              <a:t>网络科技与信息传播</a:t>
            </a:r>
            <a:endParaRPr lang="zh-CN" altLang="en-US"/>
          </a:p>
        </p:txBody>
      </p:sp>
      <p:sp>
        <p:nvSpPr>
          <p:cNvPr id="3" name="封面"/>
          <p:cNvSpPr>
            <a:spLocks noGrp="1"/>
          </p:cNvSpPr>
          <p:nvPr>
            <p:ph type="subTitle" idx="1"/>
          </p:nvPr>
        </p:nvSpPr>
        <p:spPr>
          <a:xfrm>
            <a:off x="1198880" y="3560445"/>
            <a:ext cx="473075" cy="203200"/>
          </a:xfrm>
        </p:spPr>
        <p:txBody>
          <a:bodyPr>
            <a:normAutofit fontScale="25000"/>
          </a:bodyPr>
          <a:lstStyle/>
          <a:p>
            <a:r>
              <a:rPr lang="en-US">
                <a:sym typeface="+mn-ea"/>
              </a:rPr>
              <a:t> </a:t>
            </a:r>
            <a:endParaRPr lang="en-US"/>
          </a:p>
        </p:txBody>
      </p:sp>
      <p:sp>
        <p:nvSpPr>
          <p:cNvPr id="4" name="文本框 3"/>
          <p:cNvSpPr txBox="1"/>
          <p:nvPr/>
        </p:nvSpPr>
        <p:spPr>
          <a:xfrm>
            <a:off x="3869690" y="3763645"/>
            <a:ext cx="5101590" cy="64516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200000"/>
              </a:lnSpc>
            </a:pPr>
            <a:r>
              <a:rPr lang="zh-CN" altLang="en-US" b="1"/>
              <a:t>汇报人：</a:t>
            </a:r>
            <a:r>
              <a:rPr lang="en-US" altLang="zh-CN" b="1"/>
              <a:t>           </a:t>
            </a:r>
            <a:r>
              <a:rPr lang="zh-CN" altLang="en-US" b="1"/>
              <a:t>时间：</a:t>
            </a:r>
            <a:r>
              <a:rPr lang="en-US" altLang="zh-CN" b="1"/>
              <a:t>2024</a:t>
            </a:r>
            <a:r>
              <a:rPr lang="zh-CN" altLang="en-US" b="1"/>
              <a:t>年</a:t>
            </a:r>
            <a:r>
              <a:rPr lang="en-US" altLang="zh-CN" b="1"/>
              <a:t>X</a:t>
            </a:r>
            <a:r>
              <a:rPr lang="zh-CN" altLang="en-US" b="1"/>
              <a:t>月</a:t>
            </a:r>
            <a:endParaRPr lang="zh-CN" altLang="en-US" b="1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4993640" y="270637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01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54760" y="4958080"/>
            <a:ext cx="1009967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pPr algn="ctr"/>
            <a:r>
              <a:rPr sz="4500"/>
              <a:t>第一章 网络科技的发展历程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互联网的发展可追溯至1969年，当时美国国防部建立了ARPANET网络。随后在1990年代，万维网（World Wide Web）的出现进一步推动了互联网的普及。而移动互联网的兴起则是在2000年后，带来了更多便利和创新。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互联网的诞生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云计算和大数据时代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云计算的基本概念及应用场景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云计算技术的应用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AI技术在网络科技中的发展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人工智能的应用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大数据在信息传播中的作用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大数据分析的重要性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096125" y="902970"/>
            <a:ext cx="4404360" cy="373634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区块链技术的兴起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区块链技术的核心概念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区块链的基本原理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加密货币在区块链中的应用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加密货币的典型应用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区块链技术在金融行业的发展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区块链在金融领域的应用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263890" y="3787140"/>
            <a:ext cx="2837815" cy="79438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8227060" y="1614805"/>
            <a:ext cx="2879090" cy="8521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1096010" y="3836035"/>
            <a:ext cx="2689860" cy="79438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1096010" y="1615440"/>
            <a:ext cx="2510790" cy="8521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1379220" y="398462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1595120" y="4114800"/>
            <a:ext cx="2190750" cy="451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智能手机应用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947420" y="4630420"/>
            <a:ext cx="304736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实现4K/8K视频传输
AR/VR体验优化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839343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8645525" y="1918335"/>
            <a:ext cx="246062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智能家居应用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7969885" y="2511425"/>
            <a:ext cx="3695065" cy="12312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智能家居设备互联
远程控制与监测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8431530" y="393636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8661400" y="4066540"/>
            <a:ext cx="2155825" cy="451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7923530" y="4625975"/>
            <a:ext cx="3630295" cy="1910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5G技术的发展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1239520" y="1918335"/>
            <a:ext cx="232981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特点和优势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946785" y="2511425"/>
            <a:ext cx="3047365" cy="1280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高速传输
低延迟
大容量网络</a:t>
            </a:r>
            <a:endParaRPr lang="en-US" altLang="zh-CN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118" name="图片 117"/>
          <p:cNvPicPr/>
          <p:nvPr/>
        </p:nvPicPr>
        <p:blipFill>
          <a:blip r:embed="rId20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248150" y="1821815"/>
            <a:ext cx="3336925" cy="334391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5G技术的发展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11175" y="2447290"/>
            <a:ext cx="5230495" cy="348551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5G技术是下一代移动通信技术，具有高速传输、低延迟和大容量网络的特点。在智能手机方面，5G能够实现4K/8K视频传输和提升AR/VR体验。而在智能家居领域，5G则能实现智能设备互联和远程控制监测功能。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9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12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15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20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网络科技的未来趋势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构建智能互联未来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5G和物联网融合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提升网络响应速度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边缘计算技术发展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创新互动体验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虚拟现实与增强现实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4993640" y="270637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02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54760" y="4958080"/>
            <a:ext cx="1009967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pPr algn="ctr"/>
            <a:r>
              <a:rPr sz="4500"/>
              <a:t>第2章 信息传播的变革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矩形 17"/>
          <p:cNvSpPr/>
          <p:nvPr/>
        </p:nvSpPr>
        <p:spPr>
          <a:xfrm>
            <a:off x="923925" y="4374515"/>
            <a:ext cx="503555" cy="1034415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5"/>
          <p:cNvSpPr/>
          <p:nvPr/>
        </p:nvSpPr>
        <p:spPr>
          <a:xfrm>
            <a:off x="923925" y="2845435"/>
            <a:ext cx="506730" cy="1034415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矩形 13"/>
          <p:cNvSpPr/>
          <p:nvPr/>
        </p:nvSpPr>
        <p:spPr>
          <a:xfrm>
            <a:off x="923925" y="1316355"/>
            <a:ext cx="506730" cy="1034415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552450" y="360045"/>
            <a:ext cx="7593965" cy="720090"/>
          </a:xfrm>
          <a:noFill/>
        </p:spPr>
        <p:txBody>
          <a:bodyPr lIns="0" tIns="0" rIns="0" bIns="0" anchor="b"/>
          <a:lstStyle/>
          <a:p>
            <a:r>
              <a:rPr lang="en-US" altLang="zh-CN"/>
              <a:t>社交媒体的影响</a:t>
            </a:r>
            <a:endParaRPr lang="en-US" altLang="zh-CN"/>
          </a:p>
        </p:txBody>
      </p:sp>
      <p:sp>
        <p:nvSpPr>
          <p:cNvPr id="11" name="content.1.subtitle"/>
          <p:cNvSpPr/>
          <p:nvPr/>
        </p:nvSpPr>
        <p:spPr>
          <a:xfrm>
            <a:off x="1501775" y="178435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1600">
                <a:sym typeface="+mn-ea"/>
              </a:rPr>
              <a:t>微博、微信、Facebook等</a:t>
            </a:r>
            <a:endParaRPr lang="en-US" altLang="zh-CN" sz="160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13" name="content.1.title"/>
          <p:cNvSpPr/>
          <p:nvPr/>
        </p:nvSpPr>
        <p:spPr>
          <a:xfrm>
            <a:off x="1500505" y="1316355"/>
            <a:ext cx="5524500" cy="35687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社交媒体平台的分类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4" name="椭圆 13"/>
          <p:cNvSpPr/>
          <p:nvPr/>
        </p:nvSpPr>
        <p:spPr>
          <a:xfrm>
            <a:off x="926465" y="158115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01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5" name="椭圆 14"/>
          <p:cNvSpPr/>
          <p:nvPr/>
        </p:nvSpPr>
        <p:spPr>
          <a:xfrm>
            <a:off x="929005" y="4639310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03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16" name="content.3.subtitle"/>
          <p:cNvSpPr/>
          <p:nvPr/>
        </p:nvSpPr>
        <p:spPr>
          <a:xfrm>
            <a:off x="1503045" y="49809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改变人们的生活方式，影响工作模式</a:t>
            </a:r>
            <a:endParaRPr lang="zh-CN" altLang="en-US" sz="1600"/>
          </a:p>
        </p:txBody>
      </p:sp>
      <p:sp>
        <p:nvSpPr>
          <p:cNvPr id="17" name="content.3.title"/>
          <p:cNvSpPr/>
          <p:nvPr/>
        </p:nvSpPr>
        <p:spPr>
          <a:xfrm>
            <a:off x="1504315" y="4408170"/>
            <a:ext cx="5524500" cy="46101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社交媒体对人们生活和工作的影响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sp>
        <p:nvSpPr>
          <p:cNvPr id="19" name="椭圆 18"/>
          <p:cNvSpPr/>
          <p:nvPr/>
        </p:nvSpPr>
        <p:spPr>
          <a:xfrm>
            <a:off x="926465" y="3176905"/>
            <a:ext cx="504190" cy="504190"/>
          </a:xfrm>
          <a:prstGeom prst="ellipse">
            <a:avLst/>
          </a:prstGeom>
          <a:solidFill>
            <a:schemeClr val="bg1">
              <a:alpha val="42000"/>
            </a:schemeClr>
          </a:solidFill>
          <a:effectLst>
            <a:outerShdw blurRad="101600" dist="38100" algn="l" rotWithShape="0">
              <a:schemeClr val="accent1">
                <a:alpha val="40000"/>
              </a:schemeClr>
            </a:outerShdw>
          </a:effectLst>
        </p:spPr>
        <p:txBody>
          <a:bodyPr wrap="non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en-US" altLang="zh-CN" sz="1600" b="1">
                <a:solidFill>
                  <a:schemeClr val="lt1">
                    <a:lumMod val="100000"/>
                  </a:schemeClr>
                </a:solidFill>
                <a:latin typeface="+mn-ea"/>
                <a:cs typeface="+mn-ea"/>
              </a:rPr>
              <a:t>02</a:t>
            </a:r>
            <a:endParaRPr lang="zh-CN" altLang="en-US" sz="1600" b="1">
              <a:solidFill>
                <a:schemeClr val="lt1">
                  <a:lumMod val="100000"/>
                </a:schemeClr>
              </a:solidFill>
              <a:latin typeface="+mn-ea"/>
              <a:cs typeface="+mn-ea"/>
            </a:endParaRPr>
          </a:p>
        </p:txBody>
      </p:sp>
      <p:sp>
        <p:nvSpPr>
          <p:cNvPr id="20" name="content.2.subtitle"/>
          <p:cNvSpPr/>
          <p:nvPr/>
        </p:nvSpPr>
        <p:spPr>
          <a:xfrm>
            <a:off x="1501775" y="3355340"/>
            <a:ext cx="5523230" cy="660400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buClrTx/>
              <a:buSzTx/>
              <a:buFontTx/>
            </a:pPr>
            <a:r>
              <a:rPr lang="zh-CN" altLang="en-US" sz="1600"/>
              <a:t>信息传播快速、覆盖面广</a:t>
            </a:r>
            <a:endParaRPr lang="zh-CN" altLang="en-US" sz="1600"/>
          </a:p>
        </p:txBody>
      </p:sp>
      <p:sp>
        <p:nvSpPr>
          <p:cNvPr id="21" name="content.2.title"/>
          <p:cNvSpPr/>
          <p:nvPr/>
        </p:nvSpPr>
        <p:spPr>
          <a:xfrm>
            <a:off x="1501775" y="2817495"/>
            <a:ext cx="5524500" cy="426085"/>
          </a:xfrm>
          <a:prstGeom prst="rect">
            <a:avLst/>
          </a:prstGeom>
          <a:solidFill>
            <a:schemeClr val="bg1">
              <a:alpha val="42000"/>
            </a:schemeClr>
          </a:solidFill>
        </p:spPr>
        <p:txBody>
          <a:bodyPr wrap="square" lIns="0" tIns="0" rIns="0" bIns="0" rtlCol="0" anchor="b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>
                <a:solidFill>
                  <a:schemeClr val="accent1"/>
                </a:solidFill>
                <a:latin typeface="+mn-ea"/>
                <a:cs typeface="+mn-ea"/>
              </a:rPr>
              <a:t>社交媒体在信息传播中的作用</a:t>
            </a:r>
            <a:endParaRPr lang="en-US" altLang="zh-CN" sz="2000" b="1">
              <a:solidFill>
                <a:schemeClr val="accent1"/>
              </a:solidFill>
              <a:latin typeface="+mn-ea"/>
              <a:cs typeface="+mn-ea"/>
            </a:endParaRPr>
          </a:p>
        </p:txBody>
      </p:sp>
      <p:pic>
        <p:nvPicPr>
          <p:cNvPr id="100" name="图片 99"/>
          <p:cNvPicPr/>
          <p:nvPr/>
        </p:nvPicPr>
        <p:blipFill>
          <a:blip r:embed="rId14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7096125" y="902970"/>
            <a:ext cx="4404360" cy="373634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8392795" y="1403350"/>
            <a:ext cx="3103245" cy="4782185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content"/>
          <p:cNvSpPr txBox="1"/>
          <p:nvPr/>
        </p:nvSpPr>
        <p:spPr>
          <a:xfrm>
            <a:off x="6262370" y="1499870"/>
            <a:ext cx="5547995" cy="41255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algn="l" fontAlgn="auto">
              <a:lnSpc>
                <a:spcPct val="200000"/>
              </a:lnSpc>
              <a:buClr>
                <a:srgbClr val="376FFF"/>
              </a:buClr>
              <a:buSzPct val="80000"/>
              <a:buNone/>
            </a:pPr>
            <a:r>
              <a:rPr lang="zh-CN" altLang="en-US" spc="15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sym typeface="+mn-ea"/>
              </a:rPr>
              <a:t>移动互联网的普及带来了信息传播方式的巨大变革，移动应用程序的广泛应用给人们带来了更便捷的信息获取途径。</a:t>
            </a:r>
            <a:endParaRPr lang="zh-CN" altLang="en-US" spc="15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sym typeface="+mn-ea"/>
            </a:endParaRPr>
          </a:p>
        </p:txBody>
      </p:sp>
      <p:sp>
        <p:nvSpPr>
          <p:cNvPr id="2" name="header"/>
          <p:cNvSpPr>
            <a:spLocks noGrp="1"/>
          </p:cNvSpPr>
          <p:nvPr>
            <p:ph type="title" idx="4294967295"/>
          </p:nvPr>
        </p:nvSpPr>
        <p:spPr>
          <a:xfrm>
            <a:off x="0" y="360045"/>
            <a:ext cx="10800080" cy="720090"/>
          </a:xfrm>
        </p:spPr>
        <p:txBody>
          <a:bodyPr/>
          <a:lstStyle/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3" name="AutoShape 2"/>
          <p:cNvSpPr/>
          <p:nvPr/>
        </p:nvSpPr>
        <p:spPr>
          <a:xfrm>
            <a:off x="1462446" y="159272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10"/>
          <p:cNvSpPr/>
          <p:nvPr/>
        </p:nvSpPr>
        <p:spPr>
          <a:xfrm>
            <a:off x="2975473" y="105372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233953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699080" y="418918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218968" y="126253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951397" y="440843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15"/>
          <p:cNvSpPr/>
          <p:nvPr/>
        </p:nvSpPr>
        <p:spPr>
          <a:xfrm>
            <a:off x="1450254" y="440451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itle"/>
          <p:cNvSpPr txBox="1"/>
          <p:nvPr/>
        </p:nvSpPr>
        <p:spPr>
          <a:xfrm>
            <a:off x="2155825" y="2346960"/>
            <a:ext cx="2408555" cy="1082040"/>
          </a:xfrm>
          <a:prstGeom prst="rect">
            <a:avLst/>
          </a:prstGeom>
          <a:noFill/>
        </p:spPr>
        <p:txBody>
          <a:bodyPr wrap="square" lIns="0" tIns="0" rIns="0" bIns="36195" rtlCol="0" anchor="b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indent="0" algn="ctr">
              <a:buClr>
                <a:srgbClr val="000000"/>
              </a:buClr>
              <a:buSzPct val="70000"/>
              <a:buNone/>
            </a:pPr>
            <a:r>
              <a:rPr lang="zh-CN" altLang="en-US" sz="2200" b="1" spc="300">
                <a:solidFill>
                  <a:schemeClr val="tx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ea typeface="+mj-ea"/>
                <a:sym typeface="+mn-ea"/>
              </a:rPr>
              <a:t>移动互联网时代的信息传播</a:t>
            </a:r>
            <a:endParaRPr lang="zh-CN" altLang="en-US" sz="2200" b="1" spc="300">
              <a:solidFill>
                <a:schemeClr val="tx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ea typeface="+mj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title"/>
          <p:cNvSpPr>
            <a:spLocks noGrp="1"/>
          </p:cNvSpPr>
          <p:nvPr>
            <p:ph type="title" idx="4294967295"/>
          </p:nvPr>
        </p:nvSpPr>
        <p:spPr>
          <a:xfrm>
            <a:off x="666115" y="608330"/>
            <a:ext cx="10968990" cy="705485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  <a:latin typeface="+mj-ea"/>
                <a:ea typeface="+mj-ea"/>
              </a:rPr>
              <a:t>视频平台的崛起</a:t>
            </a:r>
            <a:endParaRPr>
              <a:solidFill>
                <a:schemeClr val="tx1"/>
              </a:solidFill>
              <a:latin typeface="+mj-ea"/>
              <a:ea typeface="+mj-ea"/>
            </a:endParaRPr>
          </a:p>
        </p:txBody>
      </p:sp>
      <p:sp>
        <p:nvSpPr>
          <p:cNvPr id="2" name="content.1.subtitle"/>
          <p:cNvSpPr/>
          <p:nvPr/>
        </p:nvSpPr>
        <p:spPr>
          <a:xfrm>
            <a:off x="934720" y="2740660"/>
            <a:ext cx="20891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YouTube、抖音、Bilibili等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content.1.title"/>
          <p:cNvSpPr/>
          <p:nvPr/>
        </p:nvSpPr>
        <p:spPr>
          <a:xfrm>
            <a:off x="935355" y="1945005"/>
            <a:ext cx="2088515" cy="66992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视频平台的种类及特点</a:t>
            </a:r>
            <a:endParaRPr lang="en-US" altLang="zh-CN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2.subtitle"/>
          <p:cNvSpPr/>
          <p:nvPr/>
        </p:nvSpPr>
        <p:spPr>
          <a:xfrm>
            <a:off x="6380480" y="2740660"/>
            <a:ext cx="2115185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视频传播更生动直观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9" name="content.2.title"/>
          <p:cNvSpPr/>
          <p:nvPr/>
        </p:nvSpPr>
        <p:spPr>
          <a:xfrm>
            <a:off x="6379845" y="1946910"/>
            <a:ext cx="2116455" cy="6661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视频内容对信息传播的影响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1" name="content.3.subtitle"/>
          <p:cNvSpPr/>
          <p:nvPr/>
        </p:nvSpPr>
        <p:spPr>
          <a:xfrm>
            <a:off x="3660140" y="2740660"/>
            <a:ext cx="200914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信息获取更快速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3" name="content.3.title"/>
          <p:cNvSpPr/>
          <p:nvPr/>
        </p:nvSpPr>
        <p:spPr>
          <a:xfrm>
            <a:off x="3660775" y="1946910"/>
            <a:ext cx="2009140" cy="66738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短视频平台在信息传播中的作用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24" name="content.4.subtitle"/>
          <p:cNvSpPr/>
          <p:nvPr/>
        </p:nvSpPr>
        <p:spPr>
          <a:xfrm>
            <a:off x="9179560" y="2740660"/>
            <a:ext cx="2165350" cy="23552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buClrTx/>
              <a:buSzTx/>
              <a:buFontTx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25" name="content.4.title"/>
          <p:cNvSpPr/>
          <p:nvPr/>
        </p:nvSpPr>
        <p:spPr>
          <a:xfrm>
            <a:off x="9179560" y="1945005"/>
            <a:ext cx="2165985" cy="66865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buClrTx/>
              <a:buSzTx/>
              <a:buFontTx/>
            </a:pPr>
            <a:r>
              <a:rPr lang="zh-CN" altLang="en-US" sz="1600" b="1">
                <a:solidFill>
                  <a:schemeClr val="tx1"/>
                </a:solidFill>
                <a:latin typeface="+mn-ea"/>
                <a:cs typeface="+mn-ea"/>
                <a:sym typeface="+mn-ea"/>
              </a:rPr>
              <a:t> </a:t>
            </a:r>
            <a:endParaRPr lang="zh-CN" altLang="en-US" sz="1600" b="1">
              <a:solidFill>
                <a:schemeClr val="tx1"/>
              </a:solidFill>
              <a:latin typeface="+mn-ea"/>
              <a:cs typeface="+mn-ea"/>
              <a:sym typeface="+mn-ea"/>
            </a:endParaRPr>
          </a:p>
        </p:txBody>
      </p:sp>
      <p:cxnSp>
        <p:nvCxnSpPr>
          <p:cNvPr id="7" name="Connector 7"/>
          <p:cNvCxnSpPr/>
          <p:nvPr/>
        </p:nvCxnSpPr>
        <p:spPr>
          <a:xfrm flipV="1">
            <a:off x="1358345" y="259865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5" name="Connector 7"/>
          <p:cNvCxnSpPr/>
          <p:nvPr/>
        </p:nvCxnSpPr>
        <p:spPr>
          <a:xfrm flipV="1">
            <a:off x="3949145" y="2584052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8" name="Connector 7"/>
          <p:cNvCxnSpPr/>
          <p:nvPr/>
        </p:nvCxnSpPr>
        <p:spPr>
          <a:xfrm flipV="1">
            <a:off x="6771720" y="255547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cxnSp>
        <p:nvCxnSpPr>
          <p:cNvPr id="10" name="Connector 7"/>
          <p:cNvCxnSpPr/>
          <p:nvPr/>
        </p:nvCxnSpPr>
        <p:spPr>
          <a:xfrm flipV="1">
            <a:off x="9399985" y="2570717"/>
            <a:ext cx="1724025" cy="14605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9660" name="燕尾形 38"/>
          <p:cNvSpPr/>
          <p:nvPr/>
        </p:nvSpPr>
        <p:spPr>
          <a:xfrm>
            <a:off x="8263890" y="3787140"/>
            <a:ext cx="2837815" cy="794385"/>
          </a:xfrm>
          <a:prstGeom prst="chevron">
            <a:avLst/>
          </a:prstGeom>
          <a:solidFill>
            <a:schemeClr val="accent6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8" name="燕尾形 37"/>
          <p:cNvSpPr/>
          <p:nvPr/>
        </p:nvSpPr>
        <p:spPr>
          <a:xfrm>
            <a:off x="8227060" y="1614805"/>
            <a:ext cx="2879090" cy="852170"/>
          </a:xfrm>
          <a:prstGeom prst="chevron">
            <a:avLst/>
          </a:prstGeom>
          <a:solidFill>
            <a:schemeClr val="accent4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6" name="燕尾形 36"/>
          <p:cNvSpPr/>
          <p:nvPr/>
        </p:nvSpPr>
        <p:spPr>
          <a:xfrm>
            <a:off x="1096010" y="3836035"/>
            <a:ext cx="2689860" cy="794385"/>
          </a:xfrm>
          <a:prstGeom prst="chevron">
            <a:avLst/>
          </a:prstGeom>
          <a:solidFill>
            <a:schemeClr val="accent2">
              <a:alpha val="50000"/>
            </a:schemeClr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654" name="五边形 30"/>
          <p:cNvSpPr/>
          <p:nvPr/>
        </p:nvSpPr>
        <p:spPr>
          <a:xfrm>
            <a:off x="1096010" y="1615440"/>
            <a:ext cx="2510790" cy="852170"/>
          </a:xfrm>
          <a:prstGeom prst="homePlate">
            <a:avLst/>
          </a:prstGeom>
          <a:solidFill>
            <a:schemeClr val="accent1">
              <a:alpha val="38000"/>
            </a:schemeClr>
          </a:solidFill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29" name="矩形 28"/>
          <p:cNvSpPr/>
          <p:nvPr/>
        </p:nvSpPr>
        <p:spPr>
          <a:xfrm>
            <a:off x="1379220" y="3984625"/>
            <a:ext cx="252984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1" name="content.2.title"/>
          <p:cNvSpPr txBox="1"/>
          <p:nvPr/>
        </p:nvSpPr>
        <p:spPr>
          <a:xfrm>
            <a:off x="1595120" y="4114800"/>
            <a:ext cx="2190750" cy="451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虚拟现实技术在教育、医疗等领域的应用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2" name="content.2.content"/>
          <p:cNvSpPr txBox="1"/>
          <p:nvPr/>
        </p:nvSpPr>
        <p:spPr>
          <a:xfrm>
            <a:off x="947420" y="4630420"/>
            <a:ext cx="3047365" cy="29197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教育领域中，虚拟现实技术可以提供更生动的学习体验。
医疗领域中，虚拟现实技术被应用于手术仿真等领域。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8393430" y="182181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36" name="content.3.title"/>
          <p:cNvSpPr txBox="1"/>
          <p:nvPr/>
        </p:nvSpPr>
        <p:spPr>
          <a:xfrm>
            <a:off x="8645525" y="1918335"/>
            <a:ext cx="246062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虚拟现实技术对信息传播方式的革新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37" name="content.3.content"/>
          <p:cNvSpPr txBox="1"/>
          <p:nvPr/>
        </p:nvSpPr>
        <p:spPr>
          <a:xfrm>
            <a:off x="7969885" y="2511425"/>
            <a:ext cx="3695065" cy="123126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虚拟现实技术可以让用户更加沉浸式地体验信息内容。
信息传播更加直观生动。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8431530" y="3936365"/>
            <a:ext cx="2528570" cy="4017645"/>
          </a:xfrm>
          <a:prstGeom prst="rect">
            <a:avLst/>
          </a:prstGeom>
          <a:noFill/>
          <a:ln>
            <a:noFill/>
          </a:ln>
          <a:effectLst>
            <a:outerShdw blurRad="50800" dist="38100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  <p:sp>
        <p:nvSpPr>
          <p:cNvPr id="41" name="content.4.title"/>
          <p:cNvSpPr txBox="1"/>
          <p:nvPr/>
        </p:nvSpPr>
        <p:spPr>
          <a:xfrm>
            <a:off x="8661400" y="4066540"/>
            <a:ext cx="2155825" cy="451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 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2" name="content.4.content"/>
          <p:cNvSpPr txBox="1"/>
          <p:nvPr/>
        </p:nvSpPr>
        <p:spPr>
          <a:xfrm>
            <a:off x="7923530" y="4625975"/>
            <a:ext cx="3630295" cy="19107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lnSpc>
                <a:spcPct val="150000"/>
              </a:lnSpc>
              <a:buClrTx/>
              <a:buSzTx/>
              <a:buFontTx/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 </a:t>
            </a:r>
            <a:endParaRPr lang="zh-CN" altLang="en-US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247650" y="360045"/>
            <a:ext cx="8281670" cy="720090"/>
          </a:xfrm>
          <a:noFill/>
        </p:spPr>
        <p:txBody>
          <a:bodyPr/>
          <a:lstStyle/>
          <a:p>
            <a:r>
              <a:rPr lang="zh-CN" altLang="en-US">
                <a:solidFill>
                  <a:schemeClr val="tx1"/>
                </a:solidFill>
              </a:rPr>
              <a:t>虚拟现实技术的应用</a:t>
            </a:r>
            <a:endParaRPr>
              <a:solidFill>
                <a:schemeClr val="tx1"/>
              </a:solidFill>
            </a:endParaRPr>
          </a:p>
        </p:txBody>
      </p:sp>
      <p:sp>
        <p:nvSpPr>
          <p:cNvPr id="2" name="content.1.title"/>
          <p:cNvSpPr txBox="1"/>
          <p:nvPr/>
        </p:nvSpPr>
        <p:spPr>
          <a:xfrm>
            <a:off x="1239520" y="1918335"/>
            <a:ext cx="2329815" cy="48514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ct val="0"/>
              </a:spcBef>
              <a:spcAft>
                <a:spcPct val="0"/>
              </a:spcAft>
            </a:pPr>
            <a:r>
              <a:rPr lang="zh-CN" altLang="en-US" sz="1600" b="1">
                <a:solidFill>
                  <a:schemeClr val="bg1"/>
                </a:solidFill>
                <a:latin typeface="+mn-ea"/>
                <a:cs typeface="+mn-ea"/>
                <a:sym typeface="+mn-ea"/>
              </a:rPr>
              <a:t>虚拟现实技术的定义和发展历程</a:t>
            </a:r>
            <a:endParaRPr lang="en-US" altLang="zh-CN" sz="1600" b="1">
              <a:solidFill>
                <a:schemeClr val="bg1"/>
              </a:solidFill>
              <a:latin typeface="+mn-ea"/>
              <a:cs typeface="+mn-ea"/>
              <a:sym typeface="+mn-ea"/>
            </a:endParaRPr>
          </a:p>
        </p:txBody>
      </p:sp>
      <p:sp>
        <p:nvSpPr>
          <p:cNvPr id="4" name="content.1.content"/>
          <p:cNvSpPr txBox="1"/>
          <p:nvPr/>
        </p:nvSpPr>
        <p:spPr>
          <a:xfrm>
            <a:off x="946785" y="2511425"/>
            <a:ext cx="3047365" cy="1280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fontAlgn="auto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None/>
            </a:pPr>
            <a:r>
              <a:rPr lang="zh-CN" altLang="en-US" sz="1600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  <a:sym typeface="+mn-ea"/>
              </a:rPr>
              <a:t>虚拟现实技术通过模拟环境来创造一种虚拟的现实感。
虚拟现实技术起源于20世纪80年代。</a:t>
            </a:r>
            <a:endParaRPr lang="en-US" altLang="zh-CN" sz="1600">
              <a:latin typeface="黑体" panose="02010609060101010101" charset="-122"/>
              <a:ea typeface="黑体" panose="02010609060101010101" charset="-122"/>
              <a:cs typeface="黑体" panose="02010609060101010101" charset="-122"/>
              <a:sym typeface="+mn-ea"/>
            </a:endParaRPr>
          </a:p>
        </p:txBody>
      </p:sp>
      <p:pic>
        <p:nvPicPr>
          <p:cNvPr id="118" name="图片 117"/>
          <p:cNvPicPr/>
          <p:nvPr/>
        </p:nvPicPr>
        <p:blipFill>
          <a:blip r:embed="rId20">
            <a:clrChange>
              <a:clrFrom>
                <a:srgbClr val="F6F6F6">
                  <a:alpha val="100000"/>
                </a:srgbClr>
              </a:clrFrom>
              <a:clrTo>
                <a:srgbClr val="F6F6F6">
                  <a:alpha val="100000"/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4248150" y="1821815"/>
            <a:ext cx="3336925" cy="3343910"/>
          </a:xfrm>
          <a:prstGeom prst="rect">
            <a:avLst/>
          </a:prstGeom>
          <a:noFill/>
          <a:ln w="9525">
            <a:noFill/>
          </a:ln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网络科技与信息传播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11175" y="2447290"/>
            <a:ext cx="5230495" cy="348551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网络科技的快速发展推动了信息传播的全面升级，人们通过互联网、社交媒体等平台进行信息分享、交流，信息传播的速度和规模前所未有地扩大。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9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12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15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20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图片 5" descr="图片1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index"/>
          <p:cNvSpPr>
            <a:spLocks noGrp="1"/>
          </p:cNvSpPr>
          <p:nvPr>
            <p:ph type="body" idx="4294967295"/>
          </p:nvPr>
        </p:nvSpPr>
        <p:spPr>
          <a:xfrm>
            <a:off x="4993640" y="2706370"/>
            <a:ext cx="2753360" cy="950595"/>
          </a:xfrm>
          <a:noFill/>
        </p:spPr>
        <p:txBody>
          <a:bodyPr>
            <a:noAutofit/>
          </a:bodyPr>
          <a:lstStyle/>
          <a:p>
            <a:r>
              <a:rPr lang="zh-CN" altLang="en-US" sz="3600"/>
              <a:t>03</a:t>
            </a:r>
            <a:endParaRPr lang="zh-CN" altLang="en-US" sz="3600"/>
          </a:p>
        </p:txBody>
      </p:sp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254760" y="4958080"/>
            <a:ext cx="10099675" cy="996315"/>
          </a:xfrm>
          <a:solidFill>
            <a:schemeClr val="bg1">
              <a:alpha val="42000"/>
            </a:schemeClr>
          </a:solidFill>
        </p:spPr>
        <p:txBody>
          <a:bodyPr/>
          <a:lstStyle/>
          <a:p>
            <a:pPr algn="ctr"/>
            <a:r>
              <a:rPr sz="4500"/>
              <a:t>第3章 网络科技与信息传播的挑战与机遇</a:t>
            </a:r>
            <a:endParaRPr sz="4500"/>
          </a:p>
        </p:txBody>
      </p:sp>
      <p:sp>
        <p:nvSpPr>
          <p:cNvPr id="4" name="章节页"/>
          <p:cNvSpPr txBox="1"/>
          <p:nvPr/>
        </p:nvSpPr>
        <p:spPr>
          <a:xfrm>
            <a:off x="857885" y="1252855"/>
            <a:ext cx="193484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/>
              <a:t> </a:t>
            </a:r>
            <a:endParaRPr lang="en-US" altLang="zh-CN"/>
          </a:p>
        </p:txBody>
      </p:sp>
      <p:sp>
        <p:nvSpPr>
          <p:cNvPr id="8" name="Freeform 5"/>
          <p:cNvSpPr/>
          <p:nvPr/>
        </p:nvSpPr>
        <p:spPr>
          <a:xfrm>
            <a:off x="7747308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itle"/>
          <p:cNvSpPr>
            <a:spLocks noGrp="1"/>
          </p:cNvSpPr>
          <p:nvPr>
            <p:ph type="title" idx="4294967295"/>
          </p:nvPr>
        </p:nvSpPr>
        <p:spPr>
          <a:xfrm>
            <a:off x="1101725" y="1220470"/>
            <a:ext cx="8568690" cy="719455"/>
          </a:xfrm>
        </p:spPr>
        <p:txBody>
          <a:bodyPr vert="horz" lIns="0" tIns="0" rIns="0" bIns="0" rtlCol="0" anchor="b" anchorCtr="0">
            <a:normAutofit/>
          </a:bodyPr>
          <a:lstStyle/>
          <a:p>
            <a:pPr algn="l"/>
            <a:r>
              <a:rPr lang="zh-CN" altLang="en-US">
                <a:solidFill>
                  <a:schemeClr val="tx1"/>
                </a:solidFill>
              </a:rPr>
              <a:t>隐私保护与信息安全</a:t>
            </a:r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6" name="content"/>
          <p:cNvSpPr/>
          <p:nvPr/>
        </p:nvSpPr>
        <p:spPr>
          <a:xfrm>
            <a:off x="511175" y="2447290"/>
            <a:ext cx="5230495" cy="3485515"/>
          </a:xfrm>
          <a:prstGeom prst="rect">
            <a:avLst/>
          </a:prstGeom>
          <a:ln>
            <a:noFill/>
            <a:prstDash val="sysDash"/>
          </a:ln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0" fontAlgn="auto">
              <a:lnSpc>
                <a:spcPct val="20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cs typeface="+mn-ea"/>
              </a:rPr>
              <a:t>随着网络科技的发展，个人信息泄露成为一大挑战。信息安全意识的重要性愈发凸显，个人隐私和信息安全保护需引起重视。</a:t>
            </a:r>
            <a:endParaRPr lang="zh-CN" altLang="en-US">
              <a:ln>
                <a:noFill/>
                <a:prstDash val="sysDot"/>
              </a:ln>
              <a:solidFill>
                <a:schemeClr val="tx1"/>
              </a:solidFill>
              <a:latin typeface="+mn-ea"/>
              <a:cs typeface="+mn-ea"/>
            </a:endParaRPr>
          </a:p>
        </p:txBody>
      </p:sp>
      <p:sp>
        <p:nvSpPr>
          <p:cNvPr id="2" name="Freeform 2"/>
          <p:cNvSpPr/>
          <p:nvPr/>
        </p:nvSpPr>
        <p:spPr>
          <a:xfrm>
            <a:off x="586631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3"/>
          <p:cNvSpPr/>
          <p:nvPr/>
        </p:nvSpPr>
        <p:spPr>
          <a:xfrm>
            <a:off x="695723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4"/>
          <p:cNvSpPr/>
          <p:nvPr/>
        </p:nvSpPr>
        <p:spPr>
          <a:xfrm>
            <a:off x="845658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5"/>
          <p:cNvSpPr/>
          <p:nvPr/>
        </p:nvSpPr>
        <p:spPr>
          <a:xfrm>
            <a:off x="995594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6"/>
          <p:cNvGrpSpPr/>
          <p:nvPr/>
        </p:nvGrpSpPr>
        <p:grpSpPr>
          <a:xfrm>
            <a:off x="10573320" y="2878170"/>
            <a:ext cx="461677" cy="550831"/>
            <a:chOff x="6184200" y="2878170"/>
            <a:chExt cx="461677" cy="550831"/>
          </a:xfrm>
        </p:grpSpPr>
        <p:sp>
          <p:nvSpPr>
            <p:cNvPr id="9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9"/>
          <p:cNvGrpSpPr/>
          <p:nvPr/>
        </p:nvGrpSpPr>
        <p:grpSpPr>
          <a:xfrm>
            <a:off x="6385152" y="4065529"/>
            <a:ext cx="664560" cy="579786"/>
            <a:chOff x="1996032" y="4065529"/>
            <a:chExt cx="664560" cy="579786"/>
          </a:xfrm>
        </p:grpSpPr>
        <p:sp>
          <p:nvSpPr>
            <p:cNvPr id="12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2"/>
          <p:cNvGrpSpPr/>
          <p:nvPr/>
        </p:nvGrpSpPr>
        <p:grpSpPr>
          <a:xfrm>
            <a:off x="9226107" y="4210981"/>
            <a:ext cx="577691" cy="614457"/>
            <a:chOff x="4836987" y="4210981"/>
            <a:chExt cx="577691" cy="614457"/>
          </a:xfrm>
        </p:grpSpPr>
        <p:sp>
          <p:nvSpPr>
            <p:cNvPr id="15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7"/>
          <p:cNvGrpSpPr/>
          <p:nvPr/>
        </p:nvGrpSpPr>
        <p:grpSpPr>
          <a:xfrm>
            <a:off x="7779981" y="2655299"/>
            <a:ext cx="559445" cy="701973"/>
            <a:chOff x="3390861" y="2655299"/>
            <a:chExt cx="559445" cy="701973"/>
          </a:xfrm>
        </p:grpSpPr>
        <p:sp>
          <p:nvSpPr>
            <p:cNvPr id="20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https://d.book118.com/558107123057006046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28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05081_1*a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SHOW_EDIT_AREA_INDICATION" val="1"/>
  <p:tag name="KSO_WM_UNIT_VALUE" val="111"/>
  <p:tag name="KSO_WM_UNIT_HIGHLIGHT" val="0"/>
  <p:tag name="KSO_WM_UNIT_COMPATIBLE" val="0"/>
  <p:tag name="KSO_WM_UNIT_DIAGRAM_ISNUMVISUAL" val="0"/>
  <p:tag name="KSO_WM_UNIT_DIAGRAM_ISREFERUNIT" val="0"/>
  <p:tag name="KSO_WM_UNIT_TYPE" val="b"/>
  <p:tag name="KSO_WM_UNIT_INDEX" val="1"/>
  <p:tag name="KSO_WM_UNIT_ID" val="custom20205081_1*b*1"/>
  <p:tag name="KSO_WM_TEMPLATE_CATEGORY" val="custom"/>
  <p:tag name="KSO_WM_TEMPLATE_INDEX" val="20205081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SLIDE_ID" val="custom20205081_1"/>
  <p:tag name="KSO_WM_TEMPLATE_SUBCATEGORY" val="19"/>
  <p:tag name="KSO_WM_TEMPLATE_MASTER_TYPE" val="0"/>
  <p:tag name="KSO_WM_TEMPLATE_COLOR_TYPE" val="1"/>
  <p:tag name="KSO_WM_SLIDE_TYPE" val="title"/>
  <p:tag name="KSO_WM_SLIDE_SUBTYPE" val="defaultBlank"/>
  <p:tag name="KSO_WM_SLIDE_ITEM_CNT" val="0"/>
  <p:tag name="KSO_WM_SLIDE_INDEX" val="1"/>
  <p:tag name="KSO_WM_TAG_VERSION" val="1.0"/>
  <p:tag name="KSO_WM_BEAUTIFY_FLAG" val="#wm#"/>
  <p:tag name="KSO_WM_TEMPLATE_CATEGORY" val="custom"/>
  <p:tag name="KSO_WM_TEMPLATE_INDEX" val="20205081"/>
  <p:tag name="KSO_WM_SLIDE_LAYOUT" val="a_b"/>
  <p:tag name="KSO_WM_SLIDE_LAYOUT_CNT" val="1_1"/>
  <p:tag name="KSO_WM_UNIT_SHOW_EDIT_AREA_INDICATION" val="1"/>
  <p:tag name="KSO_WM_TEMPLATE_THUMBS_INDEX" val="1、4、7、12、13、14、15、16、17、18、20、24、25、28、33、36、40、43、44"/>
</p:tagLst>
</file>

<file path=ppt/tags/tag66.xml><?xml version="1.0" encoding="utf-8"?>
<p:tagLst xmlns:p="http://schemas.openxmlformats.org/presentationml/2006/main">
  <p:tag name="AS_NET" val="4.0.30319.34011"/>
  <p:tag name="AS_OS" val="Microsoft Windows NT 6.2.9200.0"/>
  <p:tag name="AS_RELEASE_DATE" val="2023.02.14"/>
  <p:tag name="AS_TITLE" val="Aspose.Slides for .NET 4.0"/>
  <p:tag name="AS_VERSION" val="23.2"/>
</p:tagLst>
</file>

<file path=ppt/tags/tag71.xml><?xml version="1.0" encoding="utf-8"?>
<p:tagLst xmlns:p="http://schemas.openxmlformats.org/presentationml/2006/main">
  <p:tag name="KSO_WM_UNIT_NOCLEAR" val="0"/>
  <p:tag name="KSO_WM_UNIT_VALUE" val="6"/>
  <p:tag name="KSO_WM_UNIT_HIGHLIGHT" val="0"/>
  <p:tag name="KSO_WM_UNIT_COMPATIBLE" val="1"/>
  <p:tag name="KSO_WM_UNIT_DIAGRAM_ISNUMVISUAL" val="0"/>
  <p:tag name="KSO_WM_UNIT_DIAGRAM_ISREFERUNIT" val="0"/>
  <p:tag name="KSO_WM_UNIT_TYPE" val="e"/>
  <p:tag name="KSO_WM_UNIT_INDEX" val="1"/>
  <p:tag name="KSO_WM_UNIT_ID" val="custom20230230_9*e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TEXT_FILL_FORE_SCHEMECOLOR_INDEX_BRIGHTNESS" val="-0.25"/>
  <p:tag name="KSO_WM_UNIT_TEXT_FILL_FORE_SCHEMECOLOR_INDEX" val="14"/>
  <p:tag name="KSO_WM_UNIT_TEXT_FILL_TYPE" val="1"/>
  <p:tag name="KSO_WM_UNIT_CONTENT_GROUP_TYPE" val="contentchip"/>
  <p:tag name="KSO_WM_UNIT_PRESET_TEXT" val="Part One"/>
</p:tagLst>
</file>

<file path=ppt/tags/tag7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a"/>
  <p:tag name="KSO_WM_UNIT_INDEX" val="1"/>
  <p:tag name="KSO_WM_UNIT_ID" val="custom20230230_9*a*1"/>
  <p:tag name="KSO_WM_TEMPLATE_CATEGORY" val="custom"/>
  <p:tag name="KSO_WM_TEMPLATE_INDEX" val="20230230"/>
  <p:tag name="KSO_WM_UNIT_LAYERLEVEL" val="1"/>
  <p:tag name="KSO_WM_TAG_VERSION" val="3.0"/>
  <p:tag name="KSO_WM_BEAUTIFY_FLAG" val="#wm#"/>
  <p:tag name="KSO_WM_UNIT_CONTENT_GROUP_TYPE" val="contentchip"/>
  <p:tag name="KSO_WM_UNIT_PRESET_TEXT" val="添加章节标题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SLIDE_ID" val="custom20230230_9"/>
  <p:tag name="KSO_WM_TEMPLATE_SUBCATEGORY" val="29"/>
  <p:tag name="KSO_WM_TEMPLATE_MASTER_TYPE" val="0"/>
  <p:tag name="KSO_WM_TEMPLATE_COLOR_TYPE" val="0"/>
  <p:tag name="KSO_WM_SLIDE_ITEM_CNT" val="0"/>
  <p:tag name="KSO_WM_SLIDE_INDEX" val="9"/>
  <p:tag name="KSO_WM_TAG_VERSION" val="1.0"/>
  <p:tag name="KSO_WM_BEAUTIFY_FLAG" val="#wm#"/>
  <p:tag name="KSO_WM_TEMPLATE_CATEGORY" val="custom"/>
  <p:tag name="KSO_WM_TEMPLATE_INDEX" val="20230230"/>
  <p:tag name="KSO_WM_SLIDE_LAYOUT" val="a_e"/>
  <p:tag name="KSO_WM_SLIDE_LAYOUT_CNT" val="1_1"/>
  <p:tag name="KSO_WM_SLIDE_TYPE" val="sectionTitle"/>
  <p:tag name="KSO_WM_SLIDE_SUBTYPE" val="pureTxt"/>
  <p:tag name="KSO_WM_SLIDE_CONTENT_AREA" val="{&quot;left&quot;:&quot;26.85&quot;,&quot;top&quot;:&quot;79.65&quot;,&quot;width&quot;:&quot;618.65&quot;,&quot;height&quot;:&quot;320.9&quot;}"/>
</p:tagLst>
</file>

<file path=ppt/tags/tag7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485_4*l_h_i*1_3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10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7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485_4*l_h_i*1_4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8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485_4*l_h_i*1_2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6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1"/>
  <p:tag name="KSO_WM_UNIT_ID" val="diagram20231485_4*l_h_i*1_1_1"/>
  <p:tag name="KSO_WM_TEMPLATE_CATEGORY" val="diagram"/>
  <p:tag name="KSO_WM_TEMPLATE_INDEX" val="20231485"/>
  <p:tag name="KSO_WM_UNIT_LAYERLEVEL" val="1_1_1"/>
  <p:tag name="KSO_WM_TAG_VERSION" val="3.0"/>
  <p:tag name="KSO_WM_BEAUTIFY_FLAG" val=""/>
  <p:tag name="KSO_WM_DIAGRAM_VERSION" val="3"/>
  <p:tag name="KSO_WM_DIAGRAM_COLOR_TRICK" val="4"/>
  <p:tag name="KSO_WM_DIAGRAM_COLOR_TEXT_CAN_REMOVE" val="n"/>
  <p:tag name="KSO_WM_UNIT_PRESET_TEXT" val="添加标题"/>
  <p:tag name="KSO_WM_UNIT_FILL_FORE_SCHEMECOLOR_INDEX" val="5"/>
  <p:tag name="KSO_WM_DIAGRAM_MAX_ITEMCNT" val="6"/>
  <p:tag name="KSO_WM_DIAGRAM_MIN_ITEMCNT" val="1"/>
  <p:tag name="KSO_WM_DIAGRAM_VIRTUALLY_FRAME" val="{&quot;height&quot;:254.35,&quot;width&quot;:913.65}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2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1"/>
  <p:tag name="KSO_WM_UNIT_ID" val="diagram20231266_3*l_h_i*1_2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486.65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3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2_1"/>
  <p:tag name="KSO_WM_UNIT_ID" val="diagram20231266_3*l_h_a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86.65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4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2_1"/>
  <p:tag name="KSO_WM_UNIT_ID" val="diagram20231266_3*l_h_f*1_2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86.65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5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1"/>
  <p:tag name="KSO_WM_UNIT_ID" val="diagram20231266_3*l_h_i*1_3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486.65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6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3_1"/>
  <p:tag name="KSO_WM_UNIT_ID" val="diagram20231266_3*l_h_a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86.65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87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3_1"/>
  <p:tag name="KSO_WM_UNIT_ID" val="diagram20231266_3*l_h_f*1_3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86.65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88.xml><?xml version="1.0" encoding="utf-8"?>
<p:tagLst xmlns:p="http://schemas.openxmlformats.org/presentationml/2006/main">
  <p:tag name="KSO_WM_UNIT_FILL_FORE_SCHEMECOLOR_INDEX_BRIGHTNESS" val="0"/>
  <p:tag name="KSO_WM_UNIT_SHADOW_SCHEMECOLOR_INDEX_BRIGHTNESS" val="-0.25"/>
  <p:tag name="KSO_WM_UNIT_SHADOW_SCHEMECOLOR_INDEX" val="9"/>
  <p:tag name="KSO_WM_UNIT_TEXT_FILL_FORE_SCHEMECOLOR_INDEX_BRIGHTNESS" val="0"/>
  <p:tag name="KSO_WM_UNIT_TEXT_FILL_TYPE" val="1"/>
  <p:tag name="KSO_WM_BEAUTIFY_FLAG" val="#wm#"/>
  <p:tag name="KSO_WM_DIAGRAM_VERSION" val="3"/>
  <p:tag name="KSO_WM_DIAGRAM_COLOR_TEXT_CAN_REMOVE" val="n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4_1"/>
  <p:tag name="KSO_WM_UNIT_ID" val="diagram20231266_3*l_h_i*1_4_1"/>
  <p:tag name="KSO_WM_TEMPLATE_CATEGORY" val="diagram"/>
  <p:tag name="KSO_WM_TEMPLATE_INDEX" val="20231266"/>
  <p:tag name="KSO_WM_UNIT_LAYERLEVEL" val="1_1_1"/>
  <p:tag name="KSO_WM_TAG_VERSION" val="3.0"/>
  <p:tag name="KSO_WM_DIAGRAM_MAX_ITEMCNT" val="5"/>
  <p:tag name="KSO_WM_DIAGRAM_MIN_ITEMCNT" val="2"/>
  <p:tag name="KSO_WM_DIAGRAM_VIRTUALLY_FRAME" val="{&quot;height&quot;:486.65,&quot;left&quot;:36.45,&quot;top&quot;:143.45,&quot;width&quot;:912}"/>
  <p:tag name="KSO_WM_DIAGRAM_COLOR_MATCH_VALUE" val="{&quot;shape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89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4_1"/>
  <p:tag name="KSO_WM_UNIT_ID" val="diagram20231266_3*l_h_a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86.65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0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4_1"/>
  <p:tag name="KSO_WM_UNIT_ID" val="diagram20231266_3*l_h_f*1_4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86.65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1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30"/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a"/>
  <p:tag name="KSO_WM_UNIT_INDEX" val="1"/>
  <p:tag name="KSO_WM_UNIT_ID" val="diagram20231266_3*a*1"/>
  <p:tag name="KSO_WM_TEMPLATE_CATEGORY" val="diagram"/>
  <p:tag name="KSO_WM_TEMPLATE_INDEX" val="20231266"/>
  <p:tag name="KSO_WM_UNIT_LAYERLEVEL" val="1"/>
  <p:tag name="KSO_WM_TAG_VERSION" val="3.0"/>
  <p:tag name="KSO_WM_BEAUTIFY_FLAG" val="#wm#"/>
  <p:tag name="KSO_WM_UNIT_PRESET_TEXT" val="单击此处添加标题"/>
</p:tagLst>
</file>

<file path=ppt/tags/tag92.xml><?xml version="1.0" encoding="utf-8"?>
<p:tagLst xmlns:p="http://schemas.openxmlformats.org/presentationml/2006/main">
  <p:tag name="KSO_WM_UNIT_ISCONTENTSTITLE" val="0"/>
  <p:tag name="KSO_WM_UNIT_ISNUMDGMTITLE" val="0"/>
  <p:tag name="KSO_WM_UNIT_NOCLEAR" val="0"/>
  <p:tag name="KSO_WM_UNIT_VALUE" val="10"/>
  <p:tag name="KSO_WM_UNIT_HIGHLIGHT" val="0"/>
  <p:tag name="KSO_WM_UNIT_COMPATIBLE" val="0"/>
  <p:tag name="KSO_WM_UNIT_DIAGRAM_ISNUMVISUAL" val="0"/>
  <p:tag name="KSO_WM_UNIT_DIAGRAM_ISREFERUNIT" val="0"/>
  <p:tag name="KSO_WM_UNIT_TYPE" val="l_h_a"/>
  <p:tag name="KSO_WM_UNIT_INDEX" val="1_1_1"/>
  <p:tag name="KSO_WM_UNIT_ID" val="diagram20231266_3*l_h_a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86.65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添加标题"/>
</p:tagLst>
</file>

<file path=ppt/tags/tag93.xml><?xml version="1.0" encoding="utf-8"?>
<p:tagLst xmlns:p="http://schemas.openxmlformats.org/presentationml/2006/main">
  <p:tag name="KSO_WM_UNIT_SUBTYPE" val="a"/>
  <p:tag name="KSO_WM_UNIT_NOCLEAR" val="0"/>
  <p:tag name="KSO_WM_UNIT_VALUE" val="60"/>
  <p:tag name="KSO_WM_UNIT_HIGHLIGHT" val="0"/>
  <p:tag name="KSO_WM_UNIT_COMPATIBLE" val="0"/>
  <p:tag name="KSO_WM_UNIT_DIAGRAM_ISNUMVISUAL" val="0"/>
  <p:tag name="KSO_WM_UNIT_DIAGRAM_ISREFERUNIT" val="0"/>
  <p:tag name="KSO_WM_UNIT_TYPE" val="l_h_f"/>
  <p:tag name="KSO_WM_UNIT_INDEX" val="1_1_1"/>
  <p:tag name="KSO_WM_UNIT_ID" val="diagram20231266_3*l_h_f*1_1_1"/>
  <p:tag name="KSO_WM_TEMPLATE_CATEGORY" val="diagram"/>
  <p:tag name="KSO_WM_TEMPLATE_INDEX" val="20231266"/>
  <p:tag name="KSO_WM_UNIT_LAYERLEVEL" val="1_1_1"/>
  <p:tag name="KSO_WM_TAG_VERSION" val="3.0"/>
  <p:tag name="KSO_WM_BEAUTIFY_FLAG" val="#wm#"/>
  <p:tag name="KSO_WM_UNIT_TEXT_FILL_FORE_SCHEMECOLOR_INDEX_BRIGHTNESS" val="0.15"/>
  <p:tag name="KSO_WM_DIAGRAM_VERSION" val="3"/>
  <p:tag name="KSO_WM_DIAGRAM_COLOR_TEXT_CAN_REMOVE" val="n"/>
  <p:tag name="KSO_WM_DIAGRAM_GROUP_CODE" val="l1-1"/>
  <p:tag name="KSO_WM_DIAGRAM_MAX_ITEMCNT" val="5"/>
  <p:tag name="KSO_WM_DIAGRAM_MIN_ITEMCNT" val="2"/>
  <p:tag name="KSO_WM_DIAGRAM_VIRTUALLY_FRAME" val="{&quot;height&quot;:486.65,&quot;left&quot;:36.45,&quot;top&quot;:143.45,&quot;width&quot;:912}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UNIT_TEXT_FILL_FORE_SCHEMECOLOR_INDEX" val="1"/>
  <p:tag name="KSO_WM_UNIT_TEXT_FILL_TYPE" val="1"/>
  <p:tag name="KSO_WM_UNIT_PRESET_TEXT" val="单击此处输入你的正文，文字是您思想的提炼，请尽量言简意赅地叙述"/>
</p:tagLst>
</file>

<file path=ppt/tags/tag94.xml><?xml version="1.0" encoding="utf-8"?>
<p:tagLst xmlns:p="http://schemas.openxmlformats.org/presentationml/2006/main">
  <p:tag name="KSO_WM_BEAUTIFY_FLAG" val="#wm#"/>
  <p:tag name="KSO_WM_TEMPLATE_CATEGORY" val="diagram"/>
  <p:tag name="KSO_WM_TEMPLATE_INDEX" val="20231266"/>
  <p:tag name="KSO_WM_SPECIAL_SOURCE" val="bdnull"/>
  <p:tag name="KSO_WM_SLIDE_ID" val="diagram20231266_3"/>
  <p:tag name="KSO_WM_TEMPLATE_SUBCATEGORY" val="0"/>
  <p:tag name="KSO_WM_TEMPLATE_MASTER_TYPE" val="0"/>
  <p:tag name="KSO_WM_TEMPLATE_COLOR_TYPE" val="0"/>
  <p:tag name="KSO_WM_SLIDE_TYPE" val="text"/>
  <p:tag name="KSO_WM_SLIDE_SUBTYPE" val="diag"/>
  <p:tag name="KSO_WM_SLIDE_ITEM_CNT" val="4"/>
  <p:tag name="KSO_WM_SLIDE_INDEX" val="3"/>
  <p:tag name="KSO_WM_SLIDE_SIZE" val="845.83*270.15"/>
  <p:tag name="KSO_WM_SLIDE_POSITION" val="57.42*189.65"/>
  <p:tag name="KSO_WM_DIAGRAM_GROUP_CODE" val="l1-1"/>
  <p:tag name="KSO_WM_SLIDE_DIAGTYPE" val="l"/>
  <p:tag name="KSO_WM_TAG_VERSION" val="3.0"/>
  <p:tag name="KSO_WM_SLIDE_LAYOUT" val="a_l"/>
  <p:tag name="KSO_WM_SLIDE_LAYOUT_CNT" val="1_1"/>
</p:tagLst>
</file>

<file path=ppt/tags/tag9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7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8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99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0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1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2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</p:tagLst>
</file>

<file path=ppt/tags/tag103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4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5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6.xml><?xml version="1.0" encoding="utf-8"?>
<p:tagLst xmlns:p="http://schemas.openxmlformats.org/presentationml/2006/main">
  <p:tag name="KSO_WM_DIAGRAM_VIRTUALLY_FRAME" val="{&quot;height&quot;:343.36858267716536,&quot;left&quot;:50.08133858267716,&quot;top&quot;:129.85,&quot;width&quot;:870.4812598425196}"/>
  <p:tag name="KSO_WM_BEAUTIFY_FLAG" val=""/>
</p:tagLst>
</file>

<file path=ppt/tags/tag10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3_2"/>
  <p:tag name="KSO_WM_UNIT_ID" val="diagram20231320_3*l_h_i*1_3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7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2_2"/>
  <p:tag name="KSO_WM_UNIT_ID" val="diagram20231320_3*l_h_i*1_2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6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0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DIAGRAM_GROUP_CODE" val="l1-1"/>
  <p:tag name="KSO_WM_UNIT_TYPE" val="l_h_i"/>
  <p:tag name="KSO_WM_UNIT_INDEX" val="1_1_2"/>
  <p:tag name="KSO_WM_UNIT_ID" val="diagram20231320_3*l_h_i*1_1_2"/>
  <p:tag name="KSO_WM_TEMPLATE_CATEGORY" val="diagram"/>
  <p:tag name="KSO_WM_TEMPLATE_INDEX" val="20231320"/>
  <p:tag name="KSO_WM_UNIT_LAYERLEVEL" val="1_1_1"/>
  <p:tag name="KSO_WM_TAG_VERSION" val="3.0"/>
  <p:tag name="KSO_WM_BEAUTIFY_FLAG" val=""/>
  <p:tag name="KSO_WM_DIAGRAM_VERSION" val="3"/>
  <p:tag name="KSO_WM_DIAGRAM_COLOR_TEXT_CAN_REMOVE" val="n"/>
  <p:tag name="KSO_WM_UNIT_FILL_FORE_SCHEMECOLOR_INDEX" val="5"/>
  <p:tag name="KSO_WM_DIAGRAM_MAX_ITEMCNT" val="6"/>
  <p:tag name="KSO_WM_DIAGRAM_MIN_ITEMCNT" val="2"/>
  <p:tag name="KSO_WM_DIAGRAM_VIRTUALLY_FRAME" val="{&quot;height&quot;:340.55,&quot;left&quot;:-114.42641732283464,&quot;top&quot;:103.65,&quot;width&quot;:855.0528346456692}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</p:tagLst>
</file>

<file path=ppt/tags/tag110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1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2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3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4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5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6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7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8.xml><?xml version="1.0" encoding="utf-8"?>
<p:tagLst xmlns:p="http://schemas.openxmlformats.org/presentationml/2006/main">
  <p:tag name="KSO_WM_DIAGRAM_VIRTUALLY_FRAME" val="{&quot;height&quot;:340.55,&quot;left&quot;:-114.42641732283464,&quot;top&quot;:103.65,&quot;width&quot;:855.0528346456692}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                                              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BEAUTIFY_FLAG" val=""/>
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17</Slides>
  <Notes>9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4">
      <vt:lpstr>Arial</vt:lpstr>
      <vt:lpstr>Calibri</vt:lpstr>
      <vt:lpstr>微软雅黑</vt:lpstr>
      <vt:lpstr>Wingdings</vt:lpstr>
      <vt:lpstr>Calibri Light</vt:lpstr>
      <vt:lpstr>黑体</vt:lpstr>
      <vt:lpstr>Office Theme</vt:lpstr>
      <vt:lpstr>网络科技与信息传播</vt:lpstr>
      <vt:lpstr>第一章 网络科技的发展历程</vt:lpstr>
      <vt:lpstr> </vt:lpstr>
      <vt:lpstr>云计算和大数据时代</vt:lpstr>
      <vt:lpstr>区块链技术的兴起</vt:lpstr>
      <vt:lpstr>5G技术的发展</vt:lpstr>
      <vt:lpstr>5G技术的发展</vt:lpstr>
      <vt:lpstr>网络科技的未来趋势</vt:lpstr>
      <vt:lpstr>第2章 信息传播的变革</vt:lpstr>
      <vt:lpstr>社交媒体的影响</vt:lpstr>
      <vt:lpstr> </vt:lpstr>
      <vt:lpstr>视频平台的崛起</vt:lpstr>
      <vt:lpstr>虚拟现实技术的应用</vt:lpstr>
      <vt:lpstr>网络科技与信息传播</vt:lpstr>
      <vt:lpstr>第3章 网络科技与信息传播的挑战与机遇</vt:lpstr>
      <vt:lpstr>隐私保护与信息安全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2024-09-27T07:13:39.589</cp:lastPrinted>
  <dcterms:created xsi:type="dcterms:W3CDTF">2024-09-26T23:13:39Z</dcterms:created>
  <dcterms:modified xsi:type="dcterms:W3CDTF">2024-09-26T23:13:41Z</dcterms:modified>
</cp:coreProperties>
</file>