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94C6A16-8EE3-4FB3-AD83-3FCEBE65BE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FC26BBF-CE43-4897-801B-C22440C267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8803AED-8B9D-43FA-B96F-0B9204DEC5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39493E9-5B2E-42AC-8B0E-E9C289674DC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95F58FB-6249-43FA-AB5F-DBD16AFD881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37FE030-6873-4009-9572-15741EA3DDD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7C7BE06-872F-47BF-9761-44107011FB7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316F68E-1469-4C29-A2C4-98F4BD4C35B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E799A89-DB9A-49CE-9E3F-028E467120B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AFECFB2-A817-4E6E-9A3E-338B73D4DE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3143B44-4920-434B-8756-F2DB19162A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1.jpeg" /><Relationship Id="rId6"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58110030030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汇报人：XX</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2024-01-27</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麻醉中的皮肤应用焦虑症与术前评价与麻醉中的焦虑相关并发症的安全处理</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引言</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皮肤应用焦虑症概述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术前评价在麻醉中的应用</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麻醉中的焦虑相关并发症</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安全处理策略与实践</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01</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探讨皮肤应用焦虑症与术前评价的相关性，以及如何在麻醉中安全处理相关并发症。</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皮肤应用焦虑症是一种常见的焦虑障碍，患者在接受皮肤刺激或预期将接受皮肤刺激时出现显著焦虑反应，可能导致手术过程中的并发症增加。</a:t>
            </a:r>
          </a:p>
        </p:txBody>
      </p:sp>
      <p:pic>
        <p:nvPicPr>
          <p:cNvPr id="6" name="Picture 6"/>
          <p:cNvPicPr>
            <a:picLocks noChangeAspect="1"/>
          </p:cNvPicPr>
          <p:nvPr/>
        </p:nvPicPr>
        <p:blipFill>
          <a:blip r:embed="rId2"/>
          <a:srcRect t="12531" b="12531"/>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42" b="42"/>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术前评价是预测和处理患者焦虑症状的重要环节，对于降低手术风险和提高患者满意度具有重要意义。</a:t>
            </a:r>
          </a:p>
        </p:txBody>
      </p:sp>
      <p:pic>
        <p:nvPicPr>
          <p:cNvPr id="10" name="Picture 10"/>
          <p:cNvPicPr>
            <a:picLocks noChangeAspect="1"/>
          </p:cNvPicPr>
          <p:nvPr/>
        </p:nvPicPr>
        <p:blipFill>
          <a:blip r:embed="rId4"/>
          <a:srcRect t="21899" b="21899"/>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16" b="116"/>
          <a:stretch>
            <a:fillRect/>
          </a:stretch>
        </p:blipFill>
        <p:spPr>
          <a:xfrm>
            <a:off x="882858" y="1563009"/>
            <a:ext cx="2465519" cy="2459823"/>
          </a:xfrm>
          <a:prstGeom prst="rect">
            <a:avLst/>
          </a:prstGeom>
        </p:spPr>
      </p:pic>
      <p:pic>
        <p:nvPicPr>
          <p:cNvPr id="3" name="Picture 3"/>
          <p:cNvPicPr>
            <a:picLocks noChangeAspect="1"/>
          </p:cNvPicPr>
          <p:nvPr/>
        </p:nvPicPr>
        <p:blipFill>
          <a:blip r:embed="rId3"/>
          <a:srcRect t="116" b="116"/>
          <a:stretch>
            <a:fillRect/>
          </a:stretch>
        </p:blipFill>
        <p:spPr>
          <a:xfrm>
            <a:off x="3561054" y="1563009"/>
            <a:ext cx="2465519" cy="2459823"/>
          </a:xfrm>
          <a:prstGeom prst="rect">
            <a:avLst/>
          </a:prstGeom>
        </p:spPr>
      </p:pic>
      <p:pic>
        <p:nvPicPr>
          <p:cNvPr id="4" name="Picture 4"/>
          <p:cNvPicPr>
            <a:picLocks noChangeAspect="1"/>
          </p:cNvPicPr>
          <p:nvPr/>
        </p:nvPicPr>
        <p:blipFill>
          <a:blip r:embed="rId4"/>
          <a:srcRect t="116" b="116"/>
          <a:stretch>
            <a:fillRect/>
          </a:stretch>
        </p:blipFill>
        <p:spPr>
          <a:xfrm>
            <a:off x="6239251" y="1563009"/>
            <a:ext cx="2465519" cy="2459823"/>
          </a:xfrm>
          <a:prstGeom prst="rect">
            <a:avLst/>
          </a:prstGeom>
        </p:spPr>
      </p:pic>
      <p:pic>
        <p:nvPicPr>
          <p:cNvPr id="5" name="Picture 5"/>
          <p:cNvPicPr>
            <a:picLocks noChangeAspect="1"/>
          </p:cNvPicPr>
          <p:nvPr/>
        </p:nvPicPr>
        <p:blipFill>
          <a:blip r:embed="rId5"/>
          <a:srcRect t="116" b="116"/>
          <a:stretch>
            <a:fillRect/>
          </a:stretch>
        </p:blipFill>
        <p:spPr>
          <a:xfrm>
            <a:off x="8917448" y="1563009"/>
            <a:ext cx="2465519" cy="2459823"/>
          </a:xfrm>
          <a:prstGeom prst="rect">
            <a:avLst/>
          </a:prstGeom>
        </p:spPr>
      </p:pic>
      <p:sp>
        <p:nvSpPr>
          <p:cNvPr id="6" name="AutoShape 6"/>
          <p:cNvSpPr/>
          <p:nvPr/>
        </p:nvSpPr>
        <p:spPr>
          <a:xfrm>
            <a:off x="1401243" y="3336168"/>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079439" y="3336168"/>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466032" y="3336168"/>
            <a:ext cx="1368351" cy="146042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757636" y="3336168"/>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7981" y="5054414"/>
            <a:ext cx="2415273" cy="1117978"/>
          </a:xfrm>
          <a:prstGeom prst="rect">
            <a:avLst/>
          </a:prstGeom>
          <a:noFill/>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介绍皮肤应用焦虑症的定义、症状、诊断和治疗方法。</a:t>
            </a:r>
            <a:endParaRPr lang="en-US" sz="1100"/>
          </a:p>
        </p:txBody>
      </p:sp>
      <p:sp>
        <p:nvSpPr>
          <p:cNvPr id="11" name="AutoShape 11"/>
          <p:cNvSpPr/>
          <p:nvPr/>
        </p:nvSpPr>
        <p:spPr>
          <a:xfrm>
            <a:off x="3586178" y="5054414"/>
            <a:ext cx="2415273" cy="1118235"/>
          </a:xfrm>
          <a:prstGeom prst="rect">
            <a:avLst/>
          </a:prstGeom>
          <a:noFill/>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分析术前评价在预测和处理皮肤应用焦虑症患者焦虑症状中的作用。</a:t>
            </a:r>
            <a:endParaRPr lang="en-US" sz="1100"/>
          </a:p>
        </p:txBody>
      </p:sp>
      <p:sp>
        <p:nvSpPr>
          <p:cNvPr id="12" name="AutoShape 12"/>
          <p:cNvSpPr/>
          <p:nvPr/>
        </p:nvSpPr>
        <p:spPr>
          <a:xfrm>
            <a:off x="6264374" y="5054414"/>
            <a:ext cx="2415273" cy="1118235"/>
          </a:xfrm>
          <a:prstGeom prst="rect">
            <a:avLst/>
          </a:prstGeom>
          <a:noFill/>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探讨麻醉中处理皮肤应用焦虑症患者焦虑症状的策略和措施，包括药物治疗和非药物治疗。</a:t>
            </a:r>
            <a:endParaRPr lang="en-US" sz="1100"/>
          </a:p>
        </p:txBody>
      </p:sp>
      <p:sp>
        <p:nvSpPr>
          <p:cNvPr id="13" name="AutoShape 13"/>
          <p:cNvSpPr/>
          <p:nvPr/>
        </p:nvSpPr>
        <p:spPr>
          <a:xfrm>
            <a:off x="8942570" y="5054414"/>
            <a:ext cx="2415273" cy="1118235"/>
          </a:xfrm>
          <a:prstGeom prst="rect">
            <a:avLst/>
          </a:prstGeom>
          <a:noFill/>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总结当前研究中存在的问题和未来研究方向。</a:t>
            </a:r>
            <a:endParaRPr lang="en-US" sz="1100"/>
          </a:p>
        </p:txBody>
      </p:sp>
      <p:sp>
        <p:nvSpPr>
          <p:cNvPr id="14" name="TextBox 14"/>
          <p:cNvSpPr txBox="1"/>
          <p:nvPr/>
        </p:nvSpPr>
        <p:spPr>
          <a:xfrm>
            <a:off x="1431442" y="3725383"/>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15" name="TextBox 15"/>
          <p:cNvSpPr txBox="1"/>
          <p:nvPr/>
        </p:nvSpPr>
        <p:spPr>
          <a:xfrm>
            <a:off x="4111824"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16" name="TextBox 16"/>
          <p:cNvSpPr txBox="1"/>
          <p:nvPr/>
        </p:nvSpPr>
        <p:spPr>
          <a:xfrm>
            <a:off x="6790020"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17" name="TextBox 17"/>
          <p:cNvSpPr txBox="1"/>
          <p:nvPr/>
        </p:nvSpPr>
        <p:spPr>
          <a:xfrm>
            <a:off x="9468217"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02</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皮肤应用焦虑症概述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皮肤应用焦虑症是一种在医疗过程中，特别是在皮肤应用药物或进行皮肤操作时，患者出现的过度焦虑和恐惧反应。</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患者在皮肤应用药物或进行皮肤操作前、中、后可能表现出紧张、不安、恐惧、呼吸急促、出汗、心跳加速等症状，甚至可能出现逃避行为。</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定义与症状</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症状</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发病原因</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皮肤应用焦虑症的发病原因可能包括个体心理因素（如对疼痛的恐惧、对医疗操作的担忧等）、过往不良经历（如创伤、疼痛等）、以及医疗环境等。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发病机制</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皮肤应用焦虑症的发病机制涉及神经递质、内分泌和免疫系统的相互作用。焦虑情绪可能导致大脑神经递质的不平衡，进而引发一系列生理反应，如呼吸急促、心跳加速等。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发病原因及机制</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皮肤应用焦虑症的诊断主要依据患者的症状表现、病史采集以及心理评估。医生需要详细了解患者的焦虑症状、触发因素、持续时间等，并结合心理评估工具进行评估。</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诊断方法</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目前尚无统一的皮肤应用焦虑症诊断标准，但一般可参考以下标准：患者在皮肤应用药物或进行皮肤操作时出现明显的焦虑和恐惧反应，且这种反应与实际威胁不相称；患者的焦虑症状导致明显的痛苦或功能障碍；排除其他可能导致类似症状的疾病。</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诊断标准</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诊断方法与标准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03</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术前评价在麻醉中的应用</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术前评价的意义和作用</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评估手术风险</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通过术前评价，可以了解患者的身体状况、手术史、过敏史等信息，从而评估手术风险，为麻醉计划的制定提供依据。</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预防并发症</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术前评价可以发现患者潜在的健康问题，如高血压、糖尿病等，及时采取措施进行干预，降低手术并发症的发生率。</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提高麻醉安全性</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通过术前评价，可以了解患者对麻醉药物的反应情况，选择合适的麻醉药物和剂量，提高麻醉的安全性。</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00" r="12500"/>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病史采集</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体格检查</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实验室检查</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特殊检查</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术前评价的内容与方法</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详细了解患者的病史，包括现病史、既往史、家族史等，特别注意与麻醉相关的疾病史和用药史。</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根据患者的具体情况，选择合适的实验室检查项目，如血常规、尿常规、生化检查等。</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对患者进行全面的体格检查，包括一般状况、呼吸系统、循环系统、神经系统等方面的检查。</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针对某些特殊患者或手术，可能需要进行特殊检查，如心电图、超声心动图、肺功能检查等。</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https://d.book118.com/558110030030006035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62</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2024-09-13T22:04:15.107</cp:lastPrinted>
  <dcterms:created xsi:type="dcterms:W3CDTF">2024-09-13T14:04:15Z</dcterms:created>
  <dcterms:modified xsi:type="dcterms:W3CDTF">2024-09-13T14:04:17Z</dcterms:modified>
</cp:coreProperties>
</file>