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6" r:id="rId19"/>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tags" Target="tags/tag1.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heme" Target="theme/theme1.xml" /><Relationship Id="rId24"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90089C9F-C3C7-41B4-8BA8-AA041B6D884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363DECD-8EFE-4CC8-84FA-7337469271E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89D56C2D-6996-4C0B-96DB-D4EDDDFC38E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413F863A-B2E6-4D9F-9A53-39F8708136B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DB4AAF55-2D3D-4FBF-96AC-EBF9EE9FF019}"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D54A83B6-9D41-4DB5-9359-B1D3C80C756F}"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FFA32DEA-57FC-48AF-827E-39634B16DCDD}"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FB37029-3364-475F-8275-52D3BBBEB6F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653719AE-19B9-4B15-B69A-C0DF8835C92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051D1E0-6C61-4BA1-BFBF-FFAA4C16DAF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BE2F954-FD4C-48DC-9F6A-04D03A1FFC3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2.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png" /><Relationship Id="rId3" Type="http://schemas.openxmlformats.org/officeDocument/2006/relationships/image" Target="../media/image11.jpeg" /><Relationship Id="rId4"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13.jpeg" /><Relationship Id="rId4" Type="http://schemas.openxmlformats.org/officeDocument/2006/relationships/image" Target="../media/image14.jpeg" /><Relationship Id="rId5"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5.jpeg" /><Relationship Id="rId3" Type="http://schemas.openxmlformats.org/officeDocument/2006/relationships/image" Target="../media/image2.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6.jpeg" /><Relationship Id="rId3" Type="http://schemas.openxmlformats.org/officeDocument/2006/relationships/image" Target="../media/image2.jpe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55811500405300603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5414013" y="4180914"/>
            <a:ext cx="438912" cy="438912"/>
          </a:xfrm>
          <a:prstGeom prst="ellipse">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8143890" y="4180914"/>
            <a:ext cx="438912" cy="438912"/>
          </a:xfrm>
          <a:prstGeom prst="ellipse">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305345" y="1888367"/>
            <a:ext cx="6102379" cy="1959893"/>
          </a:xfrm>
          <a:prstGeom prst="rect">
            <a:avLst/>
          </a:prstGeom>
          <a:noFill/>
        </p:spPr>
        <p:txBody>
          <a:bodyPr vert="horz" wrap="square" lIns="85725" tIns="85725" rIns="47625" bIns="85725"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defRPr/>
            </a:pPr>
            <a:r>
              <a:rPr lang="en-US" sz="5175" b="1">
                <a:solidFill>
                  <a:srgbClr val="FFFFFF">
                    <a:alpha val="100000"/>
                  </a:srgbClr>
                </a:solidFill>
                <a:latin typeface="Microsoft Yahei"/>
                <a:ea typeface="Microsoft Yahei"/>
                <a:cs typeface="Microsoft Yahei"/>
              </a:rPr>
              <a:t>人机工程学人体测量及数据应用</a:t>
            </a:r>
            <a:endParaRPr lang="en-US" sz="1100"/>
          </a:p>
        </p:txBody>
      </p:sp>
      <p:sp>
        <p:nvSpPr>
          <p:cNvPr id="7" name="Freeform 7"/>
          <p:cNvSpPr/>
          <p:nvPr/>
        </p:nvSpPr>
        <p:spPr>
          <a:xfrm>
            <a:off x="5516758" y="4281221"/>
            <a:ext cx="243840" cy="243840"/>
          </a:xfrm>
          <a:custGeom>
            <a:rect l="l" t="t" r="r" b="b"/>
            <a:pathLst>
              <a:path w="304800" h="304800">
                <a:moveTo>
                  <a:pt x="257175" y="0"/>
                </a:moveTo>
                <a:cubicBezTo>
                  <a:pt x="283474" y="0"/>
                  <a:pt x="304800" y="21326"/>
                  <a:pt x="304800" y="47625"/>
                </a:cubicBezTo>
                <a:cubicBezTo>
                  <a:pt x="304800" y="58350"/>
                  <a:pt x="301257" y="68237"/>
                  <a:pt x="295275" y="76200"/>
                </a:cubicBezTo>
                <a:lnTo>
                  <a:pt x="276225" y="95250"/>
                </a:lnTo>
                <a:lnTo>
                  <a:pt x="209550" y="28575"/>
                </a:lnTo>
                <a:lnTo>
                  <a:pt x="228600" y="9525"/>
                </a:lnTo>
                <a:cubicBezTo>
                  <a:pt x="236563" y="3543"/>
                  <a:pt x="246450" y="0"/>
                  <a:pt x="257175" y="0"/>
                </a:cubicBezTo>
                <a:close/>
                <a:moveTo>
                  <a:pt x="19050" y="219075"/>
                </a:moveTo>
                <a:lnTo>
                  <a:pt x="0" y="304800"/>
                </a:lnTo>
                <a:lnTo>
                  <a:pt x="85725" y="285750"/>
                </a:lnTo>
                <a:lnTo>
                  <a:pt x="261938" y="109538"/>
                </a:lnTo>
                <a:lnTo>
                  <a:pt x="195263" y="42863"/>
                </a:lnTo>
                <a:lnTo>
                  <a:pt x="19050" y="219075"/>
                </a:lnTo>
                <a:close/>
                <a:moveTo>
                  <a:pt x="212998" y="108223"/>
                </a:moveTo>
                <a:lnTo>
                  <a:pt x="79648" y="241573"/>
                </a:lnTo>
                <a:lnTo>
                  <a:pt x="63227" y="225152"/>
                </a:lnTo>
                <a:lnTo>
                  <a:pt x="196577" y="91802"/>
                </a:lnTo>
                <a:lnTo>
                  <a:pt x="212998" y="108223"/>
                </a:lnTo>
                <a:close/>
              </a:path>
            </a:pathLst>
          </a:cu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8265810" y="4278450"/>
            <a:ext cx="243840" cy="243840"/>
          </a:xfrm>
          <a:custGeom>
            <a:rect l="l" t="t" r="r" b="b"/>
            <a:pathLst>
              <a:path w="304800" h="304800">
                <a:moveTo>
                  <a:pt x="0" y="0"/>
                </a:moveTo>
                <a:lnTo>
                  <a:pt x="304800" y="152400"/>
                </a:lnTo>
                <a:lnTo>
                  <a:pt x="0" y="304800"/>
                </a:lnTo>
                <a:lnTo>
                  <a:pt x="0" y="0"/>
                </a:lnTo>
                <a:close/>
                <a:moveTo>
                  <a:pt x="0" y="121920"/>
                </a:moveTo>
                <a:lnTo>
                  <a:pt x="0" y="182880"/>
                </a:lnTo>
                <a:lnTo>
                  <a:pt x="152400" y="152400"/>
                </a:lnTo>
                <a:lnTo>
                  <a:pt x="0" y="121920"/>
                </a:lnTo>
                <a:close/>
              </a:path>
            </a:pathLst>
          </a:cu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0" y="8128"/>
            <a:ext cx="2682240" cy="6851904"/>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3" name="Group 3"/>
          <p:cNvGrpSpPr/>
          <p:nvPr/>
        </p:nvGrpSpPr>
        <p:grpSpPr>
          <a:xfrm>
            <a:off x="1416406" y="2474265"/>
            <a:ext cx="2531669" cy="1919630"/>
            <a:chOff x="1416406" y="2474265"/>
            <a:chExt cx="2531669" cy="1919630"/>
          </a:xfrm>
        </p:grpSpPr>
        <p:sp>
          <p:nvSpPr>
            <p:cNvPr id="4" name="AutoShape 4"/>
            <p:cNvSpPr/>
            <p:nvPr/>
          </p:nvSpPr>
          <p:spPr>
            <a:xfrm>
              <a:off x="1722425" y="2474265"/>
              <a:ext cx="1919630" cy="191963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416406" y="2921955"/>
              <a:ext cx="2531669" cy="859536"/>
            </a:xfrm>
            <a:prstGeom prst="rect">
              <a:avLst/>
            </a:prstGeom>
          </p:spPr>
          <p:txBody>
            <a:bodyPr vert="horz" wrap="square" lIns="85725" tIns="38100" rIns="85725" bIns="3810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6075">
                  <a:solidFill>
                    <a:srgbClr val="FFFFFF">
                      <a:alpha val="100000"/>
                    </a:srgbClr>
                  </a:solidFill>
                  <a:latin typeface="Microsoft Yahei"/>
                  <a:ea typeface="Microsoft Yahei"/>
                  <a:cs typeface="Microsoft Yahei"/>
                </a:rPr>
                <a:t>目录</a:t>
              </a:r>
            </a:p>
          </p:txBody>
        </p:sp>
      </p:grpSp>
      <p:sp>
        <p:nvSpPr>
          <p:cNvPr id="6" name="AutoShape 6"/>
          <p:cNvSpPr/>
          <p:nvPr/>
        </p:nvSpPr>
        <p:spPr>
          <a:xfrm>
            <a:off x="5638202" y="869785"/>
            <a:ext cx="5117446" cy="5118431"/>
          </a:xfrm>
          <a:prstGeom prst="rect">
            <a:avLst/>
          </a:prstGeom>
          <a:noFill/>
        </p:spPr>
        <p:txBody>
          <a:bodyPr vert="horz" wrap="square" lIns="85725" tIns="85725" rIns="47625" bIns="85725"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50000"/>
              </a:lnSpc>
              <a:spcBef>
                <a:spcPts val="450"/>
              </a:spcBef>
              <a:buFont typeface="Arial"/>
              <a:buChar char="•"/>
              <a:defRPr/>
            </a:pPr>
            <a:r>
              <a:rPr lang="en-US" sz="2400" b="1">
                <a:solidFill>
                  <a:srgbClr val="2C3F55">
                    <a:alpha val="100000"/>
                  </a:srgbClr>
                </a:solidFill>
                <a:latin typeface="Microsoft Yahei"/>
                <a:ea typeface="Microsoft Yahei"/>
                <a:cs typeface="Microsoft Yahei"/>
              </a:rPr>
              <a:t>引言</a:t>
            </a:r>
            <a:endParaRPr lang="en-US" sz="1100"/>
          </a:p>
          <a:p>
            <a:pPr marL="203200" lvl="0" indent="-203200">
              <a:lnSpc>
                <a:spcPct val="150000"/>
              </a:lnSpc>
              <a:spcBef>
                <a:spcPts val="450"/>
              </a:spcBef>
              <a:buFont typeface="Arial"/>
              <a:buChar char="•"/>
            </a:pPr>
            <a:r>
              <a:rPr lang="en-US" sz="2400" b="1">
                <a:solidFill>
                  <a:srgbClr val="2C3F55">
                    <a:alpha val="100000"/>
                  </a:srgbClr>
                </a:solidFill>
                <a:latin typeface="Microsoft Yahei"/>
                <a:ea typeface="Microsoft Yahei"/>
                <a:cs typeface="Microsoft Yahei"/>
              </a:rPr>
              <a:t>人体测量学基础</a:t>
            </a:r>
          </a:p>
          <a:p>
            <a:pPr marL="203200" lvl="0" indent="-203200">
              <a:lnSpc>
                <a:spcPct val="150000"/>
              </a:lnSpc>
              <a:spcBef>
                <a:spcPts val="450"/>
              </a:spcBef>
              <a:buFont typeface="Arial"/>
              <a:buChar char="•"/>
            </a:pPr>
            <a:r>
              <a:rPr lang="en-US" sz="2400" b="1">
                <a:solidFill>
                  <a:srgbClr val="2C3F55">
                    <a:alpha val="100000"/>
                  </a:srgbClr>
                </a:solidFill>
                <a:latin typeface="Microsoft Yahei"/>
                <a:ea typeface="Microsoft Yahei"/>
                <a:cs typeface="Microsoft Yahei"/>
              </a:rPr>
              <a:t>人机界面设计中的人体测量应用</a:t>
            </a:r>
          </a:p>
          <a:p>
            <a:pPr marL="203200" lvl="0" indent="-203200">
              <a:lnSpc>
                <a:spcPct val="150000"/>
              </a:lnSpc>
              <a:spcBef>
                <a:spcPts val="450"/>
              </a:spcBef>
              <a:buFont typeface="Arial"/>
              <a:buChar char="•"/>
            </a:pPr>
            <a:r>
              <a:rPr lang="en-US" sz="2400" b="1">
                <a:solidFill>
                  <a:srgbClr val="2C3F55">
                    <a:alpha val="100000"/>
                  </a:srgbClr>
                </a:solidFill>
                <a:latin typeface="Microsoft Yahei"/>
                <a:ea typeface="Microsoft Yahei"/>
                <a:cs typeface="Microsoft Yahei"/>
              </a:rPr>
              <a:t>座椅与家具设计中的人体测量应用</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0" y="8128"/>
            <a:ext cx="2682240" cy="6851904"/>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3" name="Group 3"/>
          <p:cNvGrpSpPr/>
          <p:nvPr/>
        </p:nvGrpSpPr>
        <p:grpSpPr>
          <a:xfrm>
            <a:off x="1416406" y="2474265"/>
            <a:ext cx="2531669" cy="1919630"/>
            <a:chOff x="1416406" y="2474265"/>
            <a:chExt cx="2531669" cy="1919630"/>
          </a:xfrm>
        </p:grpSpPr>
        <p:sp>
          <p:nvSpPr>
            <p:cNvPr id="4" name="AutoShape 4"/>
            <p:cNvSpPr/>
            <p:nvPr/>
          </p:nvSpPr>
          <p:spPr>
            <a:xfrm>
              <a:off x="1722425" y="2474265"/>
              <a:ext cx="1919630" cy="191963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416406" y="2921955"/>
              <a:ext cx="2531669" cy="859536"/>
            </a:xfrm>
            <a:prstGeom prst="rect">
              <a:avLst/>
            </a:prstGeom>
          </p:spPr>
          <p:txBody>
            <a:bodyPr vert="horz" wrap="square" lIns="85725" tIns="38100" rIns="85725" bIns="3810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6075">
                  <a:solidFill>
                    <a:srgbClr val="FFFFFF">
                      <a:alpha val="100000"/>
                    </a:srgbClr>
                  </a:solidFill>
                  <a:latin typeface="Microsoft Yahei"/>
                  <a:ea typeface="Microsoft Yahei"/>
                  <a:cs typeface="Microsoft Yahei"/>
                </a:rPr>
                <a:t>目录</a:t>
              </a:r>
            </a:p>
          </p:txBody>
        </p:sp>
      </p:grpSp>
      <p:sp>
        <p:nvSpPr>
          <p:cNvPr id="6" name="AutoShape 6"/>
          <p:cNvSpPr/>
          <p:nvPr/>
        </p:nvSpPr>
        <p:spPr>
          <a:xfrm>
            <a:off x="5638202" y="869785"/>
            <a:ext cx="5117446" cy="5118431"/>
          </a:xfrm>
          <a:prstGeom prst="rect">
            <a:avLst/>
          </a:prstGeom>
          <a:noFill/>
        </p:spPr>
        <p:txBody>
          <a:bodyPr vert="horz" wrap="square" lIns="85725" tIns="85725" rIns="47625" bIns="85725"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50000"/>
              </a:lnSpc>
              <a:spcBef>
                <a:spcPts val="450"/>
              </a:spcBef>
              <a:buFont typeface="Arial"/>
              <a:buChar char="•"/>
              <a:defRPr/>
            </a:pPr>
            <a:r>
              <a:rPr lang="en-US" sz="2400" b="1">
                <a:solidFill>
                  <a:srgbClr val="2C3F55">
                    <a:alpha val="100000"/>
                  </a:srgbClr>
                </a:solidFill>
                <a:latin typeface="Microsoft Yahei"/>
                <a:ea typeface="Microsoft Yahei"/>
                <a:cs typeface="Microsoft Yahei"/>
              </a:rPr>
              <a:t>劳动安全与防护装备中的人体测量应用</a:t>
            </a:r>
            <a:endParaRPr lang="en-US" sz="1100"/>
          </a:p>
          <a:p>
            <a:pPr marL="203200" lvl="0" indent="-203200">
              <a:lnSpc>
                <a:spcPct val="150000"/>
              </a:lnSpc>
              <a:spcBef>
                <a:spcPts val="450"/>
              </a:spcBef>
              <a:buFont typeface="Arial"/>
              <a:buChar char="•"/>
            </a:pPr>
            <a:r>
              <a:rPr lang="en-US" sz="2400" b="1">
                <a:solidFill>
                  <a:srgbClr val="2C3F55">
                    <a:alpha val="100000"/>
                  </a:srgbClr>
                </a:solidFill>
                <a:latin typeface="Microsoft Yahei"/>
                <a:ea typeface="Microsoft Yahei"/>
                <a:cs typeface="Microsoft Yahei"/>
              </a:rPr>
              <a:t>数据驱动的人机工程学优化策略</a:t>
            </a:r>
          </a:p>
          <a:p>
            <a:pPr marL="203200" lvl="0" indent="-203200">
              <a:lnSpc>
                <a:spcPct val="150000"/>
              </a:lnSpc>
              <a:spcBef>
                <a:spcPts val="450"/>
              </a:spcBef>
              <a:buFont typeface="Arial"/>
              <a:buChar char="•"/>
            </a:pPr>
            <a:r>
              <a:rPr lang="en-US" sz="2400" b="1">
                <a:solidFill>
                  <a:srgbClr val="2C3F55">
                    <a:alpha val="100000"/>
                  </a:srgbClr>
                </a:solidFill>
                <a:latin typeface="Microsoft Yahei"/>
                <a:ea typeface="Microsoft Yahei"/>
                <a:cs typeface="Microsoft Yahei"/>
              </a:rPr>
              <a:t>总结与展望</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4414570" y="2954902"/>
            <a:ext cx="6210770" cy="770514"/>
          </a:xfrm>
          <a:prstGeom prst="rect">
            <a:avLst/>
          </a:prstGeom>
          <a:noFill/>
        </p:spPr>
        <p:txBody>
          <a:bodyPr vert="horz" wrap="square" lIns="85725" tIns="85725" rIns="47625" bIns="85725" rtlCol="0" anchor="b"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ct val="0"/>
              </a:spcBef>
              <a:defRPr/>
            </a:pPr>
            <a:r>
              <a:rPr lang="en-US" sz="3825">
                <a:solidFill>
                  <a:srgbClr val="2C3F55">
                    <a:alpha val="100000"/>
                  </a:srgbClr>
                </a:solidFill>
                <a:latin typeface="Microsoft Yahei"/>
                <a:ea typeface="Microsoft Yahei"/>
                <a:cs typeface="Microsoft Yahei"/>
              </a:rPr>
              <a:t>引言</a:t>
            </a:r>
            <a:endParaRPr lang="en-US" sz="1100"/>
          </a:p>
        </p:txBody>
      </p:sp>
      <p:sp>
        <p:nvSpPr>
          <p:cNvPr id="3" name="TextBox 3"/>
          <p:cNvSpPr txBox="1"/>
          <p:nvPr/>
        </p:nvSpPr>
        <p:spPr>
          <a:xfrm>
            <a:off x="1381415" y="2276490"/>
            <a:ext cx="1851477" cy="2425477"/>
          </a:xfrm>
          <a:prstGeom prst="rect">
            <a:avLst/>
          </a:prstGeom>
        </p:spPr>
        <p:txBody>
          <a:bodyPr vert="horz" wrap="square" lIns="85725" tIns="38100" rIns="85725" bIns="3810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5775" b="1">
                <a:solidFill>
                  <a:srgbClr val="FFFFFF">
                    <a:alpha val="100000"/>
                  </a:srgbClr>
                </a:solidFill>
                <a:latin typeface="Microsoft Yahei"/>
                <a:ea typeface="Microsoft Yahei"/>
                <a:cs typeface="Microsoft Yahei"/>
              </a:rPr>
              <a:t>01</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l="-100" r="-100"/>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21877" b="21877"/>
          <a:stretch>
            <a:fillRect/>
          </a:stretch>
        </p:blipFill>
        <p:spPr>
          <a:xfrm>
            <a:off x="1040081" y="1665908"/>
            <a:ext cx="5058967" cy="2163308"/>
          </a:xfrm>
          <a:prstGeom prst="rect">
            <a:avLst/>
          </a:prstGeom>
        </p:spPr>
      </p:pic>
      <p:pic>
        <p:nvPicPr>
          <p:cNvPr id="3" name="Picture 3"/>
          <p:cNvPicPr>
            <a:picLocks noChangeAspect="1"/>
          </p:cNvPicPr>
          <p:nvPr/>
        </p:nvPicPr>
        <p:blipFill>
          <a:blip r:embed="rId3"/>
          <a:srcRect t="23153" b="23153"/>
          <a:stretch>
            <a:fillRect/>
          </a:stretch>
        </p:blipFill>
        <p:spPr>
          <a:xfrm>
            <a:off x="6099049" y="3829217"/>
            <a:ext cx="5058967" cy="2163307"/>
          </a:xfrm>
          <a:prstGeom prst="rect">
            <a:avLst/>
          </a:prstGeom>
        </p:spPr>
      </p:pic>
      <p:sp>
        <p:nvSpPr>
          <p:cNvPr id="4" name="AutoShape 4"/>
          <p:cNvSpPr/>
          <p:nvPr/>
        </p:nvSpPr>
        <p:spPr>
          <a:xfrm>
            <a:off x="6099048" y="1666037"/>
            <a:ext cx="5058949" cy="2163348"/>
          </a:xfrm>
          <a:prstGeom prst="rect">
            <a:avLst/>
          </a:prstGeom>
          <a:solidFill>
            <a:srgbClr val="828181">
              <a:alpha val="4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040100" y="3829263"/>
            <a:ext cx="5058949" cy="2163348"/>
          </a:xfrm>
          <a:prstGeom prst="rect">
            <a:avLst/>
          </a:prstGeom>
          <a:solidFill>
            <a:srgbClr val="828181">
              <a:alpha val="4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1199338" y="3902273"/>
            <a:ext cx="4740456"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人机工程学应用领域</a:t>
            </a:r>
            <a:endParaRPr lang="en-US" sz="1100"/>
          </a:p>
        </p:txBody>
      </p:sp>
      <p:sp>
        <p:nvSpPr>
          <p:cNvPr id="7" name="AutoShape 7"/>
          <p:cNvSpPr/>
          <p:nvPr/>
        </p:nvSpPr>
        <p:spPr>
          <a:xfrm>
            <a:off x="1199338" y="4309545"/>
            <a:ext cx="4740456" cy="1610282"/>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广泛应用于工业设计、航空航天、医疗、军事等领域，涉及产品设计、工作场所设计、人机交互等方面。</a:t>
            </a:r>
            <a:endParaRPr lang="en-US" sz="1100"/>
          </a:p>
        </p:txBody>
      </p:sp>
      <p:sp>
        <p:nvSpPr>
          <p:cNvPr id="8" name="AutoShape 8"/>
          <p:cNvSpPr/>
          <p:nvPr/>
        </p:nvSpPr>
        <p:spPr>
          <a:xfrm>
            <a:off x="6258305" y="1738966"/>
            <a:ext cx="4740456"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人机工程学定义</a:t>
            </a:r>
            <a:endParaRPr lang="en-US" sz="1100"/>
          </a:p>
        </p:txBody>
      </p:sp>
      <p:sp>
        <p:nvSpPr>
          <p:cNvPr id="9" name="AutoShape 9"/>
          <p:cNvSpPr/>
          <p:nvPr/>
        </p:nvSpPr>
        <p:spPr>
          <a:xfrm>
            <a:off x="6258305" y="2146237"/>
            <a:ext cx="4740456" cy="1610282"/>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2">
                    <a:alpha val="100000"/>
                  </a:schemeClr>
                </a:solidFill>
                <a:latin typeface="Microsoft Yahei"/>
                <a:ea typeface="Microsoft Yahei"/>
                <a:cs typeface="Microsoft Yahei"/>
              </a:rPr>
              <a:t>研究人、机器及其工作环境之间相互作用的学科，旨在提高系统效能和人的工作效率。</a:t>
            </a:r>
            <a:endParaRPr lang="en-US" sz="1100"/>
          </a:p>
        </p:txBody>
      </p: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人机工程学概述</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l="-100" r="-100"/>
          </a:stretch>
        </a:blipFill>
      </p:bgPr>
    </p:bg>
    <p:spTree>
      <p:nvGrpSpPr>
        <p:cNvPr id="1" name=""/>
        <p:cNvGrpSpPr/>
        <p:nvPr/>
      </p:nvGrpSpPr>
      <p:grpSpPr>
        <a:xfrm>
          <a:off x="0" y="0"/>
          <a:ext cx="0" cy="0"/>
        </a:xfrm>
      </p:grpSpPr>
      <p:sp>
        <p:nvSpPr>
          <p:cNvPr id="2" name="AutoShape 2"/>
          <p:cNvSpPr/>
          <p:nvPr/>
        </p:nvSpPr>
        <p:spPr>
          <a:xfrm>
            <a:off x="1996051" y="2418153"/>
            <a:ext cx="4102999" cy="2920344"/>
          </a:xfrm>
          <a:prstGeom prst="frame">
            <a:avLst>
              <a:gd name="adj1" fmla="val 1535"/>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srcRect t="15408" b="15408"/>
          <a:stretch>
            <a:fillRect/>
          </a:stretch>
        </p:blipFill>
        <p:spPr>
          <a:xfrm>
            <a:off x="1204668" y="1898647"/>
            <a:ext cx="4472212" cy="2920343"/>
          </a:xfrm>
          <a:prstGeom prst="rect">
            <a:avLst/>
          </a:prstGeom>
          <a:effectLst>
            <a:outerShdw blurRad="63500">
              <a:srgbClr val="000000">
                <a:alpha val="40000"/>
              </a:srgbClr>
            </a:outerShdw>
          </a:effectLst>
        </p:spPr>
      </p:pic>
      <p:sp>
        <p:nvSpPr>
          <p:cNvPr id="4" name="AutoShape 4"/>
          <p:cNvSpPr/>
          <p:nvPr/>
        </p:nvSpPr>
        <p:spPr>
          <a:xfrm>
            <a:off x="8529912" y="2090440"/>
            <a:ext cx="441594" cy="441594"/>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8555446" y="2167006"/>
            <a:ext cx="390525" cy="295275"/>
          </a:xfrm>
          <a:prstGeom prst="rect">
            <a:avLst/>
          </a:prstGeom>
        </p:spPr>
        <p:txBody>
          <a:bodyPr vert="horz" wrap="square" lIns="85725" tIns="38100" rIns="85725" bIns="3810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1425">
                <a:solidFill>
                  <a:srgbClr val="FFFFFF">
                    <a:alpha val="100000"/>
                  </a:srgbClr>
                </a:solidFill>
                <a:latin typeface="Microsoft Yahei"/>
                <a:ea typeface="Microsoft Yahei"/>
                <a:cs typeface="Microsoft Yahei"/>
              </a:rPr>
              <a:t>01</a:t>
            </a:r>
          </a:p>
        </p:txBody>
      </p:sp>
      <p:sp>
        <p:nvSpPr>
          <p:cNvPr id="6" name="AutoShape 6"/>
          <p:cNvSpPr/>
          <p:nvPr/>
        </p:nvSpPr>
        <p:spPr>
          <a:xfrm>
            <a:off x="8529912" y="4048338"/>
            <a:ext cx="441594" cy="441594"/>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TextBox 7"/>
          <p:cNvSpPr txBox="1"/>
          <p:nvPr/>
        </p:nvSpPr>
        <p:spPr>
          <a:xfrm>
            <a:off x="8531634" y="4134414"/>
            <a:ext cx="438150" cy="295275"/>
          </a:xfrm>
          <a:prstGeom prst="rect">
            <a:avLst/>
          </a:prstGeom>
        </p:spPr>
        <p:txBody>
          <a:bodyPr vert="horz" wrap="square" lIns="85725" tIns="38100" rIns="85725" bIns="3810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1425">
                <a:solidFill>
                  <a:srgbClr val="FFFFFF">
                    <a:alpha val="100000"/>
                  </a:srgbClr>
                </a:solidFill>
                <a:latin typeface="Microsoft Yahei"/>
                <a:ea typeface="Microsoft Yahei"/>
                <a:cs typeface="Microsoft Yahei"/>
              </a:rPr>
              <a:t>02</a:t>
            </a:r>
          </a:p>
        </p:txBody>
      </p:sp>
      <p:sp>
        <p:nvSpPr>
          <p:cNvPr id="8" name="AutoShape 8"/>
          <p:cNvSpPr/>
          <p:nvPr/>
        </p:nvSpPr>
        <p:spPr>
          <a:xfrm>
            <a:off x="6612352" y="2531996"/>
            <a:ext cx="4276714"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375"/>
              </a:spcBef>
              <a:defRPr/>
            </a:pPr>
            <a:r>
              <a:rPr lang="en-US" sz="2025" b="1">
                <a:solidFill>
                  <a:schemeClr val="accent1">
                    <a:alpha val="100000"/>
                  </a:schemeClr>
                </a:solidFill>
                <a:latin typeface="Microsoft Yahei"/>
                <a:ea typeface="Microsoft Yahei"/>
                <a:cs typeface="Microsoft Yahei"/>
              </a:rPr>
              <a:t>人体测量学定义</a:t>
            </a:r>
            <a:endParaRPr lang="en-US" sz="1100"/>
          </a:p>
        </p:txBody>
      </p:sp>
      <p:sp>
        <p:nvSpPr>
          <p:cNvPr id="9" name="AutoShape 9"/>
          <p:cNvSpPr/>
          <p:nvPr/>
        </p:nvSpPr>
        <p:spPr>
          <a:xfrm>
            <a:off x="6612352" y="2883800"/>
            <a:ext cx="4276714" cy="968645"/>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ts val="375"/>
              </a:spcBef>
              <a:defRPr/>
            </a:pPr>
            <a:r>
              <a:rPr lang="en-US" sz="1500">
                <a:solidFill>
                  <a:schemeClr val="dk1">
                    <a:alpha val="100000"/>
                  </a:schemeClr>
                </a:solidFill>
                <a:latin typeface="Microsoft Yahei"/>
                <a:ea typeface="Microsoft Yahei"/>
                <a:cs typeface="Microsoft Yahei"/>
              </a:rPr>
              <a:t>研究人体尺寸、形状、功能及其相互关系的学科，为人机工程学提供基础数据。</a:t>
            </a:r>
            <a:endParaRPr lang="en-US" sz="1100"/>
          </a:p>
        </p:txBody>
      </p:sp>
      <p:sp>
        <p:nvSpPr>
          <p:cNvPr id="10" name="AutoShape 10"/>
          <p:cNvSpPr/>
          <p:nvPr/>
        </p:nvSpPr>
        <p:spPr>
          <a:xfrm>
            <a:off x="6612352" y="4489877"/>
            <a:ext cx="4276714"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375"/>
              </a:spcBef>
              <a:defRPr/>
            </a:pPr>
            <a:r>
              <a:rPr lang="en-US" sz="2025" b="1">
                <a:solidFill>
                  <a:schemeClr val="accent1">
                    <a:alpha val="100000"/>
                  </a:schemeClr>
                </a:solidFill>
                <a:latin typeface="Microsoft Yahei"/>
                <a:ea typeface="Microsoft Yahei"/>
                <a:cs typeface="Microsoft Yahei"/>
              </a:rPr>
              <a:t>人体测量学内容</a:t>
            </a:r>
            <a:endParaRPr lang="en-US" sz="1100"/>
          </a:p>
        </p:txBody>
      </p:sp>
      <p:sp>
        <p:nvSpPr>
          <p:cNvPr id="11" name="AutoShape 11"/>
          <p:cNvSpPr/>
          <p:nvPr/>
        </p:nvSpPr>
        <p:spPr>
          <a:xfrm>
            <a:off x="6612352" y="4841681"/>
            <a:ext cx="4276714" cy="968645"/>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ts val="375"/>
              </a:spcBef>
              <a:defRPr/>
            </a:pPr>
            <a:r>
              <a:rPr lang="en-US" sz="1500">
                <a:solidFill>
                  <a:schemeClr val="dk1">
                    <a:alpha val="100000"/>
                  </a:schemeClr>
                </a:solidFill>
                <a:latin typeface="Microsoft Yahei"/>
                <a:ea typeface="Microsoft Yahei"/>
                <a:cs typeface="Microsoft Yahei"/>
              </a:rPr>
              <a:t>包括人体静态尺寸测量、动态尺寸测量、力量测量、人体表面形态测量等。</a:t>
            </a:r>
            <a:endParaRPr lang="en-US" sz="1100"/>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人体测量学简介</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l="-100" r="-100"/>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28601" b="28601"/>
          <a:stretch>
            <a:fillRect/>
          </a:stretch>
        </p:blipFill>
        <p:spPr>
          <a:xfrm>
            <a:off x="6230112" y="1739062"/>
            <a:ext cx="5058969" cy="2163307"/>
          </a:xfrm>
          <a:prstGeom prst="rect">
            <a:avLst/>
          </a:prstGeom>
          <a:ln w="19050">
            <a:solidFill>
              <a:schemeClr val="accent1">
                <a:lumMod val="50000"/>
              </a:schemeClr>
            </a:solidFill>
          </a:ln>
        </p:spPr>
      </p:pic>
      <p:pic>
        <p:nvPicPr>
          <p:cNvPr id="3" name="Picture 3"/>
          <p:cNvPicPr>
            <a:picLocks noChangeAspect="1"/>
          </p:cNvPicPr>
          <p:nvPr/>
        </p:nvPicPr>
        <p:blipFill>
          <a:blip r:embed="rId3"/>
          <a:srcRect t="17888" b="17888"/>
          <a:stretch>
            <a:fillRect/>
          </a:stretch>
        </p:blipFill>
        <p:spPr>
          <a:xfrm>
            <a:off x="6233164" y="3914561"/>
            <a:ext cx="5058969" cy="2163308"/>
          </a:xfrm>
          <a:prstGeom prst="rect">
            <a:avLst/>
          </a:prstGeom>
          <a:ln w="19050">
            <a:solidFill>
              <a:schemeClr val="accent1">
                <a:lumMod val="50000"/>
              </a:schemeClr>
            </a:solidFill>
          </a:ln>
        </p:spPr>
      </p:pic>
      <p:sp>
        <p:nvSpPr>
          <p:cNvPr id="4" name="AutoShape 4"/>
          <p:cNvSpPr/>
          <p:nvPr/>
        </p:nvSpPr>
        <p:spPr>
          <a:xfrm>
            <a:off x="763829" y="1409026"/>
            <a:ext cx="441594" cy="441594"/>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763829" y="1494370"/>
            <a:ext cx="390525" cy="295275"/>
          </a:xfrm>
          <a:prstGeom prst="rect">
            <a:avLst/>
          </a:prstGeom>
        </p:spPr>
        <p:txBody>
          <a:bodyPr vert="horz" wrap="square" lIns="85725" tIns="38100" rIns="85725" bIns="3810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1425">
                <a:solidFill>
                  <a:srgbClr val="FFFFFF">
                    <a:alpha val="100000"/>
                  </a:srgbClr>
                </a:solidFill>
                <a:latin typeface="Microsoft Yahei"/>
                <a:ea typeface="Microsoft Yahei"/>
                <a:cs typeface="Microsoft Yahei"/>
              </a:rPr>
              <a:t>01</a:t>
            </a:r>
          </a:p>
        </p:txBody>
      </p:sp>
      <p:sp>
        <p:nvSpPr>
          <p:cNvPr id="6" name="AutoShape 6"/>
          <p:cNvSpPr/>
          <p:nvPr/>
        </p:nvSpPr>
        <p:spPr>
          <a:xfrm>
            <a:off x="1306341" y="1382445"/>
            <a:ext cx="4276714"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提高产品设计的舒适性</a:t>
            </a:r>
            <a:endParaRPr lang="en-US" sz="1100"/>
          </a:p>
        </p:txBody>
      </p:sp>
      <p:sp>
        <p:nvSpPr>
          <p:cNvPr id="7" name="AutoShape 7"/>
          <p:cNvSpPr/>
          <p:nvPr/>
        </p:nvSpPr>
        <p:spPr>
          <a:xfrm>
            <a:off x="1306341" y="1734252"/>
            <a:ext cx="4276714" cy="1212169"/>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通过人体测量数据，设计师可以更加准确地了解使用者的身体特征，从而设计出更加符合人体工学的产品，提高产品的舒适性。</a:t>
            </a:r>
            <a:endParaRPr lang="en-US" sz="1100"/>
          </a:p>
        </p:txBody>
      </p:sp>
      <p:sp>
        <p:nvSpPr>
          <p:cNvPr id="8" name="AutoShape 8"/>
          <p:cNvSpPr/>
          <p:nvPr/>
        </p:nvSpPr>
        <p:spPr>
          <a:xfrm>
            <a:off x="763829" y="3104812"/>
            <a:ext cx="441594" cy="441594"/>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763829" y="3198934"/>
            <a:ext cx="419100" cy="295275"/>
          </a:xfrm>
          <a:prstGeom prst="rect">
            <a:avLst/>
          </a:prstGeom>
        </p:spPr>
        <p:txBody>
          <a:bodyPr vert="horz" wrap="square" lIns="85725" tIns="38100" rIns="85725" bIns="3810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1425">
                <a:solidFill>
                  <a:srgbClr val="FFFFFF">
                    <a:alpha val="100000"/>
                  </a:srgbClr>
                </a:solidFill>
                <a:latin typeface="Microsoft Yahei"/>
                <a:ea typeface="Microsoft Yahei"/>
                <a:cs typeface="Microsoft Yahei"/>
              </a:rPr>
              <a:t>02</a:t>
            </a:r>
          </a:p>
        </p:txBody>
      </p:sp>
      <p:sp>
        <p:nvSpPr>
          <p:cNvPr id="10" name="AutoShape 10"/>
          <p:cNvSpPr/>
          <p:nvPr/>
        </p:nvSpPr>
        <p:spPr>
          <a:xfrm>
            <a:off x="1306341" y="3074046"/>
            <a:ext cx="4276714"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提高工作效率</a:t>
            </a:r>
            <a:endParaRPr lang="en-US" sz="1100"/>
          </a:p>
        </p:txBody>
      </p:sp>
      <p:sp>
        <p:nvSpPr>
          <p:cNvPr id="11" name="AutoShape 11"/>
          <p:cNvSpPr/>
          <p:nvPr/>
        </p:nvSpPr>
        <p:spPr>
          <a:xfrm>
            <a:off x="1306341" y="3486814"/>
            <a:ext cx="4276714" cy="1212169"/>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合理的人机工程设计可以降低使用者的疲劳程度，减少错误操作，从而提高工作效率。</a:t>
            </a:r>
            <a:endParaRPr lang="en-US" sz="1100"/>
          </a:p>
        </p:txBody>
      </p:sp>
      <p:sp>
        <p:nvSpPr>
          <p:cNvPr id="12" name="AutoShape 12"/>
          <p:cNvSpPr/>
          <p:nvPr/>
        </p:nvSpPr>
        <p:spPr>
          <a:xfrm>
            <a:off x="763829" y="4902278"/>
            <a:ext cx="441594" cy="441594"/>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763829" y="4996400"/>
            <a:ext cx="438150" cy="295275"/>
          </a:xfrm>
          <a:prstGeom prst="rect">
            <a:avLst/>
          </a:prstGeom>
        </p:spPr>
        <p:txBody>
          <a:bodyPr vert="horz" wrap="square" lIns="85725" tIns="38100" rIns="85725" bIns="3810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1425">
                <a:solidFill>
                  <a:srgbClr val="FFFFFF">
                    <a:alpha val="100000"/>
                  </a:srgbClr>
                </a:solidFill>
                <a:latin typeface="Microsoft Yahei"/>
                <a:ea typeface="Microsoft Yahei"/>
                <a:cs typeface="Microsoft Yahei"/>
              </a:rPr>
              <a:t>03</a:t>
            </a:r>
          </a:p>
        </p:txBody>
      </p:sp>
      <p:sp>
        <p:nvSpPr>
          <p:cNvPr id="14" name="AutoShape 14"/>
          <p:cNvSpPr/>
          <p:nvPr/>
        </p:nvSpPr>
        <p:spPr>
          <a:xfrm>
            <a:off x="1306341" y="4870494"/>
            <a:ext cx="4276714"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保障使用安全</a:t>
            </a:r>
            <a:endParaRPr lang="en-US" sz="1100"/>
          </a:p>
        </p:txBody>
      </p:sp>
      <p:sp>
        <p:nvSpPr>
          <p:cNvPr id="15" name="AutoShape 15"/>
          <p:cNvSpPr/>
          <p:nvPr/>
        </p:nvSpPr>
        <p:spPr>
          <a:xfrm>
            <a:off x="1306341" y="5222301"/>
            <a:ext cx="4276714" cy="1199992"/>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针对特定人群的人体测量数据可以帮助设计师设计出更加安全的产品，如针对老年人或残疾人的无障碍设计等。</a:t>
            </a:r>
            <a:endParaRPr lang="en-US" sz="1100"/>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数据应用在人机工程学中的重要性</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4414570" y="2954902"/>
            <a:ext cx="6210770" cy="770514"/>
          </a:xfrm>
          <a:prstGeom prst="rect">
            <a:avLst/>
          </a:prstGeom>
          <a:noFill/>
        </p:spPr>
        <p:txBody>
          <a:bodyPr vert="horz" wrap="square" lIns="85725" tIns="85725" rIns="47625" bIns="85725" rtlCol="0" anchor="b"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ct val="0"/>
              </a:spcBef>
              <a:defRPr/>
            </a:pPr>
            <a:r>
              <a:rPr lang="en-US" sz="3825">
                <a:solidFill>
                  <a:srgbClr val="2C3F55">
                    <a:alpha val="100000"/>
                  </a:srgbClr>
                </a:solidFill>
                <a:latin typeface="Microsoft Yahei"/>
                <a:ea typeface="Microsoft Yahei"/>
                <a:cs typeface="Microsoft Yahei"/>
              </a:rPr>
              <a:t>人体测量学基础</a:t>
            </a:r>
            <a:endParaRPr lang="en-US" sz="1100"/>
          </a:p>
        </p:txBody>
      </p:sp>
      <p:sp>
        <p:nvSpPr>
          <p:cNvPr id="3" name="TextBox 3"/>
          <p:cNvSpPr txBox="1"/>
          <p:nvPr/>
        </p:nvSpPr>
        <p:spPr>
          <a:xfrm>
            <a:off x="1381415" y="2276490"/>
            <a:ext cx="1851477" cy="2425477"/>
          </a:xfrm>
          <a:prstGeom prst="rect">
            <a:avLst/>
          </a:prstGeom>
        </p:spPr>
        <p:txBody>
          <a:bodyPr vert="horz" wrap="square" lIns="85725" tIns="38100" rIns="85725" bIns="3810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5775" b="1">
                <a:solidFill>
                  <a:srgbClr val="FFFFFF">
                    <a:alpha val="100000"/>
                  </a:srgbClr>
                </a:solidFill>
                <a:latin typeface="Microsoft Yahei"/>
                <a:ea typeface="Microsoft Yahei"/>
                <a:cs typeface="Microsoft Yahei"/>
              </a:rPr>
              <a:t>02</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l="-100" r="-100"/>
          </a:stretch>
        </a:blipFill>
      </p:bgPr>
    </p:bg>
    <p:spTree>
      <p:nvGrpSpPr>
        <p:cNvPr id="1" name=""/>
        <p:cNvGrpSpPr/>
        <p:nvPr/>
      </p:nvGrpSpPr>
      <p:grpSpPr>
        <a:xfrm>
          <a:off x="0" y="0"/>
          <a:ext cx="0" cy="0"/>
        </a:xfrm>
      </p:grpSpPr>
      <p:sp>
        <p:nvSpPr>
          <p:cNvPr id="2" name="AutoShape 2"/>
          <p:cNvSpPr/>
          <p:nvPr/>
        </p:nvSpPr>
        <p:spPr>
          <a:xfrm>
            <a:off x="1036424" y="1665910"/>
            <a:ext cx="5058967" cy="4264973"/>
          </a:xfrm>
          <a:prstGeom prst="rect">
            <a:avLst/>
          </a:prstGeom>
          <a:solidFill>
            <a:schemeClr val="accent1">
              <a:alpha val="26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srcRect t="21708" b="21708"/>
          <a:stretch>
            <a:fillRect/>
          </a:stretch>
        </p:blipFill>
        <p:spPr>
          <a:xfrm>
            <a:off x="6099052" y="1665911"/>
            <a:ext cx="5058969" cy="4260571"/>
          </a:xfrm>
          <a:prstGeom prst="rect">
            <a:avLst/>
          </a:prstGeom>
        </p:spPr>
      </p:pic>
      <p:sp>
        <p:nvSpPr>
          <p:cNvPr id="4" name="AutoShape 4"/>
          <p:cNvSpPr/>
          <p:nvPr/>
        </p:nvSpPr>
        <p:spPr>
          <a:xfrm>
            <a:off x="1352702" y="5392034"/>
            <a:ext cx="382463" cy="382463"/>
          </a:xfrm>
          <a:prstGeom prst="ellipse">
            <a:avLst/>
          </a:prstGeom>
          <a:noFill/>
          <a:ln w="9525">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5" name="AutoShape 5"/>
          <p:cNvSpPr/>
          <p:nvPr/>
        </p:nvSpPr>
        <p:spPr>
          <a:xfrm>
            <a:off x="2204679" y="5392034"/>
            <a:ext cx="382463" cy="382463"/>
          </a:xfrm>
          <a:prstGeom prst="ellipse">
            <a:avLst/>
          </a:prstGeom>
          <a:noFill/>
          <a:ln w="9525">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6" name="AutoShape 6"/>
          <p:cNvSpPr/>
          <p:nvPr/>
        </p:nvSpPr>
        <p:spPr>
          <a:xfrm>
            <a:off x="3056534" y="5392034"/>
            <a:ext cx="382463" cy="382463"/>
          </a:xfrm>
          <a:prstGeom prst="ellipse">
            <a:avLst/>
          </a:prstGeom>
          <a:noFill/>
          <a:ln w="9525">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7" name="AutoShape 7"/>
          <p:cNvSpPr/>
          <p:nvPr/>
        </p:nvSpPr>
        <p:spPr>
          <a:xfrm>
            <a:off x="3908511" y="5392034"/>
            <a:ext cx="382463" cy="382463"/>
          </a:xfrm>
          <a:prstGeom prst="ellipse">
            <a:avLst/>
          </a:prstGeom>
          <a:noFill/>
          <a:ln w="9525">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8" name="AutoShape 8"/>
          <p:cNvSpPr/>
          <p:nvPr/>
        </p:nvSpPr>
        <p:spPr>
          <a:xfrm>
            <a:off x="1352702" y="2211388"/>
            <a:ext cx="4276714" cy="1196863"/>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人体测量学是研究人体形态、结构和功能尺寸的科学，为人机工程学提供基础数据。</a:t>
            </a:r>
            <a:endParaRPr lang="en-US" sz="1100"/>
          </a:p>
        </p:txBody>
      </p:sp>
      <p:sp>
        <p:nvSpPr>
          <p:cNvPr id="9" name="AutoShape 9"/>
          <p:cNvSpPr/>
          <p:nvPr/>
        </p:nvSpPr>
        <p:spPr>
          <a:xfrm>
            <a:off x="1352702" y="3980984"/>
            <a:ext cx="4276714" cy="1220605"/>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根据测量目的和对象不同，人体测量学可分为人体构造尺寸测量、人体功能尺寸测量和人体动态尺寸测量等。</a:t>
            </a:r>
            <a:endParaRPr lang="en-US" sz="1100"/>
          </a:p>
        </p:txBody>
      </p:sp>
      <p:sp>
        <p:nvSpPr>
          <p:cNvPr id="10" name="Freeform 10"/>
          <p:cNvSpPr/>
          <p:nvPr/>
        </p:nvSpPr>
        <p:spPr>
          <a:xfrm>
            <a:off x="1422013" y="5461304"/>
            <a:ext cx="243840" cy="243840"/>
          </a:xfrm>
          <a:custGeom>
            <a:rect l="l" t="t" r="r" b="b"/>
            <a:pathLst>
              <a:path w="304800" h="304800">
                <a:moveTo>
                  <a:pt x="242888" y="85725"/>
                </a:moveTo>
                <a:cubicBezTo>
                  <a:pt x="240078" y="85725"/>
                  <a:pt x="237363" y="86077"/>
                  <a:pt x="234725" y="86649"/>
                </a:cubicBezTo>
                <a:cubicBezTo>
                  <a:pt x="233553" y="69304"/>
                  <a:pt x="219256" y="55559"/>
                  <a:pt x="201616" y="55559"/>
                </a:cubicBezTo>
                <a:cubicBezTo>
                  <a:pt x="197663" y="55559"/>
                  <a:pt x="193919" y="56369"/>
                  <a:pt x="190405" y="57636"/>
                </a:cubicBezTo>
                <a:cubicBezTo>
                  <a:pt x="179451" y="40224"/>
                  <a:pt x="160191" y="28575"/>
                  <a:pt x="138113" y="28575"/>
                </a:cubicBezTo>
                <a:cubicBezTo>
                  <a:pt x="104565" y="28575"/>
                  <a:pt x="77410" y="55312"/>
                  <a:pt x="76391" y="88611"/>
                </a:cubicBezTo>
                <a:cubicBezTo>
                  <a:pt x="71923" y="86773"/>
                  <a:pt x="67046" y="85725"/>
                  <a:pt x="61913" y="85725"/>
                </a:cubicBezTo>
                <a:cubicBezTo>
                  <a:pt x="40872" y="85725"/>
                  <a:pt x="23813" y="102784"/>
                  <a:pt x="23813" y="123825"/>
                </a:cubicBezTo>
                <a:cubicBezTo>
                  <a:pt x="23813" y="144323"/>
                  <a:pt x="40034" y="160915"/>
                  <a:pt x="60322" y="161754"/>
                </a:cubicBezTo>
                <a:lnTo>
                  <a:pt x="75600" y="146475"/>
                </a:lnTo>
                <a:lnTo>
                  <a:pt x="91049" y="161925"/>
                </a:lnTo>
                <a:lnTo>
                  <a:pt x="98269" y="161925"/>
                </a:lnTo>
                <a:lnTo>
                  <a:pt x="113709" y="146475"/>
                </a:lnTo>
                <a:lnTo>
                  <a:pt x="129149" y="161925"/>
                </a:lnTo>
                <a:lnTo>
                  <a:pt x="136369" y="161925"/>
                </a:lnTo>
                <a:lnTo>
                  <a:pt x="151809" y="146475"/>
                </a:lnTo>
                <a:lnTo>
                  <a:pt x="167249" y="161925"/>
                </a:lnTo>
                <a:lnTo>
                  <a:pt x="174469" y="161925"/>
                </a:lnTo>
                <a:lnTo>
                  <a:pt x="189909" y="146475"/>
                </a:lnTo>
                <a:lnTo>
                  <a:pt x="205349" y="161925"/>
                </a:lnTo>
                <a:lnTo>
                  <a:pt x="212569" y="161925"/>
                </a:lnTo>
                <a:lnTo>
                  <a:pt x="228009" y="146475"/>
                </a:lnTo>
                <a:lnTo>
                  <a:pt x="243402" y="161868"/>
                </a:lnTo>
                <a:cubicBezTo>
                  <a:pt x="264195" y="161592"/>
                  <a:pt x="280988" y="144694"/>
                  <a:pt x="280988" y="123825"/>
                </a:cubicBezTo>
                <a:cubicBezTo>
                  <a:pt x="280988" y="102784"/>
                  <a:pt x="263928" y="85725"/>
                  <a:pt x="242888" y="85725"/>
                </a:cubicBezTo>
                <a:close/>
                <a:moveTo>
                  <a:pt x="228600" y="157791"/>
                </a:moveTo>
                <a:lnTo>
                  <a:pt x="214941" y="171450"/>
                </a:lnTo>
                <a:lnTo>
                  <a:pt x="202959" y="171450"/>
                </a:lnTo>
                <a:lnTo>
                  <a:pt x="189900" y="158391"/>
                </a:lnTo>
                <a:lnTo>
                  <a:pt x="176841" y="171450"/>
                </a:lnTo>
                <a:lnTo>
                  <a:pt x="164859" y="171450"/>
                </a:lnTo>
                <a:lnTo>
                  <a:pt x="151800" y="158391"/>
                </a:lnTo>
                <a:lnTo>
                  <a:pt x="138741" y="171450"/>
                </a:lnTo>
                <a:lnTo>
                  <a:pt x="126759" y="171450"/>
                </a:lnTo>
                <a:lnTo>
                  <a:pt x="113700" y="158391"/>
                </a:lnTo>
                <a:lnTo>
                  <a:pt x="100641" y="171450"/>
                </a:lnTo>
                <a:lnTo>
                  <a:pt x="88668" y="171450"/>
                </a:lnTo>
                <a:lnTo>
                  <a:pt x="75609" y="158391"/>
                </a:lnTo>
                <a:lnTo>
                  <a:pt x="62541" y="171450"/>
                </a:lnTo>
                <a:lnTo>
                  <a:pt x="61913" y="171450"/>
                </a:lnTo>
                <a:lnTo>
                  <a:pt x="87154" y="276225"/>
                </a:lnTo>
                <a:lnTo>
                  <a:pt x="216932" y="276225"/>
                </a:lnTo>
                <a:lnTo>
                  <a:pt x="242888" y="171450"/>
                </a:lnTo>
                <a:lnTo>
                  <a:pt x="242259" y="171450"/>
                </a:lnTo>
                <a:lnTo>
                  <a:pt x="228600" y="157791"/>
                </a:lnTo>
                <a:close/>
                <a:moveTo>
                  <a:pt x="109538" y="266700"/>
                </a:moveTo>
                <a:lnTo>
                  <a:pt x="89697" y="180975"/>
                </a:lnTo>
                <a:lnTo>
                  <a:pt x="99222" y="180975"/>
                </a:lnTo>
                <a:lnTo>
                  <a:pt x="119063" y="266700"/>
                </a:lnTo>
                <a:lnTo>
                  <a:pt x="109538" y="266700"/>
                </a:lnTo>
                <a:close/>
                <a:moveTo>
                  <a:pt x="128588" y="266700"/>
                </a:moveTo>
                <a:lnTo>
                  <a:pt x="118472" y="180975"/>
                </a:lnTo>
                <a:lnTo>
                  <a:pt x="127997" y="180975"/>
                </a:lnTo>
                <a:lnTo>
                  <a:pt x="138113" y="266700"/>
                </a:lnTo>
                <a:lnTo>
                  <a:pt x="128588" y="266700"/>
                </a:lnTo>
                <a:close/>
                <a:moveTo>
                  <a:pt x="157163" y="266700"/>
                </a:moveTo>
                <a:lnTo>
                  <a:pt x="147638" y="266700"/>
                </a:lnTo>
                <a:lnTo>
                  <a:pt x="147638" y="180975"/>
                </a:lnTo>
                <a:lnTo>
                  <a:pt x="157163" y="180975"/>
                </a:lnTo>
                <a:lnTo>
                  <a:pt x="157163" y="266700"/>
                </a:lnTo>
                <a:close/>
                <a:moveTo>
                  <a:pt x="166688" y="266700"/>
                </a:moveTo>
                <a:lnTo>
                  <a:pt x="176803" y="180975"/>
                </a:lnTo>
                <a:lnTo>
                  <a:pt x="186328" y="180975"/>
                </a:lnTo>
                <a:lnTo>
                  <a:pt x="176213" y="266700"/>
                </a:lnTo>
                <a:lnTo>
                  <a:pt x="166688" y="266700"/>
                </a:lnTo>
                <a:close/>
                <a:moveTo>
                  <a:pt x="195263" y="266700"/>
                </a:moveTo>
                <a:lnTo>
                  <a:pt x="185738" y="266700"/>
                </a:lnTo>
                <a:lnTo>
                  <a:pt x="205378" y="180975"/>
                </a:lnTo>
                <a:lnTo>
                  <a:pt x="214903" y="180975"/>
                </a:lnTo>
                <a:lnTo>
                  <a:pt x="195263" y="26670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273990" y="5461304"/>
            <a:ext cx="243840" cy="243840"/>
          </a:xfrm>
          <a:custGeom>
            <a:rect l="l" t="t" r="r" b="b"/>
            <a:pathLst>
              <a:path w="304800" h="304800">
                <a:moveTo>
                  <a:pt x="20031" y="114795"/>
                </a:moveTo>
                <a:lnTo>
                  <a:pt x="147647" y="273187"/>
                </a:lnTo>
                <a:lnTo>
                  <a:pt x="96469" y="114795"/>
                </a:lnTo>
                <a:lnTo>
                  <a:pt x="20031" y="114795"/>
                </a:lnTo>
                <a:close/>
                <a:moveTo>
                  <a:pt x="110338" y="114795"/>
                </a:moveTo>
                <a:lnTo>
                  <a:pt x="155534" y="273510"/>
                </a:lnTo>
                <a:lnTo>
                  <a:pt x="194424" y="114795"/>
                </a:lnTo>
                <a:lnTo>
                  <a:pt x="110338" y="114795"/>
                </a:lnTo>
                <a:close/>
                <a:moveTo>
                  <a:pt x="162411" y="273187"/>
                </a:moveTo>
                <a:lnTo>
                  <a:pt x="285264" y="114795"/>
                </a:lnTo>
                <a:lnTo>
                  <a:pt x="209417" y="114795"/>
                </a:lnTo>
                <a:lnTo>
                  <a:pt x="162411" y="273187"/>
                </a:lnTo>
                <a:close/>
                <a:moveTo>
                  <a:pt x="285550" y="104432"/>
                </a:moveTo>
                <a:lnTo>
                  <a:pt x="248717" y="41453"/>
                </a:lnTo>
                <a:lnTo>
                  <a:pt x="211865" y="104432"/>
                </a:lnTo>
                <a:lnTo>
                  <a:pt x="285550" y="104432"/>
                </a:lnTo>
                <a:close/>
                <a:moveTo>
                  <a:pt x="237134" y="37843"/>
                </a:moveTo>
                <a:lnTo>
                  <a:pt x="163449" y="37843"/>
                </a:lnTo>
                <a:lnTo>
                  <a:pt x="200282" y="102984"/>
                </a:lnTo>
                <a:lnTo>
                  <a:pt x="237134" y="37843"/>
                </a:lnTo>
                <a:close/>
                <a:moveTo>
                  <a:pt x="188957" y="104432"/>
                </a:moveTo>
                <a:lnTo>
                  <a:pt x="152124" y="41453"/>
                </a:lnTo>
                <a:lnTo>
                  <a:pt x="115281" y="104432"/>
                </a:lnTo>
                <a:lnTo>
                  <a:pt x="188957" y="104432"/>
                </a:lnTo>
                <a:close/>
                <a:moveTo>
                  <a:pt x="141341" y="37843"/>
                </a:moveTo>
                <a:lnTo>
                  <a:pt x="67666" y="37843"/>
                </a:lnTo>
                <a:lnTo>
                  <a:pt x="104508" y="102984"/>
                </a:lnTo>
                <a:lnTo>
                  <a:pt x="141341" y="37843"/>
                </a:lnTo>
                <a:close/>
                <a:moveTo>
                  <a:pt x="56093" y="41453"/>
                </a:moveTo>
                <a:lnTo>
                  <a:pt x="19260" y="104432"/>
                </a:lnTo>
                <a:lnTo>
                  <a:pt x="92935" y="104432"/>
                </a:lnTo>
                <a:lnTo>
                  <a:pt x="56093" y="41453"/>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3089453" y="5461304"/>
            <a:ext cx="243840" cy="243840"/>
          </a:xfrm>
          <a:custGeom>
            <a:rect l="l" t="t" r="r" b="b"/>
            <a:pathLst>
              <a:path w="304800" h="304800">
                <a:moveTo>
                  <a:pt x="310886" y="167269"/>
                </a:moveTo>
                <a:cubicBezTo>
                  <a:pt x="310886" y="167269"/>
                  <a:pt x="267148" y="122672"/>
                  <a:pt x="206873" y="122672"/>
                </a:cubicBezTo>
                <a:cubicBezTo>
                  <a:pt x="147980" y="122672"/>
                  <a:pt x="89764" y="167269"/>
                  <a:pt x="89764" y="167269"/>
                </a:cubicBezTo>
                <a:lnTo>
                  <a:pt x="57064" y="153619"/>
                </a:lnTo>
                <a:lnTo>
                  <a:pt x="57064" y="193662"/>
                </a:lnTo>
                <a:cubicBezTo>
                  <a:pt x="62217" y="195415"/>
                  <a:pt x="65989" y="200158"/>
                  <a:pt x="65989" y="205902"/>
                </a:cubicBezTo>
                <a:cubicBezTo>
                  <a:pt x="65989" y="211703"/>
                  <a:pt x="62141" y="216456"/>
                  <a:pt x="56912" y="218170"/>
                </a:cubicBezTo>
                <a:lnTo>
                  <a:pt x="66580" y="245135"/>
                </a:lnTo>
                <a:lnTo>
                  <a:pt x="38043" y="245135"/>
                </a:lnTo>
                <a:lnTo>
                  <a:pt x="47796" y="217942"/>
                </a:lnTo>
                <a:cubicBezTo>
                  <a:pt x="43110" y="215951"/>
                  <a:pt x="39834" y="211322"/>
                  <a:pt x="39834" y="205902"/>
                </a:cubicBezTo>
                <a:cubicBezTo>
                  <a:pt x="39834" y="200597"/>
                  <a:pt x="43015" y="196082"/>
                  <a:pt x="47558" y="194024"/>
                </a:cubicBezTo>
                <a:lnTo>
                  <a:pt x="47558" y="149647"/>
                </a:lnTo>
                <a:lnTo>
                  <a:pt x="0" y="129816"/>
                </a:lnTo>
                <a:lnTo>
                  <a:pt x="209255" y="35890"/>
                </a:lnTo>
                <a:lnTo>
                  <a:pt x="401241" y="130997"/>
                </a:lnTo>
                <a:lnTo>
                  <a:pt x="310886" y="167269"/>
                </a:lnTo>
                <a:close/>
                <a:moveTo>
                  <a:pt x="204492" y="145266"/>
                </a:moveTo>
                <a:cubicBezTo>
                  <a:pt x="265128" y="145266"/>
                  <a:pt x="294846" y="177365"/>
                  <a:pt x="294846" y="177365"/>
                </a:cubicBezTo>
                <a:lnTo>
                  <a:pt x="294846" y="243945"/>
                </a:lnTo>
                <a:cubicBezTo>
                  <a:pt x="294846" y="243945"/>
                  <a:pt x="263938" y="268910"/>
                  <a:pt x="199739" y="268910"/>
                </a:cubicBezTo>
                <a:cubicBezTo>
                  <a:pt x="135541" y="268910"/>
                  <a:pt x="114138" y="243945"/>
                  <a:pt x="114138" y="243945"/>
                </a:cubicBezTo>
                <a:lnTo>
                  <a:pt x="114138" y="177365"/>
                </a:lnTo>
                <a:cubicBezTo>
                  <a:pt x="114138" y="177365"/>
                  <a:pt x="143856" y="145266"/>
                  <a:pt x="204492" y="145266"/>
                </a:cubicBezTo>
                <a:close/>
                <a:moveTo>
                  <a:pt x="203302" y="254641"/>
                </a:moveTo>
                <a:cubicBezTo>
                  <a:pt x="245326" y="254641"/>
                  <a:pt x="279397" y="246116"/>
                  <a:pt x="279397" y="235620"/>
                </a:cubicBezTo>
                <a:cubicBezTo>
                  <a:pt x="279397" y="225123"/>
                  <a:pt x="245326" y="216599"/>
                  <a:pt x="203302" y="216599"/>
                </a:cubicBezTo>
                <a:cubicBezTo>
                  <a:pt x="161277" y="216599"/>
                  <a:pt x="127216" y="225123"/>
                  <a:pt x="127216" y="235620"/>
                </a:cubicBezTo>
                <a:cubicBezTo>
                  <a:pt x="127216" y="246116"/>
                  <a:pt x="161277" y="254641"/>
                  <a:pt x="203302" y="254641"/>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3977823" y="5461304"/>
            <a:ext cx="243840" cy="243840"/>
          </a:xfrm>
          <a:custGeom>
            <a:rect l="l" t="t" r="r" b="b"/>
            <a:pathLst>
              <a:path w="304800" h="304800">
                <a:moveTo>
                  <a:pt x="152800" y="79486"/>
                </a:moveTo>
                <a:cubicBezTo>
                  <a:pt x="152800" y="79486"/>
                  <a:pt x="133750" y="38891"/>
                  <a:pt x="90888" y="38891"/>
                </a:cubicBezTo>
                <a:cubicBezTo>
                  <a:pt x="44053" y="38891"/>
                  <a:pt x="19450" y="78581"/>
                  <a:pt x="19450" y="118262"/>
                </a:cubicBezTo>
                <a:cubicBezTo>
                  <a:pt x="19450" y="184147"/>
                  <a:pt x="152800" y="265900"/>
                  <a:pt x="152800" y="265900"/>
                </a:cubicBezTo>
                <a:cubicBezTo>
                  <a:pt x="152800" y="265900"/>
                  <a:pt x="285350" y="184937"/>
                  <a:pt x="285350" y="118262"/>
                </a:cubicBezTo>
                <a:cubicBezTo>
                  <a:pt x="285350" y="77781"/>
                  <a:pt x="259956" y="38891"/>
                  <a:pt x="214713" y="38891"/>
                </a:cubicBezTo>
                <a:cubicBezTo>
                  <a:pt x="169469" y="38891"/>
                  <a:pt x="152800" y="79486"/>
                  <a:pt x="152800" y="79486"/>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352702" y="1804117"/>
            <a:ext cx="4276714"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定义</a:t>
            </a:r>
            <a:endParaRPr lang="en-US" sz="1100"/>
          </a:p>
        </p:txBody>
      </p:sp>
      <p:sp>
        <p:nvSpPr>
          <p:cNvPr id="15" name="AutoShape 15"/>
          <p:cNvSpPr/>
          <p:nvPr/>
        </p:nvSpPr>
        <p:spPr>
          <a:xfrm>
            <a:off x="1352702" y="3594761"/>
            <a:ext cx="4276714"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分类</a:t>
            </a:r>
            <a:endParaRPr lang="en-US" sz="1100"/>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人体测量学的定义与分类</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l="-100" r="-100"/>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6907441" y="1806607"/>
            <a:ext cx="4502196" cy="4061765"/>
          </a:xfrm>
          <a:prstGeom prst="rect">
            <a:avLst/>
          </a:prstGeom>
        </p:spPr>
      </p:pic>
      <p:pic>
        <p:nvPicPr>
          <p:cNvPr id="3" name="Picture 3"/>
          <p:cNvPicPr>
            <a:picLocks noChangeAspect="1"/>
          </p:cNvPicPr>
          <p:nvPr/>
        </p:nvPicPr>
        <p:blipFill>
          <a:blip r:embed="rId3"/>
          <a:srcRect t="4192" b="4192"/>
          <a:stretch>
            <a:fillRect/>
          </a:stretch>
        </p:blipFill>
        <p:spPr>
          <a:xfrm>
            <a:off x="6907441" y="1792193"/>
            <a:ext cx="4502196" cy="2732629"/>
          </a:xfrm>
          <a:prstGeom prst="rect">
            <a:avLst/>
          </a:prstGeom>
        </p:spPr>
      </p:pic>
      <p:grpSp>
        <p:nvGrpSpPr>
          <p:cNvPr id="4" name="Group 4"/>
          <p:cNvGrpSpPr/>
          <p:nvPr/>
        </p:nvGrpSpPr>
        <p:grpSpPr>
          <a:xfrm>
            <a:off x="-2693471" y="4060468"/>
            <a:ext cx="5386942" cy="5386942"/>
            <a:chOff x="-2693471" y="4060468"/>
            <a:chExt cx="5386942" cy="5386942"/>
          </a:xfrm>
        </p:grpSpPr>
        <p:sp>
          <p:nvSpPr>
            <p:cNvPr id="5" name="AutoShape 5"/>
            <p:cNvSpPr/>
            <p:nvPr/>
          </p:nvSpPr>
          <p:spPr>
            <a:xfrm>
              <a:off x="-472539" y="6281401"/>
              <a:ext cx="945078" cy="945078"/>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94632" y="6059307"/>
              <a:ext cx="1389264" cy="1389264"/>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16725" y="5837215"/>
              <a:ext cx="1833451" cy="1833451"/>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138818" y="5615121"/>
              <a:ext cx="2277637" cy="2277637"/>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360912" y="5393028"/>
              <a:ext cx="2721823" cy="2721823"/>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1583005" y="5170935"/>
              <a:ext cx="3166010" cy="3166010"/>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805098" y="4948842"/>
              <a:ext cx="3610196" cy="3610196"/>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2027191" y="4726748"/>
              <a:ext cx="4054383" cy="4054383"/>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2249285" y="4504655"/>
              <a:ext cx="4498569" cy="4498569"/>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2471378" y="4282562"/>
              <a:ext cx="4942756" cy="4942756"/>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2693471" y="4060468"/>
              <a:ext cx="5386942" cy="5386942"/>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6" name="AutoShape 16"/>
          <p:cNvSpPr/>
          <p:nvPr/>
        </p:nvSpPr>
        <p:spPr>
          <a:xfrm>
            <a:off x="1804696" y="1372731"/>
            <a:ext cx="4276714"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直接测量法</a:t>
            </a:r>
            <a:endParaRPr lang="en-US" sz="1100"/>
          </a:p>
        </p:txBody>
      </p:sp>
      <p:sp>
        <p:nvSpPr>
          <p:cNvPr id="17" name="AutoShape 17"/>
          <p:cNvSpPr/>
          <p:nvPr/>
        </p:nvSpPr>
        <p:spPr>
          <a:xfrm>
            <a:off x="1262116" y="1488887"/>
            <a:ext cx="441594" cy="441594"/>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TextBox 18"/>
          <p:cNvSpPr txBox="1"/>
          <p:nvPr/>
        </p:nvSpPr>
        <p:spPr>
          <a:xfrm>
            <a:off x="1262116" y="1570452"/>
            <a:ext cx="438150" cy="304800"/>
          </a:xfrm>
          <a:prstGeom prst="rect">
            <a:avLst/>
          </a:prstGeom>
        </p:spPr>
        <p:txBody>
          <a:bodyPr vert="horz" wrap="square" lIns="85725" tIns="38100" rIns="85725" bIns="3810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1500">
                <a:solidFill>
                  <a:srgbClr val="FFFFFF">
                    <a:alpha val="100000"/>
                  </a:srgbClr>
                </a:solidFill>
                <a:latin typeface="Microsoft Yahei"/>
                <a:ea typeface="Microsoft Yahei"/>
                <a:cs typeface="Microsoft Yahei"/>
              </a:rPr>
              <a:t>01</a:t>
            </a:r>
          </a:p>
        </p:txBody>
      </p:sp>
      <p:sp>
        <p:nvSpPr>
          <p:cNvPr id="19" name="AutoShape 19"/>
          <p:cNvSpPr/>
          <p:nvPr/>
        </p:nvSpPr>
        <p:spPr>
          <a:xfrm>
            <a:off x="1804696" y="1724535"/>
            <a:ext cx="4276714" cy="1199992"/>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使用测量工具直接对人体部位进行测量，如使用卡尺、测高仪等。</a:t>
            </a:r>
            <a:endParaRPr lang="en-US" sz="1100"/>
          </a:p>
        </p:txBody>
      </p:sp>
      <p:sp>
        <p:nvSpPr>
          <p:cNvPr id="20" name="AutoShape 20"/>
          <p:cNvSpPr/>
          <p:nvPr/>
        </p:nvSpPr>
        <p:spPr>
          <a:xfrm>
            <a:off x="1262116" y="3256475"/>
            <a:ext cx="441594" cy="441594"/>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TextBox 21"/>
          <p:cNvSpPr txBox="1"/>
          <p:nvPr/>
        </p:nvSpPr>
        <p:spPr>
          <a:xfrm>
            <a:off x="1272601" y="3332919"/>
            <a:ext cx="416357" cy="278130"/>
          </a:xfrm>
          <a:prstGeom prst="rect">
            <a:avLst/>
          </a:prstGeom>
        </p:spPr>
        <p:txBody>
          <a:bodyPr vert="horz" wrap="square" lIns="85725" tIns="38100" rIns="85725" bIns="3810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1500">
                <a:solidFill>
                  <a:srgbClr val="FFFFFF">
                    <a:alpha val="100000"/>
                  </a:srgbClr>
                </a:solidFill>
                <a:latin typeface="Microsoft Yahei"/>
                <a:ea typeface="Microsoft Yahei"/>
                <a:cs typeface="Microsoft Yahei"/>
              </a:rPr>
              <a:t>02</a:t>
            </a:r>
          </a:p>
        </p:txBody>
      </p:sp>
      <p:sp>
        <p:nvSpPr>
          <p:cNvPr id="22" name="AutoShape 22"/>
          <p:cNvSpPr/>
          <p:nvPr/>
        </p:nvSpPr>
        <p:spPr>
          <a:xfrm>
            <a:off x="1804696" y="3127969"/>
            <a:ext cx="4276714"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间接测量法</a:t>
            </a:r>
            <a:endParaRPr lang="en-US" sz="1100"/>
          </a:p>
        </p:txBody>
      </p:sp>
      <p:sp>
        <p:nvSpPr>
          <p:cNvPr id="23" name="AutoShape 23"/>
          <p:cNvSpPr/>
          <p:nvPr/>
        </p:nvSpPr>
        <p:spPr>
          <a:xfrm>
            <a:off x="1804696" y="3479774"/>
            <a:ext cx="4276714" cy="1212169"/>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通过测量与人体部位有关联的其他参数，间接推算出所需的人体尺寸数据，如通过测量脚印推算身高。</a:t>
            </a:r>
            <a:endParaRPr lang="en-US" sz="1100"/>
          </a:p>
        </p:txBody>
      </p:sp>
      <p:sp>
        <p:nvSpPr>
          <p:cNvPr id="24" name="AutoShape 24"/>
          <p:cNvSpPr/>
          <p:nvPr/>
        </p:nvSpPr>
        <p:spPr>
          <a:xfrm>
            <a:off x="1262116" y="5030785"/>
            <a:ext cx="441594" cy="441594"/>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TextBox 25"/>
          <p:cNvSpPr txBox="1"/>
          <p:nvPr/>
        </p:nvSpPr>
        <p:spPr>
          <a:xfrm>
            <a:off x="1271991" y="5124907"/>
            <a:ext cx="441594" cy="278130"/>
          </a:xfrm>
          <a:prstGeom prst="rect">
            <a:avLst/>
          </a:prstGeom>
        </p:spPr>
        <p:txBody>
          <a:bodyPr vert="horz" wrap="square" lIns="85725" tIns="38100" rIns="85725" bIns="3810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80000"/>
              </a:lnSpc>
            </a:pPr>
            <a:r>
              <a:rPr lang="en-US" sz="1500">
                <a:solidFill>
                  <a:srgbClr val="FFFFFF">
                    <a:alpha val="100000"/>
                  </a:srgbClr>
                </a:solidFill>
                <a:latin typeface="Microsoft Yahei"/>
                <a:ea typeface="Microsoft Yahei"/>
                <a:cs typeface="Microsoft Yahei"/>
              </a:rPr>
              <a:t>03</a:t>
            </a:r>
          </a:p>
        </p:txBody>
      </p:sp>
      <p:sp>
        <p:nvSpPr>
          <p:cNvPr id="26" name="AutoShape 26"/>
          <p:cNvSpPr/>
          <p:nvPr/>
        </p:nvSpPr>
        <p:spPr>
          <a:xfrm>
            <a:off x="1822337" y="4895384"/>
            <a:ext cx="4276714"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三维扫描法</a:t>
            </a:r>
            <a:endParaRPr lang="en-US" sz="1100"/>
          </a:p>
        </p:txBody>
      </p:sp>
      <p:sp>
        <p:nvSpPr>
          <p:cNvPr id="27" name="AutoShape 27"/>
          <p:cNvSpPr/>
          <p:nvPr/>
        </p:nvSpPr>
        <p:spPr>
          <a:xfrm>
            <a:off x="1804696" y="5247188"/>
            <a:ext cx="4276714" cy="1199992"/>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利用三维扫描设备获取人体表面的三维坐标数据，进而构建人体三维模型并提取尺寸信息。</a:t>
            </a:r>
            <a:endParaRPr lang="en-US" sz="1100"/>
          </a:p>
        </p:txBody>
      </p:sp>
      <p:grpSp>
        <p:nvGrpSpPr>
          <p:cNvPr id="28" name="Group 28"/>
          <p:cNvGrpSpPr/>
          <p:nvPr/>
        </p:nvGrpSpPr>
        <p:grpSpPr>
          <a:xfrm>
            <a:off x="454963" y="93878"/>
            <a:ext cx="10641129" cy="914400"/>
            <a:chOff x="454963" y="93878"/>
            <a:chExt cx="10641129" cy="914400"/>
          </a:xfrm>
        </p:grpSpPr>
        <p:sp>
          <p:nvSpPr>
            <p:cNvPr id="29" name="AutoShape 2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TextBox 4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人体测量数据获取方法</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951247" y="3956467"/>
            <a:ext cx="2521085"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数据筛选</a:t>
            </a:r>
            <a:endParaRPr lang="en-US" sz="1100"/>
          </a:p>
        </p:txBody>
      </p:sp>
      <p:sp>
        <p:nvSpPr>
          <p:cNvPr id="3" name="AutoShape 3"/>
          <p:cNvSpPr/>
          <p:nvPr/>
        </p:nvSpPr>
        <p:spPr>
          <a:xfrm>
            <a:off x="3932164" y="1757233"/>
            <a:ext cx="1867327" cy="1867327"/>
          </a:xfrm>
          <a:prstGeom prst="donut">
            <a:avLst>
              <a:gd name="adj" fmla="val 1215"/>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3691790" y="3956467"/>
            <a:ext cx="2551648"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数据统计</a:t>
            </a:r>
            <a:endParaRPr lang="en-US" sz="1100"/>
          </a:p>
        </p:txBody>
      </p:sp>
      <p:sp>
        <p:nvSpPr>
          <p:cNvPr id="5" name="AutoShape 5"/>
          <p:cNvSpPr/>
          <p:nvPr/>
        </p:nvSpPr>
        <p:spPr>
          <a:xfrm>
            <a:off x="3691790" y="4363738"/>
            <a:ext cx="2348077" cy="1594406"/>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对筛选后的数据进行统计分析，计算平均值、标准差等统计量。</a:t>
            </a:r>
            <a:endParaRPr lang="en-US" sz="1100"/>
          </a:p>
        </p:txBody>
      </p:sp>
      <p:sp>
        <p:nvSpPr>
          <p:cNvPr id="6" name="AutoShape 6"/>
          <p:cNvSpPr/>
          <p:nvPr/>
        </p:nvSpPr>
        <p:spPr>
          <a:xfrm>
            <a:off x="6605747" y="1757233"/>
            <a:ext cx="1867327" cy="1867327"/>
          </a:xfrm>
          <a:prstGeom prst="donut">
            <a:avLst>
              <a:gd name="adj" fmla="val 1215"/>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6377549" y="3956467"/>
            <a:ext cx="2539471"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数据可视化</a:t>
            </a:r>
            <a:endParaRPr lang="en-US" sz="1100"/>
          </a:p>
        </p:txBody>
      </p:sp>
      <p:sp>
        <p:nvSpPr>
          <p:cNvPr id="8" name="AutoShape 8"/>
          <p:cNvSpPr/>
          <p:nvPr/>
        </p:nvSpPr>
        <p:spPr>
          <a:xfrm>
            <a:off x="6377550" y="4363738"/>
            <a:ext cx="2323724" cy="1594406"/>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利用图表等方式将数据呈现出来，便于直观分析和比较。</a:t>
            </a:r>
            <a:endParaRPr lang="en-US" sz="1100"/>
          </a:p>
        </p:txBody>
      </p:sp>
      <p:sp>
        <p:nvSpPr>
          <p:cNvPr id="9" name="AutoShape 9"/>
          <p:cNvSpPr/>
          <p:nvPr/>
        </p:nvSpPr>
        <p:spPr>
          <a:xfrm>
            <a:off x="1173358" y="1757233"/>
            <a:ext cx="1867327" cy="1867327"/>
          </a:xfrm>
          <a:prstGeom prst="donut">
            <a:avLst>
              <a:gd name="adj" fmla="val 1215"/>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51249" y="4363738"/>
            <a:ext cx="2311548" cy="1594406"/>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对原始测量数据进行筛选，去除异常值和误差较大的数据。</a:t>
            </a:r>
            <a:endParaRPr lang="en-US" sz="1100"/>
          </a:p>
        </p:txBody>
      </p:sp>
      <p:sp>
        <p:nvSpPr>
          <p:cNvPr id="11" name="AutoShape 11"/>
          <p:cNvSpPr/>
          <p:nvPr/>
        </p:nvSpPr>
        <p:spPr>
          <a:xfrm>
            <a:off x="9038940" y="3956467"/>
            <a:ext cx="2555072"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数据应用</a:t>
            </a:r>
            <a:endParaRPr lang="en-US" sz="1100"/>
          </a:p>
        </p:txBody>
      </p:sp>
      <p:sp>
        <p:nvSpPr>
          <p:cNvPr id="12" name="AutoShape 12"/>
          <p:cNvSpPr/>
          <p:nvPr/>
        </p:nvSpPr>
        <p:spPr>
          <a:xfrm>
            <a:off x="9038941" y="4363738"/>
            <a:ext cx="2323724" cy="1594406"/>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将处理后的数据应用于产品设计、工作场所布局等方面，以提高人机交互的舒适性和效率。</a:t>
            </a:r>
            <a:endParaRPr lang="en-US" sz="1100"/>
          </a:p>
        </p:txBody>
      </p:sp>
      <p:sp>
        <p:nvSpPr>
          <p:cNvPr id="13" name="AutoShape 13"/>
          <p:cNvSpPr/>
          <p:nvPr/>
        </p:nvSpPr>
        <p:spPr>
          <a:xfrm>
            <a:off x="9267140" y="1757233"/>
            <a:ext cx="1867327" cy="1867327"/>
          </a:xfrm>
          <a:prstGeom prst="donut">
            <a:avLst>
              <a:gd name="adj" fmla="val 1215"/>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4" name="Group 14"/>
          <p:cNvGrpSpPr/>
          <p:nvPr/>
        </p:nvGrpSpPr>
        <p:grpSpPr>
          <a:xfrm>
            <a:off x="1816793" y="2385294"/>
            <a:ext cx="580457" cy="611204"/>
            <a:chOff x="1816793" y="2385294"/>
            <a:chExt cx="580457" cy="611204"/>
          </a:xfrm>
        </p:grpSpPr>
        <p:sp>
          <p:nvSpPr>
            <p:cNvPr id="15" name="Freeform 15"/>
            <p:cNvSpPr/>
            <p:nvPr/>
          </p:nvSpPr>
          <p:spPr>
            <a:xfrm>
              <a:off x="1816793" y="2385294"/>
              <a:ext cx="580457" cy="611204"/>
            </a:xfrm>
            <a:custGeom>
              <a:rect l="l" t="t" r="r" b="b"/>
              <a:pathLst>
                <a:path w="636" h="746">
                  <a:moveTo>
                    <a:pt x="579" y="0"/>
                  </a:moveTo>
                  <a:cubicBezTo>
                    <a:pt x="57" y="0"/>
                    <a:pt x="57" y="0"/>
                    <a:pt x="57" y="0"/>
                  </a:cubicBezTo>
                  <a:cubicBezTo>
                    <a:pt x="25" y="0"/>
                    <a:pt x="0" y="25"/>
                    <a:pt x="0" y="57"/>
                  </a:cubicBezTo>
                  <a:cubicBezTo>
                    <a:pt x="0" y="689"/>
                    <a:pt x="0" y="689"/>
                    <a:pt x="0" y="689"/>
                  </a:cubicBezTo>
                  <a:cubicBezTo>
                    <a:pt x="0" y="721"/>
                    <a:pt x="25" y="746"/>
                    <a:pt x="57" y="746"/>
                  </a:cubicBezTo>
                  <a:cubicBezTo>
                    <a:pt x="579" y="746"/>
                    <a:pt x="579" y="746"/>
                    <a:pt x="579" y="746"/>
                  </a:cubicBezTo>
                  <a:cubicBezTo>
                    <a:pt x="611" y="746"/>
                    <a:pt x="636" y="721"/>
                    <a:pt x="636" y="689"/>
                  </a:cubicBezTo>
                  <a:cubicBezTo>
                    <a:pt x="636" y="57"/>
                    <a:pt x="636" y="57"/>
                    <a:pt x="636" y="57"/>
                  </a:cubicBezTo>
                  <a:cubicBezTo>
                    <a:pt x="636" y="25"/>
                    <a:pt x="611" y="0"/>
                    <a:pt x="579" y="0"/>
                  </a:cubicBezTo>
                  <a:close/>
                  <a:moveTo>
                    <a:pt x="43" y="689"/>
                  </a:moveTo>
                  <a:cubicBezTo>
                    <a:pt x="43" y="57"/>
                    <a:pt x="43" y="57"/>
                    <a:pt x="43" y="57"/>
                  </a:cubicBezTo>
                  <a:cubicBezTo>
                    <a:pt x="43" y="49"/>
                    <a:pt x="49" y="43"/>
                    <a:pt x="57" y="43"/>
                  </a:cubicBezTo>
                  <a:cubicBezTo>
                    <a:pt x="94" y="43"/>
                    <a:pt x="94" y="43"/>
                    <a:pt x="94" y="43"/>
                  </a:cubicBezTo>
                  <a:cubicBezTo>
                    <a:pt x="94" y="703"/>
                    <a:pt x="94" y="703"/>
                    <a:pt x="94" y="703"/>
                  </a:cubicBezTo>
                  <a:cubicBezTo>
                    <a:pt x="57" y="703"/>
                    <a:pt x="57" y="703"/>
                    <a:pt x="57" y="703"/>
                  </a:cubicBezTo>
                  <a:cubicBezTo>
                    <a:pt x="49" y="703"/>
                    <a:pt x="43" y="697"/>
                    <a:pt x="43" y="689"/>
                  </a:cubicBezTo>
                  <a:close/>
                  <a:moveTo>
                    <a:pt x="593" y="689"/>
                  </a:moveTo>
                  <a:cubicBezTo>
                    <a:pt x="593" y="697"/>
                    <a:pt x="587" y="703"/>
                    <a:pt x="579" y="703"/>
                  </a:cubicBezTo>
                  <a:cubicBezTo>
                    <a:pt x="138" y="703"/>
                    <a:pt x="138" y="703"/>
                    <a:pt x="138" y="703"/>
                  </a:cubicBezTo>
                  <a:cubicBezTo>
                    <a:pt x="138" y="43"/>
                    <a:pt x="138" y="43"/>
                    <a:pt x="138" y="43"/>
                  </a:cubicBezTo>
                  <a:cubicBezTo>
                    <a:pt x="579" y="43"/>
                    <a:pt x="579" y="43"/>
                    <a:pt x="579" y="43"/>
                  </a:cubicBezTo>
                  <a:cubicBezTo>
                    <a:pt x="587" y="43"/>
                    <a:pt x="593" y="49"/>
                    <a:pt x="593" y="57"/>
                  </a:cubicBezTo>
                  <a:lnTo>
                    <a:pt x="593" y="68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1967516" y="2592214"/>
              <a:ext cx="137324" cy="3500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1967516" y="2510049"/>
              <a:ext cx="182717" cy="3500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2172048" y="2529578"/>
              <a:ext cx="139505" cy="408335"/>
            </a:xfrm>
            <a:custGeom>
              <a:rect l="l" t="t" r="r" b="b"/>
              <a:pathLst>
                <a:path w="153" h="498">
                  <a:moveTo>
                    <a:pt x="0" y="76"/>
                  </a:moveTo>
                  <a:cubicBezTo>
                    <a:pt x="0" y="441"/>
                    <a:pt x="0" y="441"/>
                    <a:pt x="0" y="441"/>
                  </a:cubicBezTo>
                  <a:cubicBezTo>
                    <a:pt x="0" y="472"/>
                    <a:pt x="26" y="498"/>
                    <a:pt x="57" y="498"/>
                  </a:cubicBezTo>
                  <a:cubicBezTo>
                    <a:pt x="96" y="498"/>
                    <a:pt x="96" y="498"/>
                    <a:pt x="96" y="498"/>
                  </a:cubicBezTo>
                  <a:cubicBezTo>
                    <a:pt x="128" y="498"/>
                    <a:pt x="153" y="472"/>
                    <a:pt x="153" y="441"/>
                  </a:cubicBezTo>
                  <a:cubicBezTo>
                    <a:pt x="153" y="76"/>
                    <a:pt x="153" y="76"/>
                    <a:pt x="153" y="76"/>
                  </a:cubicBezTo>
                  <a:cubicBezTo>
                    <a:pt x="77" y="0"/>
                    <a:pt x="77" y="0"/>
                    <a:pt x="77" y="0"/>
                  </a:cubicBezTo>
                  <a:lnTo>
                    <a:pt x="0" y="76"/>
                  </a:lnTo>
                  <a:close/>
                  <a:moveTo>
                    <a:pt x="109" y="441"/>
                  </a:moveTo>
                  <a:cubicBezTo>
                    <a:pt x="109" y="448"/>
                    <a:pt x="104" y="454"/>
                    <a:pt x="96" y="454"/>
                  </a:cubicBezTo>
                  <a:cubicBezTo>
                    <a:pt x="57" y="454"/>
                    <a:pt x="57" y="454"/>
                    <a:pt x="57" y="454"/>
                  </a:cubicBezTo>
                  <a:cubicBezTo>
                    <a:pt x="50" y="454"/>
                    <a:pt x="44" y="448"/>
                    <a:pt x="44" y="441"/>
                  </a:cubicBezTo>
                  <a:cubicBezTo>
                    <a:pt x="44" y="94"/>
                    <a:pt x="44" y="94"/>
                    <a:pt x="44" y="94"/>
                  </a:cubicBezTo>
                  <a:cubicBezTo>
                    <a:pt x="77" y="62"/>
                    <a:pt x="77" y="62"/>
                    <a:pt x="77" y="62"/>
                  </a:cubicBezTo>
                  <a:cubicBezTo>
                    <a:pt x="109" y="94"/>
                    <a:pt x="109" y="94"/>
                    <a:pt x="109" y="94"/>
                  </a:cubicBezTo>
                  <a:lnTo>
                    <a:pt x="109" y="441"/>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9" name="Group 19"/>
          <p:cNvGrpSpPr/>
          <p:nvPr/>
        </p:nvGrpSpPr>
        <p:grpSpPr>
          <a:xfrm>
            <a:off x="4467776" y="2395266"/>
            <a:ext cx="796103" cy="591260"/>
            <a:chOff x="4467776" y="2395266"/>
            <a:chExt cx="796103" cy="591260"/>
          </a:xfrm>
        </p:grpSpPr>
        <p:sp>
          <p:nvSpPr>
            <p:cNvPr id="20" name="Freeform 20"/>
            <p:cNvSpPr/>
            <p:nvPr/>
          </p:nvSpPr>
          <p:spPr>
            <a:xfrm>
              <a:off x="4749694" y="2658487"/>
              <a:ext cx="231331" cy="243277"/>
            </a:xfrm>
            <a:custGeom>
              <a:rect l="l" t="t" r="r" b="b"/>
              <a:pathLst>
                <a:path w="265" h="281">
                  <a:moveTo>
                    <a:pt x="0" y="131"/>
                  </a:moveTo>
                  <a:lnTo>
                    <a:pt x="38" y="169"/>
                  </a:lnTo>
                  <a:lnTo>
                    <a:pt x="107" y="102"/>
                  </a:lnTo>
                  <a:lnTo>
                    <a:pt x="105" y="281"/>
                  </a:lnTo>
                  <a:lnTo>
                    <a:pt x="159" y="281"/>
                  </a:lnTo>
                  <a:lnTo>
                    <a:pt x="159" y="102"/>
                  </a:lnTo>
                  <a:lnTo>
                    <a:pt x="227" y="169"/>
                  </a:lnTo>
                  <a:lnTo>
                    <a:pt x="265" y="131"/>
                  </a:lnTo>
                  <a:lnTo>
                    <a:pt x="132" y="0"/>
                  </a:lnTo>
                  <a:lnTo>
                    <a:pt x="0" y="131"/>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4467776" y="2395266"/>
              <a:ext cx="796103" cy="591260"/>
            </a:xfrm>
            <a:custGeom>
              <a:rect l="l" t="t" r="r" b="b"/>
              <a:pathLst>
                <a:path w="747" h="562">
                  <a:moveTo>
                    <a:pt x="692" y="240"/>
                  </a:moveTo>
                  <a:cubicBezTo>
                    <a:pt x="661" y="210"/>
                    <a:pt x="622" y="191"/>
                    <a:pt x="579" y="186"/>
                  </a:cubicBezTo>
                  <a:cubicBezTo>
                    <a:pt x="574" y="139"/>
                    <a:pt x="554" y="95"/>
                    <a:pt x="520" y="61"/>
                  </a:cubicBezTo>
                  <a:cubicBezTo>
                    <a:pt x="481" y="22"/>
                    <a:pt x="429" y="0"/>
                    <a:pt x="374" y="0"/>
                  </a:cubicBezTo>
                  <a:cubicBezTo>
                    <a:pt x="318" y="0"/>
                    <a:pt x="267" y="22"/>
                    <a:pt x="228" y="61"/>
                  </a:cubicBezTo>
                  <a:cubicBezTo>
                    <a:pt x="193" y="95"/>
                    <a:pt x="173" y="139"/>
                    <a:pt x="168" y="186"/>
                  </a:cubicBezTo>
                  <a:cubicBezTo>
                    <a:pt x="125" y="191"/>
                    <a:pt x="86" y="210"/>
                    <a:pt x="55" y="240"/>
                  </a:cubicBezTo>
                  <a:cubicBezTo>
                    <a:pt x="20" y="276"/>
                    <a:pt x="0" y="323"/>
                    <a:pt x="0" y="374"/>
                  </a:cubicBezTo>
                  <a:cubicBezTo>
                    <a:pt x="0" y="424"/>
                    <a:pt x="20" y="471"/>
                    <a:pt x="55" y="507"/>
                  </a:cubicBezTo>
                  <a:cubicBezTo>
                    <a:pt x="91" y="542"/>
                    <a:pt x="138" y="562"/>
                    <a:pt x="189" y="562"/>
                  </a:cubicBezTo>
                  <a:cubicBezTo>
                    <a:pt x="559" y="562"/>
                    <a:pt x="559" y="562"/>
                    <a:pt x="559" y="562"/>
                  </a:cubicBezTo>
                  <a:cubicBezTo>
                    <a:pt x="609" y="562"/>
                    <a:pt x="657" y="542"/>
                    <a:pt x="692" y="507"/>
                  </a:cubicBezTo>
                  <a:cubicBezTo>
                    <a:pt x="728" y="471"/>
                    <a:pt x="747" y="424"/>
                    <a:pt x="747" y="374"/>
                  </a:cubicBezTo>
                  <a:cubicBezTo>
                    <a:pt x="747" y="323"/>
                    <a:pt x="728" y="276"/>
                    <a:pt x="692" y="240"/>
                  </a:cubicBezTo>
                  <a:close/>
                  <a:moveTo>
                    <a:pt x="559" y="518"/>
                  </a:moveTo>
                  <a:cubicBezTo>
                    <a:pt x="189" y="518"/>
                    <a:pt x="189" y="518"/>
                    <a:pt x="189" y="518"/>
                  </a:cubicBezTo>
                  <a:cubicBezTo>
                    <a:pt x="109" y="518"/>
                    <a:pt x="44" y="453"/>
                    <a:pt x="44" y="374"/>
                  </a:cubicBezTo>
                  <a:cubicBezTo>
                    <a:pt x="44" y="294"/>
                    <a:pt x="109" y="229"/>
                    <a:pt x="188" y="229"/>
                  </a:cubicBezTo>
                  <a:cubicBezTo>
                    <a:pt x="211" y="229"/>
                    <a:pt x="211" y="229"/>
                    <a:pt x="211" y="229"/>
                  </a:cubicBezTo>
                  <a:cubicBezTo>
                    <a:pt x="211" y="207"/>
                    <a:pt x="211" y="207"/>
                    <a:pt x="211" y="207"/>
                  </a:cubicBezTo>
                  <a:cubicBezTo>
                    <a:pt x="211" y="207"/>
                    <a:pt x="211" y="207"/>
                    <a:pt x="211" y="207"/>
                  </a:cubicBezTo>
                  <a:cubicBezTo>
                    <a:pt x="211" y="117"/>
                    <a:pt x="284" y="44"/>
                    <a:pt x="374" y="44"/>
                  </a:cubicBezTo>
                  <a:cubicBezTo>
                    <a:pt x="463" y="44"/>
                    <a:pt x="536" y="117"/>
                    <a:pt x="536" y="206"/>
                  </a:cubicBezTo>
                  <a:cubicBezTo>
                    <a:pt x="536" y="207"/>
                    <a:pt x="536" y="207"/>
                    <a:pt x="536" y="207"/>
                  </a:cubicBezTo>
                  <a:cubicBezTo>
                    <a:pt x="536" y="229"/>
                    <a:pt x="536" y="229"/>
                    <a:pt x="536" y="229"/>
                  </a:cubicBezTo>
                  <a:cubicBezTo>
                    <a:pt x="558" y="229"/>
                    <a:pt x="558" y="229"/>
                    <a:pt x="558" y="229"/>
                  </a:cubicBezTo>
                  <a:cubicBezTo>
                    <a:pt x="559" y="229"/>
                    <a:pt x="559" y="229"/>
                    <a:pt x="559" y="229"/>
                  </a:cubicBezTo>
                  <a:cubicBezTo>
                    <a:pt x="639" y="229"/>
                    <a:pt x="704" y="294"/>
                    <a:pt x="704" y="374"/>
                  </a:cubicBezTo>
                  <a:cubicBezTo>
                    <a:pt x="704" y="453"/>
                    <a:pt x="639" y="518"/>
                    <a:pt x="559" y="518"/>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2" name="Freeform 22"/>
          <p:cNvSpPr/>
          <p:nvPr/>
        </p:nvSpPr>
        <p:spPr>
          <a:xfrm>
            <a:off x="7193681" y="2398079"/>
            <a:ext cx="691461" cy="585635"/>
          </a:xfrm>
          <a:custGeom>
            <a:rect l="l" t="t" r="r" b="b"/>
            <a:pathLst>
              <a:path w="746" h="638">
                <a:moveTo>
                  <a:pt x="689" y="125"/>
                </a:moveTo>
                <a:cubicBezTo>
                  <a:pt x="552" y="125"/>
                  <a:pt x="552" y="125"/>
                  <a:pt x="552" y="125"/>
                </a:cubicBezTo>
                <a:cubicBezTo>
                  <a:pt x="552" y="57"/>
                  <a:pt x="552" y="57"/>
                  <a:pt x="552" y="57"/>
                </a:cubicBezTo>
                <a:cubicBezTo>
                  <a:pt x="552" y="26"/>
                  <a:pt x="526" y="0"/>
                  <a:pt x="495" y="0"/>
                </a:cubicBezTo>
                <a:cubicBezTo>
                  <a:pt x="253" y="0"/>
                  <a:pt x="253" y="0"/>
                  <a:pt x="253" y="0"/>
                </a:cubicBezTo>
                <a:cubicBezTo>
                  <a:pt x="221" y="0"/>
                  <a:pt x="196" y="26"/>
                  <a:pt x="196" y="57"/>
                </a:cubicBezTo>
                <a:cubicBezTo>
                  <a:pt x="196" y="125"/>
                  <a:pt x="196" y="125"/>
                  <a:pt x="196" y="125"/>
                </a:cubicBezTo>
                <a:cubicBezTo>
                  <a:pt x="57" y="125"/>
                  <a:pt x="57" y="125"/>
                  <a:pt x="57" y="125"/>
                </a:cubicBezTo>
                <a:cubicBezTo>
                  <a:pt x="25" y="125"/>
                  <a:pt x="0" y="151"/>
                  <a:pt x="0" y="182"/>
                </a:cubicBezTo>
                <a:cubicBezTo>
                  <a:pt x="0" y="581"/>
                  <a:pt x="0" y="581"/>
                  <a:pt x="0" y="581"/>
                </a:cubicBezTo>
                <a:cubicBezTo>
                  <a:pt x="0" y="612"/>
                  <a:pt x="25" y="638"/>
                  <a:pt x="57" y="638"/>
                </a:cubicBezTo>
                <a:cubicBezTo>
                  <a:pt x="689" y="638"/>
                  <a:pt x="689" y="638"/>
                  <a:pt x="689" y="638"/>
                </a:cubicBezTo>
                <a:cubicBezTo>
                  <a:pt x="721" y="638"/>
                  <a:pt x="746" y="612"/>
                  <a:pt x="746" y="581"/>
                </a:cubicBezTo>
                <a:cubicBezTo>
                  <a:pt x="746" y="182"/>
                  <a:pt x="746" y="182"/>
                  <a:pt x="746" y="182"/>
                </a:cubicBezTo>
                <a:cubicBezTo>
                  <a:pt x="746" y="151"/>
                  <a:pt x="721" y="125"/>
                  <a:pt x="689" y="125"/>
                </a:cubicBezTo>
                <a:close/>
                <a:moveTo>
                  <a:pt x="239" y="57"/>
                </a:moveTo>
                <a:cubicBezTo>
                  <a:pt x="239" y="50"/>
                  <a:pt x="245" y="44"/>
                  <a:pt x="253" y="44"/>
                </a:cubicBezTo>
                <a:cubicBezTo>
                  <a:pt x="495" y="44"/>
                  <a:pt x="495" y="44"/>
                  <a:pt x="495" y="44"/>
                </a:cubicBezTo>
                <a:cubicBezTo>
                  <a:pt x="502" y="44"/>
                  <a:pt x="508" y="50"/>
                  <a:pt x="508" y="57"/>
                </a:cubicBezTo>
                <a:cubicBezTo>
                  <a:pt x="508" y="125"/>
                  <a:pt x="508" y="125"/>
                  <a:pt x="508" y="125"/>
                </a:cubicBezTo>
                <a:cubicBezTo>
                  <a:pt x="239" y="125"/>
                  <a:pt x="239" y="125"/>
                  <a:pt x="239" y="125"/>
                </a:cubicBezTo>
                <a:lnTo>
                  <a:pt x="239" y="57"/>
                </a:lnTo>
                <a:close/>
                <a:moveTo>
                  <a:pt x="57" y="169"/>
                </a:moveTo>
                <a:cubicBezTo>
                  <a:pt x="689" y="169"/>
                  <a:pt x="689" y="169"/>
                  <a:pt x="689" y="169"/>
                </a:cubicBezTo>
                <a:cubicBezTo>
                  <a:pt x="697" y="169"/>
                  <a:pt x="703" y="175"/>
                  <a:pt x="703" y="182"/>
                </a:cubicBezTo>
                <a:cubicBezTo>
                  <a:pt x="703" y="295"/>
                  <a:pt x="703" y="295"/>
                  <a:pt x="703" y="295"/>
                </a:cubicBezTo>
                <a:cubicBezTo>
                  <a:pt x="545" y="295"/>
                  <a:pt x="545" y="295"/>
                  <a:pt x="545" y="295"/>
                </a:cubicBezTo>
                <a:cubicBezTo>
                  <a:pt x="545" y="267"/>
                  <a:pt x="545" y="267"/>
                  <a:pt x="545" y="267"/>
                </a:cubicBezTo>
                <a:cubicBezTo>
                  <a:pt x="501" y="267"/>
                  <a:pt x="501" y="267"/>
                  <a:pt x="501" y="267"/>
                </a:cubicBezTo>
                <a:cubicBezTo>
                  <a:pt x="501" y="295"/>
                  <a:pt x="501" y="295"/>
                  <a:pt x="501" y="295"/>
                </a:cubicBezTo>
                <a:cubicBezTo>
                  <a:pt x="245" y="295"/>
                  <a:pt x="245" y="295"/>
                  <a:pt x="245" y="295"/>
                </a:cubicBezTo>
                <a:cubicBezTo>
                  <a:pt x="245" y="266"/>
                  <a:pt x="245" y="266"/>
                  <a:pt x="245" y="266"/>
                </a:cubicBezTo>
                <a:cubicBezTo>
                  <a:pt x="201" y="266"/>
                  <a:pt x="201" y="266"/>
                  <a:pt x="201" y="266"/>
                </a:cubicBezTo>
                <a:cubicBezTo>
                  <a:pt x="201" y="295"/>
                  <a:pt x="201" y="295"/>
                  <a:pt x="201" y="295"/>
                </a:cubicBezTo>
                <a:cubicBezTo>
                  <a:pt x="43" y="295"/>
                  <a:pt x="43" y="295"/>
                  <a:pt x="43" y="295"/>
                </a:cubicBezTo>
                <a:cubicBezTo>
                  <a:pt x="43" y="182"/>
                  <a:pt x="43" y="182"/>
                  <a:pt x="43" y="182"/>
                </a:cubicBezTo>
                <a:cubicBezTo>
                  <a:pt x="43" y="175"/>
                  <a:pt x="49" y="169"/>
                  <a:pt x="57" y="169"/>
                </a:cubicBezTo>
                <a:close/>
                <a:moveTo>
                  <a:pt x="689" y="594"/>
                </a:moveTo>
                <a:cubicBezTo>
                  <a:pt x="57" y="594"/>
                  <a:pt x="57" y="594"/>
                  <a:pt x="57" y="594"/>
                </a:cubicBezTo>
                <a:cubicBezTo>
                  <a:pt x="49" y="594"/>
                  <a:pt x="43" y="588"/>
                  <a:pt x="43" y="581"/>
                </a:cubicBezTo>
                <a:cubicBezTo>
                  <a:pt x="43" y="338"/>
                  <a:pt x="43" y="338"/>
                  <a:pt x="43" y="338"/>
                </a:cubicBezTo>
                <a:cubicBezTo>
                  <a:pt x="201" y="338"/>
                  <a:pt x="201" y="338"/>
                  <a:pt x="201" y="338"/>
                </a:cubicBezTo>
                <a:cubicBezTo>
                  <a:pt x="201" y="368"/>
                  <a:pt x="201" y="368"/>
                  <a:pt x="201" y="368"/>
                </a:cubicBezTo>
                <a:cubicBezTo>
                  <a:pt x="245" y="368"/>
                  <a:pt x="245" y="368"/>
                  <a:pt x="245" y="368"/>
                </a:cubicBezTo>
                <a:cubicBezTo>
                  <a:pt x="245" y="338"/>
                  <a:pt x="245" y="338"/>
                  <a:pt x="245" y="338"/>
                </a:cubicBezTo>
                <a:cubicBezTo>
                  <a:pt x="501" y="338"/>
                  <a:pt x="501" y="338"/>
                  <a:pt x="501" y="338"/>
                </a:cubicBezTo>
                <a:cubicBezTo>
                  <a:pt x="501" y="369"/>
                  <a:pt x="501" y="369"/>
                  <a:pt x="501" y="369"/>
                </a:cubicBezTo>
                <a:cubicBezTo>
                  <a:pt x="545" y="369"/>
                  <a:pt x="545" y="369"/>
                  <a:pt x="545" y="369"/>
                </a:cubicBezTo>
                <a:cubicBezTo>
                  <a:pt x="545" y="338"/>
                  <a:pt x="545" y="338"/>
                  <a:pt x="545" y="338"/>
                </a:cubicBezTo>
                <a:cubicBezTo>
                  <a:pt x="703" y="338"/>
                  <a:pt x="703" y="338"/>
                  <a:pt x="703" y="338"/>
                </a:cubicBezTo>
                <a:cubicBezTo>
                  <a:pt x="703" y="581"/>
                  <a:pt x="703" y="581"/>
                  <a:pt x="703" y="581"/>
                </a:cubicBezTo>
                <a:cubicBezTo>
                  <a:pt x="703" y="588"/>
                  <a:pt x="697" y="594"/>
                  <a:pt x="689" y="594"/>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3" name="Group 23"/>
          <p:cNvGrpSpPr/>
          <p:nvPr/>
        </p:nvGrpSpPr>
        <p:grpSpPr>
          <a:xfrm>
            <a:off x="0" y="0"/>
            <a:ext cx="0" cy="0"/>
          </a:xfrm>
        </p:grpSpPr>
        <p:sp>
          <p:nvSpPr>
            <p:cNvPr id="24" name="Freeform 24"/>
            <p:cNvSpPr/>
            <p:nvPr/>
          </p:nvSpPr>
          <p:spPr>
            <a:xfrm flipH="1">
              <a:off x="0" y="0"/>
              <a:ext cx="0" cy="0"/>
            </a:xfrm>
            <a:custGeom>
              <a:rect l="l" t="t" r="r" b="b"/>
              <a:pathLst>
                <a:path w="513" h="214">
                  <a:moveTo>
                    <a:pt x="348" y="0"/>
                  </a:moveTo>
                  <a:lnTo>
                    <a:pt x="210" y="139"/>
                  </a:lnTo>
                  <a:lnTo>
                    <a:pt x="119" y="48"/>
                  </a:lnTo>
                  <a:lnTo>
                    <a:pt x="0" y="166"/>
                  </a:lnTo>
                  <a:lnTo>
                    <a:pt x="38" y="202"/>
                  </a:lnTo>
                  <a:lnTo>
                    <a:pt x="119" y="123"/>
                  </a:lnTo>
                  <a:lnTo>
                    <a:pt x="210" y="214"/>
                  </a:lnTo>
                  <a:lnTo>
                    <a:pt x="348" y="76"/>
                  </a:lnTo>
                  <a:lnTo>
                    <a:pt x="475" y="202"/>
                  </a:lnTo>
                  <a:lnTo>
                    <a:pt x="513" y="165"/>
                  </a:lnTo>
                  <a:lnTo>
                    <a:pt x="348"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Freeform 25"/>
            <p:cNvSpPr/>
            <p:nvPr/>
          </p:nvSpPr>
          <p:spPr>
            <a:xfrm flipH="1">
              <a:off x="0" y="0"/>
              <a:ext cx="0" cy="0"/>
            </a:xfrm>
            <a:custGeom>
              <a:rect l="l" t="t" r="r" b="b"/>
              <a:pathLst>
                <a:path w="912" h="771">
                  <a:moveTo>
                    <a:pt x="912" y="54"/>
                  </a:moveTo>
                  <a:lnTo>
                    <a:pt x="912" y="0"/>
                  </a:lnTo>
                  <a:lnTo>
                    <a:pt x="2" y="0"/>
                  </a:lnTo>
                  <a:lnTo>
                    <a:pt x="2" y="54"/>
                  </a:lnTo>
                  <a:lnTo>
                    <a:pt x="30" y="54"/>
                  </a:lnTo>
                  <a:lnTo>
                    <a:pt x="30" y="541"/>
                  </a:lnTo>
                  <a:lnTo>
                    <a:pt x="0" y="541"/>
                  </a:lnTo>
                  <a:lnTo>
                    <a:pt x="0" y="594"/>
                  </a:lnTo>
                  <a:lnTo>
                    <a:pt x="30" y="594"/>
                  </a:lnTo>
                  <a:lnTo>
                    <a:pt x="30" y="595"/>
                  </a:lnTo>
                  <a:lnTo>
                    <a:pt x="429" y="595"/>
                  </a:lnTo>
                  <a:lnTo>
                    <a:pt x="429" y="718"/>
                  </a:lnTo>
                  <a:lnTo>
                    <a:pt x="367" y="718"/>
                  </a:lnTo>
                  <a:lnTo>
                    <a:pt x="367" y="771"/>
                  </a:lnTo>
                  <a:lnTo>
                    <a:pt x="545" y="771"/>
                  </a:lnTo>
                  <a:lnTo>
                    <a:pt x="545" y="718"/>
                  </a:lnTo>
                  <a:lnTo>
                    <a:pt x="482" y="718"/>
                  </a:lnTo>
                  <a:lnTo>
                    <a:pt x="482" y="595"/>
                  </a:lnTo>
                  <a:lnTo>
                    <a:pt x="885" y="595"/>
                  </a:lnTo>
                  <a:lnTo>
                    <a:pt x="885" y="594"/>
                  </a:lnTo>
                  <a:lnTo>
                    <a:pt x="911" y="594"/>
                  </a:lnTo>
                  <a:lnTo>
                    <a:pt x="911" y="541"/>
                  </a:lnTo>
                  <a:lnTo>
                    <a:pt x="885" y="541"/>
                  </a:lnTo>
                  <a:lnTo>
                    <a:pt x="885" y="54"/>
                  </a:lnTo>
                  <a:lnTo>
                    <a:pt x="912" y="54"/>
                  </a:lnTo>
                  <a:close/>
                  <a:moveTo>
                    <a:pt x="83" y="541"/>
                  </a:moveTo>
                  <a:lnTo>
                    <a:pt x="83" y="55"/>
                  </a:lnTo>
                  <a:lnTo>
                    <a:pt x="832" y="55"/>
                  </a:lnTo>
                  <a:lnTo>
                    <a:pt x="832" y="541"/>
                  </a:lnTo>
                  <a:lnTo>
                    <a:pt x="83" y="541"/>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人体测量数据处理与分析</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4414570" y="2954902"/>
            <a:ext cx="6210770" cy="770514"/>
          </a:xfrm>
          <a:prstGeom prst="rect">
            <a:avLst/>
          </a:prstGeom>
          <a:noFill/>
        </p:spPr>
        <p:txBody>
          <a:bodyPr vert="horz" wrap="square" lIns="85725" tIns="85725" rIns="47625" bIns="85725" rtlCol="0" anchor="b"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ct val="0"/>
              </a:spcBef>
              <a:defRPr/>
            </a:pPr>
            <a:r>
              <a:rPr lang="en-US" sz="3825">
                <a:solidFill>
                  <a:srgbClr val="2C3F55">
                    <a:alpha val="100000"/>
                  </a:srgbClr>
                </a:solidFill>
                <a:latin typeface="Microsoft Yahei"/>
                <a:ea typeface="Microsoft Yahei"/>
                <a:cs typeface="Microsoft Yahei"/>
              </a:rPr>
              <a:t>人机界面设计中的人体测量应用</a:t>
            </a:r>
            <a:endParaRPr lang="en-US" sz="1100"/>
          </a:p>
        </p:txBody>
      </p:sp>
      <p:sp>
        <p:nvSpPr>
          <p:cNvPr id="3" name="TextBox 3"/>
          <p:cNvSpPr txBox="1"/>
          <p:nvPr/>
        </p:nvSpPr>
        <p:spPr>
          <a:xfrm>
            <a:off x="1381415" y="2276490"/>
            <a:ext cx="1851477" cy="2425477"/>
          </a:xfrm>
          <a:prstGeom prst="rect">
            <a:avLst/>
          </a:prstGeom>
        </p:spPr>
        <p:txBody>
          <a:bodyPr vert="horz" wrap="square" lIns="85725" tIns="38100" rIns="85725" bIns="3810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5775" b="1">
                <a:solidFill>
                  <a:srgbClr val="FFFFFF">
                    <a:alpha val="100000"/>
                  </a:srgbClr>
                </a:solidFill>
                <a:latin typeface="Microsoft Yahei"/>
                <a:ea typeface="Microsoft Yahei"/>
                <a:cs typeface="Microsoft Yahei"/>
              </a:rPr>
              <a:t>03</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l="-100" r="-100"/>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根据人眼视觉特性，合理设计显示器的亮度、对比度、色彩等参数，确保信息清晰可读。</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视觉显示设计</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4282" r="14282"/>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显示布局</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16667" r="16667"/>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字符与图标设计</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1708" r="1708"/>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根据人的视觉习惯和认知规律，优化显示布局，提高信息获取效率。</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根据人的视觉感知特点，设计易于辨认和理解的字符与图标，降低误读率。</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显示器设计</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l="-100" r="-100"/>
          </a:stretch>
        </a:blipFill>
      </p:bgPr>
    </p:bg>
    <p:spTree>
      <p:nvGrpSpPr>
        <p:cNvPr id="1" name=""/>
        <p:cNvGrpSpPr/>
        <p:nvPr/>
      </p:nvGrpSpPr>
      <p:grpSpPr>
        <a:xfrm>
          <a:off x="0" y="0"/>
          <a:ext cx="0" cy="0"/>
        </a:xfrm>
      </p:grpSpPr>
      <p:sp>
        <p:nvSpPr>
          <p:cNvPr id="2" name="AutoShape 2"/>
          <p:cNvSpPr/>
          <p:nvPr/>
        </p:nvSpPr>
        <p:spPr>
          <a:xfrm>
            <a:off x="763829" y="1628258"/>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4345" y="2028557"/>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根据人手部尺寸和握持习惯，设计合适的控制器尺寸和形状，确保操作舒适。</a:t>
            </a:r>
          </a:p>
        </p:txBody>
      </p:sp>
      <p:sp>
        <p:nvSpPr>
          <p:cNvPr id="4" name="TextBox 4"/>
          <p:cNvSpPr txBox="1"/>
          <p:nvPr/>
        </p:nvSpPr>
        <p:spPr>
          <a:xfrm>
            <a:off x="994345" y="1509487"/>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控制器尺寸与形状</a:t>
            </a:r>
          </a:p>
        </p:txBody>
      </p:sp>
      <p:pic>
        <p:nvPicPr>
          <p:cNvPr id="5" name="Picture 5"/>
          <p:cNvPicPr>
            <a:picLocks noChangeAspect="1"/>
          </p:cNvPicPr>
          <p:nvPr/>
        </p:nvPicPr>
        <p:blipFill>
          <a:blip r:embed="rId2"/>
          <a:srcRect l="19750" r="19750"/>
          <a:stretch>
            <a:fillRect/>
          </a:stretch>
        </p:blipFill>
        <p:spPr>
          <a:xfrm>
            <a:off x="6096000" y="1153983"/>
            <a:ext cx="5194483" cy="5194482"/>
          </a:xfrm>
          <a:prstGeom prst="ellipse">
            <a:avLst/>
          </a:prstGeom>
        </p:spPr>
      </p:pic>
      <p:sp>
        <p:nvSpPr>
          <p:cNvPr id="6" name="TextBox 6"/>
          <p:cNvSpPr txBox="1"/>
          <p:nvPr/>
        </p:nvSpPr>
        <p:spPr>
          <a:xfrm>
            <a:off x="994345" y="3637901"/>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通过合理设计控制器操作力反馈，提供直观的操作感受，降低操作难度。</a:t>
            </a:r>
          </a:p>
        </p:txBody>
      </p:sp>
      <p:sp>
        <p:nvSpPr>
          <p:cNvPr id="7" name="TextBox 7"/>
          <p:cNvSpPr txBox="1"/>
          <p:nvPr/>
        </p:nvSpPr>
        <p:spPr>
          <a:xfrm>
            <a:off x="994345" y="3118831"/>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操作力反馈</a:t>
            </a:r>
          </a:p>
        </p:txBody>
      </p:sp>
      <p:sp>
        <p:nvSpPr>
          <p:cNvPr id="8" name="TextBox 8"/>
          <p:cNvSpPr txBox="1"/>
          <p:nvPr/>
        </p:nvSpPr>
        <p:spPr>
          <a:xfrm>
            <a:off x="994345" y="5274339"/>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根据人的操作习惯和任务需求，优化控制器布局，提高操作效率。</a:t>
            </a:r>
          </a:p>
        </p:txBody>
      </p:sp>
      <p:sp>
        <p:nvSpPr>
          <p:cNvPr id="9" name="TextBox 9"/>
          <p:cNvSpPr txBox="1"/>
          <p:nvPr/>
        </p:nvSpPr>
        <p:spPr>
          <a:xfrm>
            <a:off x="994345" y="4755268"/>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控制器布局</a:t>
            </a:r>
          </a:p>
        </p:txBody>
      </p:sp>
      <p:sp>
        <p:nvSpPr>
          <p:cNvPr id="10" name="AutoShape 10"/>
          <p:cNvSpPr/>
          <p:nvPr/>
        </p:nvSpPr>
        <p:spPr>
          <a:xfrm>
            <a:off x="763829" y="3237602"/>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63829" y="4874039"/>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控制器设计</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l="-100" r="-100"/>
          </a:stretch>
        </a:blipFill>
      </p:bgPr>
    </p:bg>
    <p:spTree>
      <p:nvGrpSpPr>
        <p:cNvPr id="1" name=""/>
        <p:cNvGrpSpPr/>
        <p:nvPr/>
      </p:nvGrpSpPr>
      <p:grpSpPr>
        <a:xfrm>
          <a:off x="0" y="0"/>
          <a:ext cx="0" cy="0"/>
        </a:xfrm>
      </p:grpSpPr>
      <p:grpSp>
        <p:nvGrpSpPr>
          <p:cNvPr id="2" name="Group 2"/>
          <p:cNvGrpSpPr/>
          <p:nvPr/>
        </p:nvGrpSpPr>
        <p:grpSpPr>
          <a:xfrm>
            <a:off x="5982796" y="3116804"/>
            <a:ext cx="5783287" cy="1160526"/>
            <a:chOff x="5982796" y="3116804"/>
            <a:chExt cx="5783287" cy="1160526"/>
          </a:xfrm>
        </p:grpSpPr>
        <p:sp>
          <p:nvSpPr>
            <p:cNvPr id="3" name="TextBox 3"/>
            <p:cNvSpPr txBox="1"/>
            <p:nvPr/>
          </p:nvSpPr>
          <p:spPr>
            <a:xfrm>
              <a:off x="5982796" y="31168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工作台高度与角度</a:t>
              </a:r>
            </a:p>
          </p:txBody>
        </p:sp>
        <p:sp>
          <p:nvSpPr>
            <p:cNvPr id="4" name="TextBox 4"/>
            <p:cNvSpPr txBox="1"/>
            <p:nvPr/>
          </p:nvSpPr>
          <p:spPr>
            <a:xfrm>
              <a:off x="5982796" y="35751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根据人的站立或坐姿时的视线高度和操作习惯，设计工作台的高度和角度，减少疲劳和不适。</a:t>
              </a:r>
            </a:p>
          </p:txBody>
        </p:sp>
      </p:grpSp>
      <p:grpSp>
        <p:nvGrpSpPr>
          <p:cNvPr id="5" name="Group 5"/>
          <p:cNvGrpSpPr/>
          <p:nvPr/>
        </p:nvGrpSpPr>
        <p:grpSpPr>
          <a:xfrm>
            <a:off x="5982796" y="4769459"/>
            <a:ext cx="5783287" cy="1160526"/>
            <a:chOff x="5982796" y="4769459"/>
            <a:chExt cx="5783287" cy="1160526"/>
          </a:xfrm>
        </p:grpSpPr>
        <p:sp>
          <p:nvSpPr>
            <p:cNvPr id="6" name="TextBox 6"/>
            <p:cNvSpPr txBox="1"/>
            <p:nvPr/>
          </p:nvSpPr>
          <p:spPr>
            <a:xfrm>
              <a:off x="5982796" y="476945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工作环境照明与通风</a:t>
              </a:r>
            </a:p>
          </p:txBody>
        </p:sp>
        <p:sp>
          <p:nvSpPr>
            <p:cNvPr id="7" name="TextBox 7"/>
            <p:cNvSpPr txBox="1"/>
            <p:nvPr/>
          </p:nvSpPr>
          <p:spPr>
            <a:xfrm>
              <a:off x="5982796" y="5227802"/>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提供良好的工作环境照明和通风条件，确保人员能够在舒适的环境中工作。</a:t>
              </a:r>
            </a:p>
          </p:txBody>
        </p:sp>
      </p:grpSp>
      <p:sp>
        <p:nvSpPr>
          <p:cNvPr id="8" name="TextBox 8"/>
          <p:cNvSpPr txBox="1"/>
          <p:nvPr/>
        </p:nvSpPr>
        <p:spPr>
          <a:xfrm>
            <a:off x="5982796" y="146816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工作空间尺寸</a:t>
            </a:r>
          </a:p>
        </p:txBody>
      </p:sp>
      <p:sp>
        <p:nvSpPr>
          <p:cNvPr id="9" name="TextBox 9"/>
          <p:cNvSpPr txBox="1"/>
          <p:nvPr/>
        </p:nvSpPr>
        <p:spPr>
          <a:xfrm>
            <a:off x="5982796" y="1926506"/>
            <a:ext cx="570087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根据人体尺寸和活动范围，设计工作空间尺寸，确保人员能够自由活动并舒适地完成工作。</a:t>
            </a:r>
          </a:p>
        </p:txBody>
      </p:sp>
      <p:pic>
        <p:nvPicPr>
          <p:cNvPr id="10" name="Picture 10"/>
          <p:cNvPicPr>
            <a:picLocks noChangeAspect="1"/>
          </p:cNvPicPr>
          <p:nvPr/>
        </p:nvPicPr>
        <p:blipFill>
          <a:blip r:embed="rId2"/>
          <a:srcRect l="25000" r="25000"/>
          <a:stretch>
            <a:fillRect/>
          </a:stretch>
        </p:blipFill>
        <p:spPr>
          <a:xfrm>
            <a:off x="869006" y="1293634"/>
            <a:ext cx="4563025" cy="4563025"/>
          </a:xfrm>
          <a:prstGeom prst="diamond">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工作空间设计</a:t>
              </a:r>
            </a:p>
          </p:txBody>
        </p:sp>
      </p:gr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4414570" y="2954902"/>
            <a:ext cx="6210770" cy="770514"/>
          </a:xfrm>
          <a:prstGeom prst="rect">
            <a:avLst/>
          </a:prstGeom>
          <a:noFill/>
        </p:spPr>
        <p:txBody>
          <a:bodyPr vert="horz" wrap="square" lIns="85725" tIns="85725" rIns="47625" bIns="85725" rtlCol="0" anchor="b"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ct val="0"/>
              </a:spcBef>
              <a:defRPr/>
            </a:pPr>
            <a:r>
              <a:rPr lang="en-US" sz="3825">
                <a:solidFill>
                  <a:srgbClr val="2C3F55">
                    <a:alpha val="100000"/>
                  </a:srgbClr>
                </a:solidFill>
                <a:latin typeface="Microsoft Yahei"/>
                <a:ea typeface="Microsoft Yahei"/>
                <a:cs typeface="Microsoft Yahei"/>
              </a:rPr>
              <a:t>座椅与家具设计中的人体测量应用</a:t>
            </a:r>
            <a:endParaRPr lang="en-US" sz="1100"/>
          </a:p>
        </p:txBody>
      </p:sp>
      <p:sp>
        <p:nvSpPr>
          <p:cNvPr id="3" name="TextBox 3"/>
          <p:cNvSpPr txBox="1"/>
          <p:nvPr/>
        </p:nvSpPr>
        <p:spPr>
          <a:xfrm>
            <a:off x="1381415" y="2276490"/>
            <a:ext cx="1851477" cy="2425477"/>
          </a:xfrm>
          <a:prstGeom prst="rect">
            <a:avLst/>
          </a:prstGeom>
        </p:spPr>
        <p:txBody>
          <a:bodyPr vert="horz" wrap="square" lIns="85725" tIns="38100" rIns="85725" bIns="3810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5775" b="1">
                <a:solidFill>
                  <a:srgbClr val="FFFFFF">
                    <a:alpha val="100000"/>
                  </a:srgbClr>
                </a:solidFill>
                <a:latin typeface="Microsoft Yahei"/>
                <a:ea typeface="Microsoft Yahei"/>
                <a:cs typeface="Microsoft Yahei"/>
              </a:rPr>
              <a:t>04</a:t>
            </a:r>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https://d.book118.com/558115004053006035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EFFFFD"/>
      </a:lt1>
      <a:dk2>
        <a:srgbClr val="003C35"/>
      </a:dk2>
      <a:lt2>
        <a:srgbClr val="FFFFFF"/>
      </a:lt2>
      <a:accent1>
        <a:srgbClr val="00A5B2"/>
      </a:accent1>
      <a:accent2>
        <a:srgbClr val="52C6B8"/>
      </a:accent2>
      <a:accent3>
        <a:srgbClr val="00657D"/>
      </a:accent3>
      <a:accent4>
        <a:srgbClr val="58C19B"/>
      </a:accent4>
      <a:accent5>
        <a:srgbClr val="6DD690"/>
      </a:accent5>
      <a:accent6>
        <a:srgbClr val="9CCAFF"/>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89</Paragraphs>
  <Slides>17</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17</vt:i4>
      </vt:variant>
    </vt:vector>
  </HeadingPairs>
  <TitlesOfParts>
    <vt:vector baseType="lpstr" size="21">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2024-09-14T04:23:12.930</cp:lastPrinted>
  <dcterms:created xsi:type="dcterms:W3CDTF">2024-09-13T20:23:12Z</dcterms:created>
  <dcterms:modified xsi:type="dcterms:W3CDTF">2024-09-13T20:23:14Z</dcterms:modified>
</cp:coreProperties>
</file>