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NIMVHL+IQMSSA+ArialMT"/>
      <p:regular r:id="rId19"/>
    </p:embeddedFont>
    <p:embeddedFont>
      <p:font typeface="REMWLG+MS-UIGothic"/>
      <p:regular r:id="rId20"/>
    </p:embeddedFont>
    <p:embeddedFont>
      <p:font typeface="RBNEJF+NTWCFS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B9F6A-026E-4301-A19E-CCAEEF889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F8D8F-D49B-4796-938E-7A667BC2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EAF45-AC84-47AD-A3D4-A8E3C30B0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6F04F-29B0-47B7-A076-D64A3BE30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F6431-CDD6-47EE-8F8A-6DC09E5FD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95339-14E1-403F-953D-017DB19BF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BF325-265D-4CFB-876A-75344B32E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427D6-F76D-4A9B-B77C-FF442D50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1C20C-4032-4D7E-A2C4-7B41A8460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D1DAC-09D7-4FA2-9BBC-773D39B5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8DF40-5593-4B2F-AFDC-7709D76F0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1011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NIMVHL+IQMSSA+ArialMT"/>
                <a:cs typeface="NIMVHL+IQMSSA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2400">
                <a:solidFill>
                  <a:srgbClr val="3045FD"/>
                </a:solidFill>
                <a:latin typeface="REMWLG+MS-UIGothic"/>
                <a:cs typeface="REMWLG+MS-UIGothic"/>
              </a:rPr>
              <a:t>址概述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790381" cy="29780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NIMVHL+IQMSSA+ArialMT"/>
                <a:cs typeface="NIMVHL+IQMSSA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2400">
                <a:solidFill>
                  <a:srgbClr val="3045FD"/>
                </a:solidFill>
                <a:latin typeface="REMWLG+MS-UIGothic"/>
                <a:cs typeface="REMWLG+MS-UIGothic"/>
              </a:rPr>
              <a:t>址的地理因素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NIMVHL+IQMSSA+ArialMT"/>
                <a:cs typeface="NIMVHL+IQMSSA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2400">
                <a:solidFill>
                  <a:srgbClr val="3045FD"/>
                </a:solidFill>
                <a:latin typeface="REMWLG+MS-UIGothic"/>
                <a:cs typeface="REMWLG+MS-UIGothic"/>
              </a:rPr>
              <a:t>址的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3045FD"/>
                </a:solidFill>
                <a:latin typeface="REMWLG+MS-UIGothic"/>
                <a:cs typeface="REMWLG+MS-UIGothic"/>
              </a:rPr>
              <a:t>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NIMVHL+IQMSSA+ArialMT"/>
                <a:cs typeface="NIMVHL+IQMSSA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2400">
                <a:solidFill>
                  <a:srgbClr val="3045FD"/>
                </a:solidFill>
                <a:latin typeface="REMWLG+MS-UIGothic"/>
                <a:cs typeface="REMWLG+MS-UIGothic"/>
              </a:rPr>
              <a:t>址的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3045FD"/>
                </a:solidFill>
                <a:latin typeface="REMWLG+MS-UIGothic"/>
                <a:cs typeface="REMWLG+MS-UIGothic"/>
              </a:rPr>
              <a:t>境和社会因素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NIMVHL+IQMSSA+ArialMT"/>
                <a:cs typeface="NIMVHL+IQMSSA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2400">
                <a:solidFill>
                  <a:srgbClr val="3045FD"/>
                </a:solidFill>
                <a:latin typeface="REMWLG+MS-UIGothic"/>
                <a:cs typeface="REMWLG+MS-UIGothic"/>
              </a:rPr>
              <a:t>址的技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3045FD"/>
                </a:solidFill>
                <a:latin typeface="REMWLG+MS-UIGothic"/>
                <a:cs typeface="REMWLG+MS-UIGothic"/>
              </a:rPr>
              <a:t>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NIMVHL+IQMSSA+ArialMT"/>
                <a:cs typeface="NIMVHL+IQMSSA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2400">
                <a:solidFill>
                  <a:srgbClr val="3045FD"/>
                </a:solidFill>
                <a:latin typeface="REMWLG+MS-UIGothic"/>
                <a:cs typeface="REMWLG+MS-UIGothic"/>
              </a:rPr>
              <a:t>址的案例研究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3800" spc="25">
                <a:solidFill>
                  <a:srgbClr val="3045FD"/>
                </a:solidFill>
                <a:latin typeface="REMWLG+MS-UIGothic"/>
                <a:cs typeface="REMWLG+MS-UIGothic"/>
              </a:rPr>
              <a:t>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址的定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风电场选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址是指根据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源分布、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力需求、地理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境等因素，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风电场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地点，以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境等方面的要求。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风电场选</a:t>
            </a: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址需要考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虑风</a:t>
            </a: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源丰富程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度、地形地貌、气象条件、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网接入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等多种因素，以确保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风电场</a:t>
            </a: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益和可持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REMWLG+MS-UIGothic"/>
                <a:cs typeface="REMWLG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址的重要性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BNEJF+NTWCFS+MicrosoftYaHei-Bold"/>
                <a:cs typeface="RBNEJF+NTWCF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风电场选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址是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风电项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目成功的关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因素之一，合理的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址能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能利用率和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效益，降低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和运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营风险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BNEJF+NTWCFS+MicrosoftYaHei-Bold"/>
                <a:cs typeface="RBNEJF+NTWCFS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风电场选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址能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减少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围环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境和居民的影响，促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与当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地社区的和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谐发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展，有利于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展目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址的步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15709" y="134420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现场</a:t>
            </a:r>
            <a:r>
              <a:rPr sz="2000" spc="25">
                <a:solidFill>
                  <a:srgbClr val="3045FD"/>
                </a:solidFill>
                <a:latin typeface="REMWLG+MS-UIGothic"/>
                <a:cs typeface="REMWLG+MS-UIGothic"/>
              </a:rPr>
              <a:t>勘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15709" y="173392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对备选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地点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地勘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，了解地形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415" y="1754397"/>
            <a:ext cx="1301858" cy="587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50"/>
              </a:lnSpc>
              <a:spcBef>
                <a:spcPct val="0"/>
              </a:spcBef>
              <a:spcAft>
                <a:spcPct val="0"/>
              </a:spcAft>
            </a:pPr>
            <a:r>
              <a:rPr sz="1850" spc="25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1850" spc="23">
                <a:solidFill>
                  <a:srgbClr val="3045FD"/>
                </a:solidFill>
                <a:latin typeface="REMWLG+MS-UIGothic"/>
                <a:cs typeface="REMWLG+MS-UIGothic"/>
              </a:rPr>
              <a:t>源</a:t>
            </a:r>
            <a:r>
              <a:rPr sz="1850" spc="25">
                <a:solidFill>
                  <a:srgbClr val="3045FD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15709" y="2008243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地貌、气象条件、土地使用等情况。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415" y="2197472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潜在的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和分析，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源的分布、品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和开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68925" y="238827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RBNEJF+NTWCFS+MicrosoftYaHei-Bold"/>
                <a:cs typeface="RBNEJF+NTWCFS+MicrosoftYaHei-Bold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351519" y="312728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REMWLG+MS-UIGothic"/>
                <a:cs typeface="REMWLG+MS-UIGothic"/>
              </a:rPr>
              <a:t>技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术评</a:t>
            </a:r>
            <a:r>
              <a:rPr sz="2000">
                <a:solidFill>
                  <a:srgbClr val="3045FD"/>
                </a:solidFill>
                <a:latin typeface="REMWLG+MS-UIGothic"/>
                <a:cs typeface="REMWLG+MS-UIGothic"/>
              </a:rPr>
              <a:t>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765925" y="347158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RBNEJF+NTWCFS+MicrosoftYaHei-Bold"/>
                <a:cs typeface="RBNEJF+NTWCFS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51519" y="348461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源、技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可行性等因素，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039870" y="350333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RBNEJF+NTWCFS+MicrosoftYaHei-Bold"/>
                <a:cs typeface="RBNEJF+NTWCFS+MicrosoftYaHei-Bold"/>
              </a:rPr>
              <a:t>01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351519" y="375893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不同地点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较评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估，确定最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351519" y="403325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方案。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53415" y="433314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REMWLG+MS-UIGothic"/>
                <a:cs typeface="REMWLG+MS-UIGothic"/>
              </a:rPr>
              <a:t>社会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经济评</a:t>
            </a:r>
            <a:r>
              <a:rPr sz="2000">
                <a:solidFill>
                  <a:srgbClr val="3045FD"/>
                </a:solidFill>
                <a:latin typeface="REMWLG+MS-UIGothic"/>
                <a:cs typeface="REMWLG+MS-UIGothic"/>
              </a:rPr>
              <a:t>估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53415" y="4774938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和运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营对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当地社会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济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的影响，促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与当地社区的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谐发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展。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4581525" y="5132740"/>
            <a:ext cx="2801399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RBNEJF+NTWCFS+MicrosoftYaHei-Bold"/>
                <a:cs typeface="RBNEJF+NTWCFS+MicrosoftYaHei-Bold"/>
              </a:rPr>
              <a:t>05</a:t>
            </a:r>
            <a:r>
              <a:rPr sz="3450" spc="7506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450">
                <a:solidFill>
                  <a:srgbClr val="FFFFFF"/>
                </a:solidFill>
                <a:latin typeface="RBNEJF+NTWCFS+MicrosoftYaHei-Bold"/>
                <a:cs typeface="RBNEJF+NTWCFS+MicrosoftYaHei-Bold"/>
              </a:rPr>
              <a:t>04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7382509" y="512803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1950">
                <a:solidFill>
                  <a:srgbClr val="3045FD"/>
                </a:solidFill>
                <a:latin typeface="REMWLG+MS-UIGothic"/>
                <a:cs typeface="REMWLG+MS-UIGothic"/>
              </a:rPr>
              <a:t>境</a:t>
            </a:r>
            <a:r>
              <a:rPr sz="195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1950">
                <a:solidFill>
                  <a:srgbClr val="3045FD"/>
                </a:solidFill>
                <a:latin typeface="REMWLG+MS-UIGothic"/>
                <a:cs typeface="REMWLG+MS-UIGothic"/>
              </a:rPr>
              <a:t>估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7382509" y="5573133"/>
            <a:ext cx="350520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和运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估，确保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和运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保要求。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3800" spc="25">
                <a:solidFill>
                  <a:srgbClr val="3045FD"/>
                </a:solidFill>
                <a:latin typeface="REMWLG+MS-UIGothic"/>
                <a:cs typeface="REMWLG+MS-UIGothic"/>
              </a:rPr>
              <a:t>址的地理因素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地形地貌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EMWLG+MS-UIGothic"/>
                <a:cs typeface="REMWLG+MS-UIGothic"/>
              </a:rPr>
              <a:t>山地和平原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EMWLG+MS-UIGothic"/>
                <a:cs typeface="REMWLG+MS-UIGothic"/>
              </a:rPr>
              <a:t>高原和盆地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山地和平原地形是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风电场选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址的常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地形。山地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可以利用山地的坡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度来增加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速，而平原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风电场则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安装更多的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风电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高原和盆地地形也可以考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为风电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的建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地点，但需要考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当地的气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候和地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条件。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EMWLG+MS-UIGothic"/>
                <a:cs typeface="REMWLG+MS-UIGothic"/>
              </a:rPr>
              <a:t>丘陵和海岸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丘陵和海岸地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也是适合建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设风电场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的地形。丘陵地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高，而海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岸地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对稳</a:t>
            </a:r>
            <a:r>
              <a:rPr sz="1500">
                <a:solidFill>
                  <a:srgbClr val="FFFDFD"/>
                </a:solidFill>
                <a:latin typeface="REMWLG+MS-UIGothic"/>
                <a:cs typeface="REMWLG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气候条件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REMWLG+MS-UIGothic"/>
                <a:cs typeface="REMWLG+MS-UIGothic"/>
              </a:rPr>
              <a:t>气温和降水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气温和降水也是需要考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的气候因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素。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高的气温或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低的降水可能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维护带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来困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风</a:t>
            </a:r>
            <a:r>
              <a:rPr sz="2300" spc="25">
                <a:solidFill>
                  <a:srgbClr val="3045FD"/>
                </a:solidFill>
                <a:latin typeface="REMWLG+MS-UIGothic"/>
                <a:cs typeface="REMWLG+MS-UIGothic"/>
              </a:rPr>
              <a:t>速和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风</a:t>
            </a:r>
            <a:r>
              <a:rPr sz="2300">
                <a:solidFill>
                  <a:srgbClr val="3045FD"/>
                </a:solidFill>
                <a:latin typeface="REMWLG+MS-UIGothic"/>
                <a:cs typeface="REMWLG+MS-UIGothic"/>
              </a:rPr>
              <a:t>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风电场选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址需要考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当地的气候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条件，特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向。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高且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定的地区可以</a:t>
            </a:r>
          </a:p>
          <a:p>
            <a:pPr marL="761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发电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REMWLG+MS-UIGothic"/>
                <a:cs typeface="REMWLG+MS-UIGothic"/>
              </a:rPr>
              <a:t>极端天气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需要考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当地极端天气情况，如暴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06533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雨、冰雹、雷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些天气可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能会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造成破坏。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地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REMWLG+MS-UIGothic"/>
                <a:cs typeface="REMWLG+MS-UIGothic"/>
              </a:rPr>
              <a:t>土壤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3045FD"/>
                </a:solidFill>
                <a:latin typeface="REMWLG+MS-UIGothic"/>
                <a:cs typeface="REMWLG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REMWLG+MS-UIGothic"/>
                <a:cs typeface="REMWLG+MS-UIGothic"/>
              </a:rPr>
              <a:t>地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3045FD"/>
                </a:solidFill>
                <a:latin typeface="REMWLG+MS-UIGothic"/>
                <a:cs typeface="REMWLG+MS-UIGothic"/>
              </a:rPr>
              <a:t>构造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REMWLG+MS-UIGothic"/>
                <a:cs typeface="REMWLG+MS-UIGothic"/>
              </a:rPr>
              <a:t>地下水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需要考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到当地的土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型，不同的土壤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对风电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有不同的影响。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构造也是需要考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的因素，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如断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、滑坡等地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构造可能会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的安全造成影响。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地下水是影响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的重要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因素之一。地下水的位置和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深度可能会影响到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EMWLG+MS-UIGothic"/>
                <a:cs typeface="REMWL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土地使用和所有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REMWLG+MS-UIGothic"/>
                <a:cs typeface="REMWLG+MS-UIGothic"/>
              </a:rPr>
              <a:t>土地性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风电场选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址需要考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土地的性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如林地、草地、耕地等。不同性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的土地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对风电场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有不同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REMWLG+MS-UIGothic"/>
                <a:cs typeface="REMWLG+MS-UIGothic"/>
              </a:rPr>
              <a:t>土地所有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风电场选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程中，需要考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土地的所有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权问题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。需要与土地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所有者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商，确保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风电场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和使用得到合法授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REMWLG+MS-UIGothic"/>
                <a:cs typeface="REMWL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风电场选</a:t>
            </a:r>
            <a:r>
              <a:rPr sz="3800" spc="25">
                <a:solidFill>
                  <a:srgbClr val="3045FD"/>
                </a:solidFill>
                <a:latin typeface="REMWLG+MS-UIGothic"/>
                <a:cs typeface="REMWLG+MS-UIGothic"/>
              </a:rPr>
              <a:t>址的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经济</a:t>
            </a:r>
            <a:r>
              <a:rPr sz="3800" spc="23">
                <a:solidFill>
                  <a:srgbClr val="3045FD"/>
                </a:solidFill>
                <a:latin typeface="REMWLG+MS-UIGothic"/>
                <a:cs typeface="REMWLG+MS-UIGothic"/>
              </a:rPr>
              <a:t>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回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率是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风电场经济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效益的重要指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，它反映了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目的盈利能力和投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收期。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程中，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当地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源丰富程度、土地和海域使用成本、政府政策和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税收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惠等因素，以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的投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高的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更具有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可行性，能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吸引更多的投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者和开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运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3045FD"/>
                </a:solidFill>
                <a:latin typeface="REMWLG+MS-UIGothic"/>
                <a:cs typeface="REMWLG+MS-UIGothic"/>
              </a:rPr>
              <a:t>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成本是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日常开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支的重要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成部分，包括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设备维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、人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、保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险费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用等。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程中，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虑风电场规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模、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设备选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型、地理位置等因素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成本的影响。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低的运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成本有助于提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风电场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效益和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REMWLG+MS-UIGothic"/>
                <a:cs typeface="REMWLG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https://d.book118.com/558121011007006035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NIMVHL+IQMSSA+ArialMT</vt:lpstr>
      <vt:lpstr>Times New Roman</vt:lpstr>
      <vt:lpstr>SimSun</vt:lpstr>
      <vt:lpstr>REMWLG+MS-UIGothic</vt:lpstr>
      <vt:lpstr>RBNEJF+NTWCFS+MicrosoftYaHei-Bold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2024-09-13T17:33:49.303</cp:lastPrinted>
  <dcterms:created xsi:type="dcterms:W3CDTF">2024-09-13T09:33:49Z</dcterms:created>
  <dcterms:modified xsi:type="dcterms:W3CDTF">2024-09-13T09:33:50Z</dcterms:modified>
</cp:coreProperties>
</file>