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39526E0-3C90-4C71-AE5A-AC899A6B2E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F3DFA0A-3449-4CE7-ADDB-E31BE4CBDC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00A1B12-2D73-4CDF-90B3-AE436CCB89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933D93E-19C6-4850-99A8-D5EC73F937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D2AC54B-E81B-4202-AF2C-8BDBDE2B44F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AF6CE20-FD7F-46F4-A2CA-1F1DF603521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A3A6139-02E9-4DED-9DAB-20C13C63CBE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7734AE3-BF75-4BDF-A7B3-2953463453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4D69E0A-4FDC-4AFF-AD30-B60C1E1105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5255E3-638F-48A4-953F-ECE4F21FD6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E828AEE-575C-4A44-B047-B21A35EE99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标题 1"/>
          <p:cNvSpPr>
            <a:spLocks noGrp="1"/>
          </p:cNvSpPr>
          <p:nvPr>
            <p:ph type="ctrTitle" idx="2147483647" hasCustomPrompt="1"/>
          </p:nvPr>
        </p:nvSpPr>
        <p:spPr>
          <a:xfrm>
            <a:off x="571500" y="2658731"/>
            <a:ext cx="4608954" cy="1006429"/>
          </a:xfrm>
        </p:spPr>
        <p:txBody>
          <a:bodyPr wrap="none" anchor="t">
            <a:spAutoFit/>
          </a:bodyPr>
          <a:lstStyle>
            <a:lvl1pPr algn="l">
              <a:defRPr sz="6600" b="1" i="0" spc="300">
                <a:solidFill>
                  <a:schemeClr val="tx1"/>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4" name="副标题 2"/>
          <p:cNvSpPr>
            <a:spLocks noGrp="1"/>
          </p:cNvSpPr>
          <p:nvPr>
            <p:ph type="subTitle" idx="1" hasCustomPrompt="1"/>
          </p:nvPr>
        </p:nvSpPr>
        <p:spPr>
          <a:xfrm>
            <a:off x="571500" y="3908901"/>
            <a:ext cx="2377574" cy="313932"/>
          </a:xfrm>
        </p:spPr>
        <p:txBody>
          <a:bodyPr vert="horz" wrap="none" lIns="91440" tIns="45720" rIns="91440" bIns="45720" rtlCol="0">
            <a:spAutoFit/>
          </a:bodyPr>
          <a:lstStyle>
            <a:lvl1pPr>
              <a:defRPr kumimoji="1" lang="zh-CN" altLang="en-US" sz="1600" spc="300">
                <a:solidFill>
                  <a:schemeClr val="tx1">
                    <a:alpha val="60000"/>
                  </a:schemeClr>
                </a:solidFill>
              </a:defRPr>
            </a:lvl1pPr>
          </a:lstStyle>
          <a:p>
            <a:pPr marL="0" lvl="0" indent="0">
              <a:buNone/>
            </a:pPr>
            <a:r>
              <a:rPr kumimoji="1" lang="zh-CN" altLang="en-US"/>
              <a:t>点击编辑副标题样式</a:t>
            </a:r>
            <a:endParaRPr/>
          </a:p>
        </p:txBody>
      </p:sp>
      <p:sp>
        <p:nvSpPr>
          <p:cNvPr id="5" name="文本占位符 17"/>
          <p:cNvSpPr>
            <a:spLocks noGrp="1"/>
          </p:cNvSpPr>
          <p:nvPr>
            <p:ph type="body" sz="quarter" idx="10" hasCustomPrompt="1"/>
          </p:nvPr>
        </p:nvSpPr>
        <p:spPr>
          <a:xfrm>
            <a:off x="571500" y="1849635"/>
            <a:ext cx="3454792" cy="757130"/>
          </a:xfrm>
        </p:spPr>
        <p:txBody>
          <a:bodyPr wrap="none" anchor="b">
            <a:spAutoFit/>
          </a:bodyPr>
          <a:lstStyle>
            <a:lvl1pPr marL="0" indent="0">
              <a:buNone/>
              <a:defRPr sz="4800" b="0" i="0" spc="300">
                <a:solidFill>
                  <a:schemeClr val="tx1"/>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6" name=""/>
        <p:cNvGrpSpPr/>
        <p:nvPr/>
      </p:nvGrpSpPr>
      <p:grpSpPr>
        <a:xfrm>
          <a:off x="0" y="0"/>
          <a:ext cx="0" cy="0"/>
        </a:xfrm>
      </p:grpSpPr>
      <p:sp>
        <p:nvSpPr>
          <p:cNvPr id="7"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2024/1/3</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2" name=""/>
        <p:cNvGrpSpPr/>
        <p:nvPr/>
      </p:nvGrpSpPr>
      <p:grpSpPr>
        <a:xfrm>
          <a:off x="0" y="0"/>
          <a:ext cx="0" cy="0"/>
        </a:xfrm>
      </p:grpSpPr>
      <p:pic>
        <p:nvPicPr>
          <p:cNvPr id="13" name="图片 12"/>
          <p:cNvPicPr>
            <a:picLocks noChangeAspect="1"/>
          </p:cNvPicPr>
          <p:nvPr userDrawn="1"/>
        </p:nvPicPr>
        <p:blipFill>
          <a:blip r:embed="rId1"/>
          <a:stretch>
            <a:fillRect/>
          </a:stretch>
        </p:blipFill>
        <p:spPr>
          <a:xfrm>
            <a:off x="0" y="-1"/>
            <a:ext cx="12192000" cy="6858000"/>
          </a:xfrm>
          <a:prstGeom prst="rect">
            <a:avLst/>
          </a:prstGeom>
        </p:spPr>
      </p:pic>
      <p:sp>
        <p:nvSpPr>
          <p:cNvPr id="14"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2024/1/3</a:t>
            </a:fld>
            <a:endParaRPr kumimoji="1" lang="zh-CN" altLang="en-US"/>
          </a:p>
        </p:txBody>
      </p:sp>
      <p:sp>
        <p:nvSpPr>
          <p:cNvPr id="15"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6"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5000">
              <a:schemeClr val="bg1"/>
            </a:gs>
            <a:gs pos="100000">
              <a:schemeClr val="accent1">
                <a:lumMod val="20000"/>
                <a:lumOff val="80000"/>
              </a:schemeClr>
            </a:gs>
          </a:gsLst>
          <a:lin ang="16200000" scaled="1"/>
        </a:gradFill>
        <a:effectLst/>
      </p:bgPr>
    </p:bg>
    <p:spTree>
      <p:nvGrpSpPr>
        <p:cNvPr id="17" name=""/>
        <p:cNvGrpSpPr/>
        <p:nvPr/>
      </p:nvGrpSpPr>
      <p:grpSpPr>
        <a:xfrm>
          <a:off x="0" y="0"/>
          <a:ext cx="0" cy="0"/>
        </a:xfrm>
      </p:grpSpPr>
      <p:pic>
        <p:nvPicPr>
          <p:cNvPr id="18"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9" name="矩形 6"/>
          <p:cNvSpPr/>
          <p:nvPr userDrawn="1"/>
        </p:nvSpPr>
        <p:spPr>
          <a:xfrm>
            <a:off x="0" y="1"/>
            <a:ext cx="12192000" cy="6857999"/>
          </a:xfrm>
          <a:prstGeom prst="rect">
            <a:avLst/>
          </a:prstGeom>
          <a:gradFill>
            <a:gsLst>
              <a:gs pos="0">
                <a:schemeClr val="bg1"/>
              </a:gs>
              <a:gs pos="79000">
                <a:schemeClr val="bg1"/>
              </a:gs>
              <a:gs pos="100000">
                <a:schemeClr val="bg1">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0"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2024/1/3</a:t>
            </a:fld>
            <a:endParaRPr kumimoji="1" lang="zh-CN" altLang="en-US"/>
          </a:p>
        </p:txBody>
      </p:sp>
      <p:sp>
        <p:nvSpPr>
          <p:cNvPr id="21"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2"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23" name=""/>
        <p:cNvGrpSpPr/>
        <p:nvPr/>
      </p:nvGrpSpPr>
      <p:grpSpPr>
        <a:xfrm>
          <a:off x="0" y="0"/>
          <a:ext cx="0" cy="0"/>
        </a:xfrm>
      </p:grpSpPr>
      <p:sp>
        <p:nvSpPr>
          <p:cNvPr id="24"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2024/1/3</a:t>
            </a:fld>
            <a:endParaRPr kumimoji="1" lang="zh-CN" altLang="en-US"/>
          </a:p>
        </p:txBody>
      </p:sp>
      <p:sp>
        <p:nvSpPr>
          <p:cNvPr id="25"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6"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27" name=""/>
        <p:cNvGrpSpPr/>
        <p:nvPr/>
      </p:nvGrpSpPr>
      <p:grpSpPr>
        <a:xfrm>
          <a:off x="0" y="0"/>
          <a:ext cx="0" cy="0"/>
        </a:xfrm>
      </p:grpSpPr>
      <p:pic>
        <p:nvPicPr>
          <p:cNvPr id="28" name="图片 5"/>
          <p:cNvPicPr>
            <a:picLocks noChangeAspect="1"/>
          </p:cNvPicPr>
          <p:nvPr userDrawn="1"/>
        </p:nvPicPr>
        <p:blipFill>
          <a:blip r:embed="rId1"/>
          <a:stretch>
            <a:fillRect/>
          </a:stretch>
        </p:blipFill>
        <p:spPr>
          <a:xfrm>
            <a:off x="0" y="-1"/>
            <a:ext cx="12192000" cy="6858000"/>
          </a:xfrm>
          <a:prstGeom prst="rect">
            <a:avLst/>
          </a:prstGeom>
        </p:spPr>
      </p:pic>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cSld name="1_仅标题">
    <p:spTree>
      <p:nvGrpSpPr>
        <p:cNvPr id="29" name=""/>
        <p:cNvGrpSpPr/>
        <p:nvPr/>
      </p:nvGrpSpPr>
      <p:grpSpPr>
        <a:xfrm>
          <a:off x="0" y="0"/>
          <a:ext cx="0" cy="0"/>
        </a:xfrm>
      </p:grpSpPr>
      <p:sp>
        <p:nvSpPr>
          <p:cNvPr id="30" name="标题 1"/>
          <p:cNvSpPr>
            <a:spLocks noGrp="1"/>
          </p:cNvSpPr>
          <p:nvPr>
            <p:ph type="title" idx="2147483647"/>
          </p:nvPr>
        </p:nvSpPr>
        <p:spPr/>
        <p:txBody>
          <a:bodyPr/>
          <a:lstStyle/>
          <a:p>
            <a:r>
              <a:rPr kumimoji="1" lang="zh-CN" altLang="en-US"/>
              <a:t>单击此处编辑母版标题样式</a:t>
            </a:r>
            <a:endParaRPr/>
          </a:p>
        </p:txBody>
      </p:sp>
      <p:sp>
        <p:nvSpPr>
          <p:cNvPr id="31" name="日期占位符 2"/>
          <p:cNvSpPr>
            <a:spLocks noGrp="1"/>
          </p:cNvSpPr>
          <p:nvPr>
            <p:ph type="dt" sz="half" idx="10"/>
          </p:nvPr>
        </p:nvSpPr>
        <p:spPr/>
        <p:txBody>
          <a:bodyPr/>
          <a:lstStyle/>
          <a:p>
            <a:fld id="{6D4D8950-B778-354B-9DD9-533C0A0C7F06}" type="datetimeFigureOut">
              <a:rPr/>
              <a:t>2024/1/3</a:t>
            </a:fld>
            <a:endParaRPr kumimoji="1" lang="zh-CN" altLang="en-US"/>
          </a:p>
        </p:txBody>
      </p:sp>
      <p:sp>
        <p:nvSpPr>
          <p:cNvPr id="32" name="页脚占位符 3"/>
          <p:cNvSpPr>
            <a:spLocks noGrp="1"/>
          </p:cNvSpPr>
          <p:nvPr>
            <p:ph type="ftr" sz="quarter" idx="11"/>
          </p:nvPr>
        </p:nvSpPr>
        <p:spPr/>
        <p:txBody>
          <a:bodyPr/>
          <a:lstStyle/>
          <a:p>
            <a:endParaRPr kumimoji="1" lang="zh-CN" altLang="en-US"/>
          </a:p>
        </p:txBody>
      </p:sp>
      <p:sp>
        <p:nvSpPr>
          <p:cNvPr id="33" name="灯片编号占位符 4"/>
          <p:cNvSpPr>
            <a:spLocks noGrp="1"/>
          </p:cNvSpPr>
          <p:nvPr>
            <p:ph type="sldNum" sz="quarter" idx="12"/>
          </p:nvPr>
        </p:nvSpPr>
        <p:spPr/>
        <p:txBody>
          <a:bodyPr/>
          <a:lstStyle/>
          <a:p>
            <a:fld id="{616F5F5A-ED15-1745-BDEC-B6FFB76270A8}" type="slidenum">
              <a:rPr/>
              <a:t>‹#›</a:t>
            </a:fld>
            <a:endParaRPr kumimoji="1"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2024/1/3</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5812205300700604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湿疹所护理查房课件\n## 1.湿疹的基本概念与分类\n### 1.1湿疹的定义及其发病原因\n### 1.2湿疹的分类及其特点\n### 1.3湿疹的发病机制与病程\n## 2.湿疹的临床表现与诊断\n### 2.1湿疹的临床表现及症状\n### 2.2湿疹的诊断方法与标准\n### 2.3湿疹的鉴别诊断与并发症\n## 3.湿疹的护理评估与措施\n### 3.1湿疹患者的护理评估内容与方法\n### 3.2湿疹患者的护理措施与实施\n### 3.3湿疹患者的健康教育与健康促进\n## 4.湿疹的药物治疗与护理\n### 4.1湿疹的药物治疗原则与方法\n### 4.2湿疹药物治疗的注意事项与副作用\n### 4.3湿疹的护理药物治疗与监测\n## 5.湿疹的心理护理与康复\n### 5.1湿疹患者心理特点与需求分析\n### 5.2湿疹患者的心理护理策略与方法\n### 5.3湿疹患者的康复指导与生活质量改善\n## 6.湿疹的护理管理与团队协作\n### 6.1湿疹护理的组织与管理\n### 6.2湿疹护理的团队协作与沟通\n### 6.3湿疹护理的质量监控与持续改进\n&quot;,&quot;templateId&quot;:&quot;rmag5z4xstrt3qh7pqi4i7zhzr&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571500" y="2658731"/>
            <a:ext cx="11055350" cy="996950"/>
          </a:xfrm>
        </p:spPr>
        <p:txBody>
          <a:bodyPr vert="horz" wrap="square" lIns="91440" tIns="45720" rIns="91440" bIns="45720" anchor="b">
            <a:spAutoFit/>
          </a:bodyPr>
          <a:lstStyle/>
          <a:p>
            <a:pPr>
              <a:buNone/>
            </a:pPr>
            <a:r>
              <a:rPr lang="zh-CN" sz="6600"/>
              <a:t>湿疹所护理查房课件</a:t>
            </a:r>
            <a:endParaRPr/>
          </a:p>
        </p:txBody>
      </p:sp>
      <p:sp>
        <p:nvSpPr>
          <p:cNvPr id="3" name="副标题 2"/>
          <p:cNvSpPr>
            <a:spLocks noGrp="1"/>
          </p:cNvSpPr>
          <p:nvPr>
            <p:ph type="subTitle" idx="1"/>
          </p:nvPr>
        </p:nvSpPr>
        <p:spPr>
          <a:xfrm>
            <a:off x="571500" y="3908901"/>
            <a:ext cx="4368800" cy="311150"/>
          </a:xfrm>
        </p:spPr>
        <p:txBody>
          <a:bodyPr wrap="none">
            <a:spAutoFit/>
          </a:bodyPr>
          <a:lstStyle/>
          <a:p>
            <a:pPr marL="0" indent="0">
              <a:buNone/>
            </a:pPr>
            <a:r>
              <a:rPr lang="en-US"/>
              <a:t>TENCENT DOCS SMART CREATE</a:t>
            </a:r>
            <a:endParaRPr lang="zh-CN" sz="1600">
              <a:solidFill>
                <a:schemeClr val="tx1">
                  <a:alpha val="40000"/>
                </a:schemeClr>
              </a:solidFill>
            </a:endParaRPr>
          </a:p>
        </p:txBody>
      </p:sp>
      <p:sp>
        <p:nvSpPr>
          <p:cNvPr id="4" name="文本占位符 20"/>
          <p:cNvSpPr txBox="1"/>
          <p:nvPr/>
        </p:nvSpPr>
        <p:spPr>
          <a:xfrm>
            <a:off x="571499" y="6170237"/>
            <a:ext cx="1758815" cy="336695"/>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lang="en-US" altLang="zh-CN" spc="80">
                <a:solidFill>
                  <a:schemeClr val="tx1">
                    <a:lumMod val="50000"/>
                    <a:lumOff val="50000"/>
                  </a:schemeClr>
                </a:solidFill>
              </a:rPr>
              <a:t>CREATE TOGETHER</a:t>
            </a:r>
            <a:endParaRPr/>
          </a:p>
        </p:txBody>
      </p:sp>
      <p:sp>
        <p:nvSpPr>
          <p:cNvPr id="5" name="文本占位符 20"/>
          <p:cNvSpPr txBox="1"/>
          <p:nvPr/>
        </p:nvSpPr>
        <p:spPr>
          <a:xfrm>
            <a:off x="10136120" y="6170237"/>
            <a:ext cx="1484381" cy="336695"/>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en-US" altLang="zh-CN" spc="80">
                <a:solidFill>
                  <a:schemeClr val="tx1">
                    <a:lumMod val="50000"/>
                    <a:lumOff val="50000"/>
                  </a:schemeClr>
                </a:solidFill>
                <a:effectLst/>
              </a:rPr>
              <a:t>TENCENT</a:t>
            </a:r>
            <a:r>
              <a:rPr lang="zh-CN" altLang="en-US" spc="80">
                <a:solidFill>
                  <a:schemeClr val="tx1">
                    <a:lumMod val="50000"/>
                    <a:lumOff val="50000"/>
                  </a:schemeClr>
                </a:solidFill>
                <a:effectLst/>
              </a:rPr>
              <a:t> </a:t>
            </a:r>
            <a:r>
              <a:rPr lang="en-US" altLang="zh-CN" spc="80">
                <a:solidFill>
                  <a:schemeClr val="tx1">
                    <a:lumMod val="50000"/>
                    <a:lumOff val="50000"/>
                  </a:schemeClr>
                </a:solidFill>
                <a:effectLst/>
              </a:rPr>
              <a:t>DOCS</a:t>
            </a:r>
            <a:endParaRPr kumimoji="1" lang="en-US" altLang="zh-CN" spc="80">
              <a:solidFill>
                <a:schemeClr val="tx1">
                  <a:lumMod val="50000"/>
                  <a:lumOff val="50000"/>
                </a:schemeClr>
              </a:solidFill>
            </a:endParaRPr>
          </a:p>
        </p:txBody>
      </p:sp>
      <p:cxnSp>
        <p:nvCxnSpPr>
          <p:cNvPr id="6" name="直线连接符 7"/>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7" name="" descr="{&quot;isTemplate&quot;:true,&quot;type&quot;:2}"/>
        <p:cNvGrpSpPr/>
        <p:nvPr/>
      </p:nvGrpSpPr>
      <p:grpSpPr>
        <a:xfrm>
          <a:off x="0" y="0"/>
          <a:ext cx="0" cy="0"/>
        </a:xfrm>
      </p:grpSpPr>
      <p:sp>
        <p:nvSpPr>
          <p:cNvPr id="88" name="Tencent" descr="{&quot;isTemplate&quot;:true,&quot;type&quot;:&quot;title&quot;,&quot;canOmit&quot;:false,&quot;range&quot;:0}"/>
          <p:cNvSpPr txBox="1"/>
          <p:nvPr/>
        </p:nvSpPr>
        <p:spPr>
          <a:xfrm>
            <a:off x="660400" y="3200400"/>
            <a:ext cx="10909300" cy="749300"/>
          </a:xfrm>
          <a:prstGeom prst="rect">
            <a:avLst/>
          </a:prstGeom>
        </p:spPr>
        <p:txBody>
          <a:bodyPr wrap="square" anchor="b">
            <a:spAutoFit/>
          </a:bodyPr>
          <a:lstStyle>
            <a:defPPr>
              <a:defRPr lang="zh-CN"/>
            </a:defPPr>
            <a:lvl1pPr marL="0"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None/>
            </a:pPr>
            <a:r>
              <a:rPr lang="zh-CN" sz="4800" b="1">
                <a:latin typeface="微软雅黑"/>
                <a:ea typeface="微软雅黑"/>
              </a:rPr>
              <a:t>湿疹的基本概念与分类</a:t>
            </a:r>
            <a:endParaRPr/>
          </a:p>
        </p:txBody>
      </p:sp>
      <p:sp>
        <p:nvSpPr>
          <p:cNvPr id="89" name="Tencent"/>
          <p:cNvSpPr txBox="1"/>
          <p:nvPr/>
        </p:nvSpPr>
        <p:spPr>
          <a:xfrm>
            <a:off x="660400" y="2110871"/>
            <a:ext cx="1268296" cy="1089529"/>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lang="zh-CN" altLang="en-US" sz="2400" b="1"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7200" b="0">
                <a:solidFill>
                  <a:schemeClr val="accent1"/>
                </a:solidFill>
                <a:latin typeface="+mj-ea"/>
                <a:cs typeface="+mn-cs"/>
              </a:rPr>
              <a:t>01</a:t>
            </a:r>
            <a:endParaRPr lang="en-GB" sz="7200" b="0">
              <a:solidFill>
                <a:schemeClr val="accent1"/>
              </a:solidFill>
              <a:latin typeface="+mj-ea"/>
            </a:endParaRPr>
          </a:p>
        </p:txBody>
      </p:sp>
      <p:cxnSp>
        <p:nvCxnSpPr>
          <p:cNvPr id="90" name="直线连接符 8"/>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2" name="" descr="{&quot;isTemplate&quot;:true,&quot;type&quot;:3}"/>
        <p:cNvGrpSpPr/>
        <p:nvPr/>
      </p:nvGrpSpPr>
      <p:grpSpPr>
        <a:xfrm>
          <a:off x="0" y="0"/>
          <a:ext cx="0" cy="0"/>
        </a:xfrm>
      </p:grpSpPr>
      <p:grpSp>
        <p:nvGrpSpPr>
          <p:cNvPr id="143" name="" descr="{&quot;isTemplate&quot;:true,&quot;type&quot;:&quot;list&quot;,&quot;alignment&quot;:&quot;left&quot;,&quot;alignmentVertical&quot;:&quot;top&quot;,&quot;canOmit&quot;:false,&quot;scalable&quot;:false,&quot;minItemsCount&quot;:-1}"/>
          <p:cNvGrpSpPr/>
          <p:nvPr/>
        </p:nvGrpSpPr>
        <p:grpSpPr>
          <a:xfrm>
            <a:off x="685801" y="3146904"/>
            <a:ext cx="10820399" cy="3287791"/>
            <a:chOff x="685801" y="3146904"/>
            <a:chExt cx="10820399" cy="3287791"/>
          </a:xfrm>
        </p:grpSpPr>
        <p:grpSp>
          <p:nvGrpSpPr>
            <p:cNvPr id="144" name=""/>
            <p:cNvGrpSpPr/>
            <p:nvPr/>
          </p:nvGrpSpPr>
          <p:grpSpPr>
            <a:xfrm>
              <a:off x="685801" y="3146904"/>
              <a:ext cx="4207178" cy="3287791"/>
              <a:chOff x="685801" y="3146904"/>
              <a:chExt cx="4207178" cy="3287791"/>
            </a:xfrm>
          </p:grpSpPr>
          <p:sp>
            <p:nvSpPr>
              <p:cNvPr id="145" name="Tencent" descr="{&quot;isTemplate&quot;:true,&quot;type&quot;:&quot;title&quot;,&quot;canOmit&quot;:false,&quot;range&quot;:0}"/>
              <p:cNvSpPr/>
              <p:nvPr/>
            </p:nvSpPr>
            <p:spPr>
              <a:xfrm>
                <a:off x="685801" y="3146904"/>
                <a:ext cx="4207178"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湿疹是一种常见的皮肤炎症性疾病</a:t>
                </a:r>
                <a:endParaRPr kumimoji="1" lang="en-US" altLang="zh-CN" sz="1800" b="1">
                  <a:solidFill>
                    <a:schemeClr val="bg1"/>
                  </a:solidFill>
                  <a:latin typeface="+mj-ea"/>
                  <a:ea typeface="+mj-ea"/>
                </a:endParaRPr>
              </a:p>
            </p:txBody>
          </p:sp>
          <p:sp>
            <p:nvSpPr>
              <p:cNvPr id="146" name="Tencent" descr="{&quot;isTemplate&quot;:true,&quot;type&quot;:&quot;content&quot;,&quot;canOmit&quot;:true,&quot;range&quot;:0}"/>
              <p:cNvSpPr txBox="1"/>
              <p:nvPr/>
            </p:nvSpPr>
            <p:spPr>
              <a:xfrm>
                <a:off x="909877"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发病率高，</a:t>
                </a:r>
                <a:r>
                  <a:rPr lang="zh-CN" sz="1400" b="1">
                    <a:solidFill>
                      <a:schemeClr val="tx1">
                        <a:lumMod val="50000"/>
                        <a:lumOff val="50000"/>
                        <a:alpha val="100000"/>
                      </a:schemeClr>
                    </a:solidFill>
                    <a:latin typeface="微软雅黑"/>
                    <a:ea typeface="微软雅黑"/>
                  </a:rPr>
                  <a:t>影响各年龄段人群</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病程</a:t>
                </a:r>
                <a:r>
                  <a:rPr lang="zh-CN" sz="1400" b="1">
                    <a:solidFill>
                      <a:schemeClr val="tx1">
                        <a:lumMod val="50000"/>
                        <a:lumOff val="50000"/>
                        <a:alpha val="100000"/>
                      </a:schemeClr>
                    </a:solidFill>
                    <a:latin typeface="微软雅黑"/>
                    <a:ea typeface="微软雅黑"/>
                  </a:rPr>
                  <a:t>慢性</a:t>
                </a:r>
                <a:r>
                  <a:rPr lang="zh-CN" sz="1400">
                    <a:solidFill>
                      <a:schemeClr val="tx1">
                        <a:lumMod val="50000"/>
                        <a:lumOff val="50000"/>
                        <a:alpha val="100000"/>
                      </a:schemeClr>
                    </a:solidFill>
                    <a:latin typeface="微软雅黑"/>
                    <a:ea typeface="微软雅黑"/>
                  </a:rPr>
                  <a:t>，易</a:t>
                </a:r>
                <a:r>
                  <a:rPr lang="zh-CN" sz="1400" b="1">
                    <a:solidFill>
                      <a:schemeClr val="tx1">
                        <a:lumMod val="50000"/>
                        <a:lumOff val="50000"/>
                        <a:alpha val="100000"/>
                      </a:schemeClr>
                    </a:solidFill>
                    <a:latin typeface="微软雅黑"/>
                    <a:ea typeface="微软雅黑"/>
                  </a:rPr>
                  <a:t>反复发作</a:t>
                </a:r>
                <a:endParaRPr/>
              </a:p>
            </p:txBody>
          </p:sp>
        </p:grpSp>
        <p:grpSp>
          <p:nvGrpSpPr>
            <p:cNvPr id="147" name=""/>
            <p:cNvGrpSpPr/>
            <p:nvPr/>
          </p:nvGrpSpPr>
          <p:grpSpPr>
            <a:xfrm>
              <a:off x="4408278" y="3146904"/>
              <a:ext cx="3798485" cy="3287791"/>
              <a:chOff x="4408278" y="3146904"/>
              <a:chExt cx="3798485" cy="3287791"/>
            </a:xfrm>
          </p:grpSpPr>
          <p:sp>
            <p:nvSpPr>
              <p:cNvPr id="148" name="Tencent" descr="{&quot;isTemplate&quot;:true,&quot;type&quot;:&quot;title&quot;,&quot;canOmit&quot;:false,&quot;range&quot;:0}"/>
              <p:cNvSpPr/>
              <p:nvPr/>
            </p:nvSpPr>
            <p:spPr>
              <a:xfrm>
                <a:off x="4408278" y="3146904"/>
                <a:ext cx="3798485"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湿疹的发病原因复杂，可能与遗传、环境、免疫等因素有关</a:t>
                </a:r>
                <a:endParaRPr kumimoji="1" lang="en-US" altLang="zh-CN" sz="1800" b="1">
                  <a:solidFill>
                    <a:schemeClr val="bg1"/>
                  </a:solidFill>
                  <a:latin typeface="+mj-ea"/>
                  <a:ea typeface="+mj-ea"/>
                </a:endParaRPr>
              </a:p>
            </p:txBody>
          </p:sp>
          <p:sp>
            <p:nvSpPr>
              <p:cNvPr id="149" name="Tencent" descr="{&quot;isTemplate&quot;:true,&quot;type&quot;:&quot;content&quot;,&quot;canOmit&quot;:true,&quot;range&quot;:0}"/>
              <p:cNvSpPr txBox="1"/>
              <p:nvPr/>
            </p:nvSpPr>
            <p:spPr>
              <a:xfrm>
                <a:off x="4444300"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遗传因素：有家族过敏史的人更容易患湿疹</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环境因素：如气候、湿度、化学物质等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免疫因素：免疫功能异常可能导致湿疹</a:t>
                </a:r>
                <a:endParaRPr/>
              </a:p>
            </p:txBody>
          </p:sp>
        </p:grpSp>
        <p:grpSp>
          <p:nvGrpSpPr>
            <p:cNvPr id="150" name=""/>
            <p:cNvGrpSpPr/>
            <p:nvPr/>
          </p:nvGrpSpPr>
          <p:grpSpPr>
            <a:xfrm>
              <a:off x="7707715" y="3146904"/>
              <a:ext cx="3798485" cy="3287791"/>
              <a:chOff x="7707715" y="3146904"/>
              <a:chExt cx="3798485" cy="3287791"/>
            </a:xfrm>
          </p:grpSpPr>
          <p:sp>
            <p:nvSpPr>
              <p:cNvPr id="151" name="Tencent" descr="{&quot;isTemplate&quot;:true,&quot;type&quot;:&quot;title&quot;,&quot;canOmit&quot;:false,&quot;range&quot;:0}"/>
              <p:cNvSpPr/>
              <p:nvPr/>
            </p:nvSpPr>
            <p:spPr>
              <a:xfrm>
                <a:off x="7707715" y="3146904"/>
                <a:ext cx="3798485" cy="1296000"/>
              </a:xfrm>
              <a:prstGeom prst="chevr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湿疹的发病机制尚不完全明确，可能与皮肤屏障功能受损、炎症反应等因素有关</a:t>
                </a:r>
                <a:endParaRPr kumimoji="1" lang="en-US" altLang="zh-CN" sz="1800" b="1">
                  <a:solidFill>
                    <a:schemeClr val="bg1"/>
                  </a:solidFill>
                  <a:latin typeface="+mj-ea"/>
                  <a:ea typeface="+mj-ea"/>
                </a:endParaRPr>
              </a:p>
            </p:txBody>
          </p:sp>
          <p:sp>
            <p:nvSpPr>
              <p:cNvPr id="152" name="Tencent" descr="{&quot;isTemplate&quot;:true,&quot;type&quot;:&quot;content&quot;,&quot;canOmit&quot;:true,&quot;range&quot;:0}"/>
              <p:cNvSpPr txBox="1"/>
              <p:nvPr/>
            </p:nvSpPr>
            <p:spPr>
              <a:xfrm>
                <a:off x="7978723"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皮肤屏障功能受损：皮肤屏障功能减弱，导致外界刺激物进入皮肤，引发炎症反应</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炎症反应：炎症细胞和炎症介质增多，导致皮肤红肿、瘙痒、渗出等症状</a:t>
                </a:r>
                <a:endParaRPr/>
              </a:p>
            </p:txBody>
          </p:sp>
        </p:grpSp>
      </p:grpSp>
      <p:sp>
        <p:nvSpPr>
          <p:cNvPr id="153"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湿疹的定义及其发病原因</a:t>
            </a:r>
            <a:endParaRPr lang="en-US" sz="2800" b="1">
              <a:latin typeface="微软雅黑"/>
              <a:ea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4" name="" descr="{&quot;isTemplate&quot;:true,&quot;type&quot;:3}"/>
        <p:cNvGrpSpPr/>
        <p:nvPr/>
      </p:nvGrpSpPr>
      <p:grpSpPr>
        <a:xfrm>
          <a:off x="0" y="0"/>
          <a:ext cx="0" cy="0"/>
        </a:xfrm>
      </p:grpSpPr>
      <p:sp>
        <p:nvSpPr>
          <p:cNvPr id="155"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根据湿疹的发病部位，可分为</a:t>
            </a:r>
            <a:r>
              <a:rPr lang="en-US" sz="1400" b="1" spc="300">
                <a:solidFill>
                  <a:srgbClr val="808080">
                    <a:alpha val="100000"/>
                  </a:srgbClr>
                </a:solidFill>
                <a:latin typeface="微软雅黑"/>
                <a:ea typeface="微软雅黑"/>
              </a:rPr>
              <a:t>局限性湿疹</a:t>
            </a:r>
            <a:r>
              <a:rPr lang="en-US" sz="1400" spc="300">
                <a:solidFill>
                  <a:srgbClr val="808080">
                    <a:alpha val="100000"/>
                  </a:srgbClr>
                </a:solidFill>
                <a:latin typeface="微软雅黑"/>
                <a:ea typeface="微软雅黑"/>
              </a:rPr>
              <a:t>和</a:t>
            </a:r>
            <a:r>
              <a:rPr lang="en-US" sz="1400" b="1" spc="300">
                <a:solidFill>
                  <a:srgbClr val="808080">
                    <a:alpha val="100000"/>
                  </a:srgbClr>
                </a:solidFill>
                <a:latin typeface="微软雅黑"/>
                <a:ea typeface="微软雅黑"/>
              </a:rPr>
              <a:t>泛发性湿疹</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局限性湿疹：发病部位</a:t>
            </a:r>
            <a:r>
              <a:rPr lang="en-US" sz="1400" b="1" spc="300">
                <a:solidFill>
                  <a:srgbClr val="808080">
                    <a:alpha val="100000"/>
                  </a:srgbClr>
                </a:solidFill>
                <a:latin typeface="微软雅黑"/>
                <a:ea typeface="微软雅黑"/>
              </a:rPr>
              <a:t>局限</a:t>
            </a:r>
            <a:r>
              <a:rPr lang="en-US" sz="1400" spc="300">
                <a:solidFill>
                  <a:srgbClr val="808080">
                    <a:alpha val="100000"/>
                  </a:srgbClr>
                </a:solidFill>
                <a:latin typeface="微软雅黑"/>
                <a:ea typeface="微软雅黑"/>
              </a:rPr>
              <a:t>，如手部、足部、肛门等</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泛发性湿疹：发病部位</a:t>
            </a:r>
            <a:r>
              <a:rPr lang="en-US" sz="1400" b="1" spc="300">
                <a:solidFill>
                  <a:srgbClr val="808080">
                    <a:alpha val="100000"/>
                  </a:srgbClr>
                </a:solidFill>
                <a:latin typeface="微软雅黑"/>
                <a:ea typeface="微软雅黑"/>
              </a:rPr>
              <a:t>广泛</a:t>
            </a:r>
            <a:r>
              <a:rPr lang="en-US" sz="1400" spc="300">
                <a:solidFill>
                  <a:srgbClr val="808080">
                    <a:alpha val="100000"/>
                  </a:srgbClr>
                </a:solidFill>
                <a:latin typeface="微软雅黑"/>
                <a:ea typeface="微软雅黑"/>
              </a:rPr>
              <a:t>，可累及全身多个部位</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根据湿疹的发病年龄，可分为</a:t>
            </a:r>
            <a:r>
              <a:rPr lang="en-US" sz="1400" b="1" spc="300">
                <a:solidFill>
                  <a:srgbClr val="808080">
                    <a:alpha val="100000"/>
                  </a:srgbClr>
                </a:solidFill>
                <a:latin typeface="微软雅黑"/>
                <a:ea typeface="微软雅黑"/>
              </a:rPr>
              <a:t>儿童湿疹</a:t>
            </a:r>
            <a:r>
              <a:rPr lang="en-US" sz="1400" spc="300">
                <a:solidFill>
                  <a:srgbClr val="808080">
                    <a:alpha val="100000"/>
                  </a:srgbClr>
                </a:solidFill>
                <a:latin typeface="微软雅黑"/>
                <a:ea typeface="微软雅黑"/>
              </a:rPr>
              <a:t>和</a:t>
            </a:r>
            <a:r>
              <a:rPr lang="en-US" sz="1400" b="1" spc="300">
                <a:solidFill>
                  <a:srgbClr val="808080">
                    <a:alpha val="100000"/>
                  </a:srgbClr>
                </a:solidFill>
                <a:latin typeface="微软雅黑"/>
                <a:ea typeface="微软雅黑"/>
              </a:rPr>
              <a:t>成人湿疹</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儿童湿疹：好发于</a:t>
            </a:r>
            <a:r>
              <a:rPr lang="en-US" sz="1400" b="1" spc="300">
                <a:solidFill>
                  <a:srgbClr val="808080">
                    <a:alpha val="100000"/>
                  </a:srgbClr>
                </a:solidFill>
                <a:latin typeface="微软雅黑"/>
                <a:ea typeface="微软雅黑"/>
              </a:rPr>
              <a:t>婴幼儿</a:t>
            </a:r>
            <a:r>
              <a:rPr lang="en-US" sz="1400" spc="300">
                <a:solidFill>
                  <a:srgbClr val="808080">
                    <a:alpha val="100000"/>
                  </a:srgbClr>
                </a:solidFill>
                <a:latin typeface="微软雅黑"/>
                <a:ea typeface="微软雅黑"/>
              </a:rPr>
              <a:t>和</a:t>
            </a:r>
            <a:r>
              <a:rPr lang="en-US" sz="1400" b="1" spc="300">
                <a:solidFill>
                  <a:srgbClr val="808080">
                    <a:alpha val="100000"/>
                  </a:srgbClr>
                </a:solidFill>
                <a:latin typeface="微软雅黑"/>
                <a:ea typeface="微软雅黑"/>
              </a:rPr>
              <a:t>儿童</a:t>
            </a:r>
            <a:r>
              <a:rPr lang="en-US" sz="1400" spc="300">
                <a:solidFill>
                  <a:srgbClr val="808080">
                    <a:alpha val="100000"/>
                  </a:srgbClr>
                </a:solidFill>
                <a:latin typeface="微软雅黑"/>
                <a:ea typeface="微软雅黑"/>
              </a:rPr>
              <a:t>，可能与遗传、免疫系统发育不完善等因素有关</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成人湿疹：好发于</a:t>
            </a:r>
            <a:r>
              <a:rPr lang="en-US" sz="1400" b="1" spc="300">
                <a:solidFill>
                  <a:srgbClr val="808080">
                    <a:alpha val="100000"/>
                  </a:srgbClr>
                </a:solidFill>
                <a:latin typeface="微软雅黑"/>
                <a:ea typeface="微软雅黑"/>
              </a:rPr>
              <a:t>成年人</a:t>
            </a:r>
            <a:r>
              <a:rPr lang="en-US" sz="1400" spc="300">
                <a:solidFill>
                  <a:srgbClr val="808080">
                    <a:alpha val="100000"/>
                  </a:srgbClr>
                </a:solidFill>
                <a:latin typeface="微软雅黑"/>
                <a:ea typeface="微软雅黑"/>
              </a:rPr>
              <a:t>，可能与生活习惯、环境因素等有关</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根据湿疹的症状特点，可分为</a:t>
            </a:r>
            <a:r>
              <a:rPr lang="en-US" sz="1400" b="1" spc="300">
                <a:solidFill>
                  <a:srgbClr val="808080">
                    <a:alpha val="100000"/>
                  </a:srgbClr>
                </a:solidFill>
                <a:latin typeface="微软雅黑"/>
                <a:ea typeface="微软雅黑"/>
              </a:rPr>
              <a:t>急性湿疹</a:t>
            </a:r>
            <a:r>
              <a:rPr lang="en-US" sz="1400" spc="300">
                <a:solidFill>
                  <a:srgbClr val="808080">
                    <a:alpha val="100000"/>
                  </a:srgbClr>
                </a:solidFill>
                <a:latin typeface="微软雅黑"/>
                <a:ea typeface="微软雅黑"/>
              </a:rPr>
              <a:t>、</a:t>
            </a:r>
            <a:r>
              <a:rPr lang="en-US" sz="1400" b="1" spc="300">
                <a:solidFill>
                  <a:srgbClr val="808080">
                    <a:alpha val="100000"/>
                  </a:srgbClr>
                </a:solidFill>
                <a:latin typeface="微软雅黑"/>
                <a:ea typeface="微软雅黑"/>
              </a:rPr>
              <a:t>亚急性湿疹</a:t>
            </a:r>
            <a:r>
              <a:rPr lang="en-US" sz="1400" spc="300">
                <a:solidFill>
                  <a:srgbClr val="808080">
                    <a:alpha val="100000"/>
                  </a:srgbClr>
                </a:solidFill>
                <a:latin typeface="微软雅黑"/>
                <a:ea typeface="微软雅黑"/>
              </a:rPr>
              <a:t>和</a:t>
            </a:r>
            <a:r>
              <a:rPr lang="en-US" sz="1400" b="1" spc="300">
                <a:solidFill>
                  <a:srgbClr val="808080">
                    <a:alpha val="100000"/>
                  </a:srgbClr>
                </a:solidFill>
                <a:latin typeface="微软雅黑"/>
                <a:ea typeface="微软雅黑"/>
              </a:rPr>
              <a:t>慢性湿疹</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急性湿疹：发病急，症状重，表现为皮肤红肿、瘙痒、渗出等</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亚急性湿疹：症状介于急性和慢性之间，表现为皮肤红肿、瘙痒、脱屑等</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慢性湿疹：病程长，症状轻，表现为皮肤干燥、肥厚、苔藓样变等</a:t>
            </a:r>
            <a:endParaRPr/>
          </a:p>
        </p:txBody>
      </p:sp>
      <p:sp>
        <p:nvSpPr>
          <p:cNvPr id="156"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湿疹的分类及其特点</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7" name="" descr="{&quot;isTemplate&quot;:true,&quot;type&quot;:3}"/>
        <p:cNvGrpSpPr/>
        <p:nvPr/>
      </p:nvGrpSpPr>
      <p:grpSpPr>
        <a:xfrm>
          <a:off x="0" y="0"/>
          <a:ext cx="0" cy="0"/>
        </a:xfrm>
      </p:grpSpPr>
      <p:grpSp>
        <p:nvGrpSpPr>
          <p:cNvPr id="158" name="Group 627" descr="{&quot;isTemplate&quot;:true,&quot;type&quot;:&quot;list&quot;,&quot;alignment&quot;:&quot;left&quot;,&quot;alignmentVertical&quot;:&quot;top&quot;,&quot;canOmit&quot;:false,&quot;scalable&quot;:false,&quot;minItemsCount&quot;:-1}"/>
          <p:cNvGrpSpPr/>
          <p:nvPr/>
        </p:nvGrpSpPr>
        <p:grpSpPr>
          <a:xfrm>
            <a:off x="1197254" y="1423099"/>
            <a:ext cx="13310622" cy="4655015"/>
            <a:chOff x="1197254" y="1423099"/>
            <a:chExt cx="13310622" cy="4655015"/>
          </a:xfrm>
        </p:grpSpPr>
        <p:grpSp>
          <p:nvGrpSpPr>
            <p:cNvPr id="159" name="Group 628"/>
            <p:cNvGrpSpPr/>
            <p:nvPr/>
          </p:nvGrpSpPr>
          <p:grpSpPr>
            <a:xfrm>
              <a:off x="1197254" y="3971227"/>
              <a:ext cx="11008530" cy="2106887"/>
              <a:chOff x="1197254" y="3971227"/>
              <a:chExt cx="11008530" cy="2106887"/>
            </a:xfrm>
          </p:grpSpPr>
          <p:sp>
            <p:nvSpPr>
              <p:cNvPr id="160" name="AutoShape 3"/>
              <p:cNvSpPr/>
              <p:nvPr/>
            </p:nvSpPr>
            <p:spPr>
              <a:xfrm>
                <a:off x="125016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1" name="AutoShape 4"/>
              <p:cNvSpPr/>
              <p:nvPr/>
            </p:nvSpPr>
            <p:spPr>
              <a:xfrm>
                <a:off x="119725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2" name="AutoShape 5"/>
              <p:cNvSpPr/>
              <p:nvPr/>
            </p:nvSpPr>
            <p:spPr>
              <a:xfrm>
                <a:off x="188000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63"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64" name="TextBox 8" descr="{&quot;isTemplate&quot;:true,&quot;type&quot;:&quot;title&quot;,&quot;canOmit&quot;:false,&quot;range&quot;:0}"/>
              <p:cNvSpPr txBox="1"/>
              <p:nvPr/>
            </p:nvSpPr>
            <p:spPr>
              <a:xfrm>
                <a:off x="1197254" y="3971227"/>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湿疹的发病机制与皮肤屏障功能受损、炎症反应等因素有关</a:t>
                </a:r>
                <a:endParaRPr/>
              </a:p>
            </p:txBody>
          </p:sp>
          <p:sp>
            <p:nvSpPr>
              <p:cNvPr id="165" name="TextBox 9" descr="{&quot;isTemplate&quot;:true,&quot;type&quot;:&quot;content&quot;,&quot;canOmit&quot;:false,&quot;range&quot;:0}"/>
              <p:cNvSpPr txBox="1"/>
              <p:nvPr/>
            </p:nvSpPr>
            <p:spPr>
              <a:xfrm>
                <a:off x="1197254" y="4461419"/>
                <a:ext cx="781050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皮肤屏障功能受损：皮肤屏障功能减弱，导致外界刺激物进入皮肤，引发炎症反应</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炎症反应：炎症细胞和炎症介质增多，导致皮肤红肿、瘙痒、渗出等症状</a:t>
                </a:r>
                <a:endParaRPr/>
              </a:p>
            </p:txBody>
          </p:sp>
        </p:grpSp>
        <p:grpSp>
          <p:nvGrpSpPr>
            <p:cNvPr id="166" name="Group 635"/>
            <p:cNvGrpSpPr/>
            <p:nvPr/>
          </p:nvGrpSpPr>
          <p:grpSpPr>
            <a:xfrm>
              <a:off x="3499345" y="1423099"/>
              <a:ext cx="11008530" cy="2005901"/>
              <a:chOff x="3499345" y="1423099"/>
              <a:chExt cx="11008530" cy="2005901"/>
            </a:xfrm>
          </p:grpSpPr>
          <p:sp>
            <p:nvSpPr>
              <p:cNvPr id="167" name="TextBox 2" descr="{&quot;isTemplate&quot;:true,&quot;type&quot;:&quot;title&quot;,&quot;canOmit&quot;:false,&quot;range&quot;:0}"/>
              <p:cNvSpPr txBox="1"/>
              <p:nvPr/>
            </p:nvSpPr>
            <p:spPr>
              <a:xfrm>
                <a:off x="3574694" y="1423099"/>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湿疹的病程慢性，易反复发作</a:t>
                </a:r>
                <a:endParaRPr/>
              </a:p>
            </p:txBody>
          </p:sp>
          <p:sp>
            <p:nvSpPr>
              <p:cNvPr id="168" name="TextBox 7" descr="{&quot;isTemplate&quot;:true,&quot;type&quot;:&quot;content&quot;,&quot;canOmit&quot;:false,&quot;range&quot;:0}"/>
              <p:cNvSpPr txBox="1"/>
              <p:nvPr/>
            </p:nvSpPr>
            <p:spPr>
              <a:xfrm>
                <a:off x="3574694" y="1913291"/>
                <a:ext cx="777875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湿疹病程较长，症状易反复发作，给患者带来较大的心理和生活压力</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湿疹的治疗需要</a:t>
                </a:r>
                <a:r>
                  <a:rPr lang="zh-CN" sz="1400" b="1">
                    <a:solidFill>
                      <a:schemeClr val="tx1">
                        <a:alpha val="100000"/>
                      </a:schemeClr>
                    </a:solidFill>
                    <a:latin typeface="Microsoft Yahei"/>
                    <a:ea typeface="Microsoft Yahei"/>
                  </a:rPr>
                  <a:t>长期</a:t>
                </a:r>
                <a:r>
                  <a:rPr lang="zh-CN" sz="1400">
                    <a:solidFill>
                      <a:schemeClr val="tx1">
                        <a:alpha val="100000"/>
                      </a:schemeClr>
                    </a:solidFill>
                    <a:latin typeface="Microsoft Yahei"/>
                    <a:ea typeface="Microsoft Yahei"/>
                  </a:rPr>
                  <a:t>、</a:t>
                </a:r>
                <a:r>
                  <a:rPr lang="zh-CN" sz="1400" b="1">
                    <a:solidFill>
                      <a:schemeClr val="tx1">
                        <a:alpha val="100000"/>
                      </a:schemeClr>
                    </a:solidFill>
                    <a:latin typeface="Microsoft Yahei"/>
                    <a:ea typeface="Microsoft Yahei"/>
                  </a:rPr>
                  <a:t>规范</a:t>
                </a:r>
                <a:r>
                  <a:rPr lang="zh-CN" sz="1400">
                    <a:solidFill>
                      <a:schemeClr val="tx1">
                        <a:alpha val="100000"/>
                      </a:schemeClr>
                    </a:solidFill>
                    <a:latin typeface="Microsoft Yahei"/>
                    <a:ea typeface="Microsoft Yahei"/>
                  </a:rPr>
                  <a:t>，患者需要遵医嘱，坚持治疗</a:t>
                </a:r>
                <a:endParaRPr/>
              </a:p>
            </p:txBody>
          </p:sp>
          <p:sp>
            <p:nvSpPr>
              <p:cNvPr id="169" name="AutoShape 10"/>
              <p:cNvSpPr/>
              <p:nvPr/>
            </p:nvSpPr>
            <p:spPr>
              <a:xfrm>
                <a:off x="3552256" y="3306002"/>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0" name="AutoShape 11"/>
              <p:cNvSpPr/>
              <p:nvPr/>
            </p:nvSpPr>
            <p:spPr>
              <a:xfrm>
                <a:off x="3499345"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1" name="AutoShape 12"/>
              <p:cNvSpPr/>
              <p:nvPr/>
            </p:nvSpPr>
            <p:spPr>
              <a:xfrm>
                <a:off x="4182096"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72"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173"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湿疹的发病机制与病程</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4" name="" descr="{&quot;isTemplate&quot;:true,&quot;type&quot;:2}"/>
        <p:cNvGrpSpPr/>
        <p:nvPr/>
      </p:nvGrpSpPr>
      <p:grpSpPr>
        <a:xfrm>
          <a:off x="0" y="0"/>
          <a:ext cx="0" cy="0"/>
        </a:xfrm>
      </p:grpSpPr>
      <p:sp>
        <p:nvSpPr>
          <p:cNvPr id="175" name="Tencent" descr="{&quot;isTemplate&quot;:true,&quot;type&quot;:&quot;title&quot;,&quot;canOmit&quot;:false,&quot;range&quot;:0}"/>
          <p:cNvSpPr txBox="1"/>
          <p:nvPr/>
        </p:nvSpPr>
        <p:spPr>
          <a:xfrm>
            <a:off x="660400" y="3200400"/>
            <a:ext cx="10909300" cy="749300"/>
          </a:xfrm>
          <a:prstGeom prst="rect">
            <a:avLst/>
          </a:prstGeom>
        </p:spPr>
        <p:txBody>
          <a:bodyPr wrap="square" anchor="b">
            <a:spAutoFit/>
          </a:bodyPr>
          <a:lstStyle>
            <a:defPPr>
              <a:defRPr lang="zh-CN"/>
            </a:defPPr>
            <a:lvl1pPr marL="0"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None/>
            </a:pPr>
            <a:r>
              <a:rPr lang="zh-CN" sz="4800" b="1">
                <a:latin typeface="微软雅黑"/>
                <a:ea typeface="微软雅黑"/>
              </a:rPr>
              <a:t>湿疹的临床表现与诊断</a:t>
            </a:r>
            <a:endParaRPr/>
          </a:p>
        </p:txBody>
      </p:sp>
      <p:sp>
        <p:nvSpPr>
          <p:cNvPr id="176" name="Tencent"/>
          <p:cNvSpPr txBox="1"/>
          <p:nvPr/>
        </p:nvSpPr>
        <p:spPr>
          <a:xfrm>
            <a:off x="660400" y="2110871"/>
            <a:ext cx="1268296" cy="1089529"/>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lang="zh-CN" altLang="en-US" sz="2400" b="1"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7200" b="0">
                <a:solidFill>
                  <a:schemeClr val="accent1"/>
                </a:solidFill>
                <a:latin typeface="+mj-ea"/>
                <a:cs typeface="+mn-cs"/>
              </a:rPr>
              <a:t>02</a:t>
            </a:r>
            <a:endParaRPr lang="en-GB" sz="7200" b="0">
              <a:solidFill>
                <a:schemeClr val="accent1"/>
              </a:solidFill>
              <a:latin typeface="+mj-ea"/>
            </a:endParaRPr>
          </a:p>
        </p:txBody>
      </p:sp>
      <p:cxnSp>
        <p:nvCxnSpPr>
          <p:cNvPr id="177" name="直线连接符 8"/>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8" name="" descr="{&quot;isTemplate&quot;:true,&quot;type&quot;:3}"/>
        <p:cNvGrpSpPr/>
        <p:nvPr/>
      </p:nvGrpSpPr>
      <p:grpSpPr>
        <a:xfrm>
          <a:off x="0" y="0"/>
          <a:ext cx="0" cy="0"/>
        </a:xfrm>
      </p:grpSpPr>
      <p:sp>
        <p:nvSpPr>
          <p:cNvPr id="179" name="Tencent" descr="{&quot;isTemplate&quot;:true,&quot;type&quot;:&quot;title&quot;,&quot;canOmit&quot;:false,&quot;range&quot;:0}"/>
          <p:cNvSpPr txBox="1"/>
          <p:nvPr/>
        </p:nvSpPr>
        <p:spPr>
          <a:xfrm>
            <a:off x="571500"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湿疹的临床表现及症状</a:t>
            </a:r>
            <a:endParaRPr lang="en-US" sz="3600" b="1">
              <a:latin typeface="微软雅黑"/>
              <a:ea typeface="微软雅黑"/>
            </a:endParaRPr>
          </a:p>
        </p:txBody>
      </p:sp>
      <p:sp>
        <p:nvSpPr>
          <p:cNvPr id="180" name="Tencent" descr="{&quot;isTemplate&quot;:true,&quot;type&quot;:&quot;content&quot;,&quot;canOmit&quot;:true,&quot;range&quot;:0}"/>
          <p:cNvSpPr txBox="1"/>
          <p:nvPr/>
        </p:nvSpPr>
        <p:spPr>
          <a:xfrm>
            <a:off x="571500" y="3429000"/>
            <a:ext cx="6480000" cy="3069432"/>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湿疹的临床表现多样，常见的症状包括</a:t>
            </a:r>
            <a:r>
              <a:rPr lang="zh-CN" sz="1400" b="1" spc="300">
                <a:solidFill>
                  <a:schemeClr val="tx1">
                    <a:lumMod val="50000"/>
                    <a:lumOff val="50000"/>
                    <a:alpha val="100000"/>
                  </a:schemeClr>
                </a:solidFill>
                <a:latin typeface="微软雅黑"/>
                <a:ea typeface="微软雅黑"/>
              </a:rPr>
              <a:t>皮肤红肿</a:t>
            </a:r>
            <a:r>
              <a:rPr lang="zh-CN" sz="1400" spc="300">
                <a:solidFill>
                  <a:schemeClr val="tx1">
                    <a:lumMod val="50000"/>
                    <a:lumOff val="50000"/>
                    <a:alpha val="100000"/>
                  </a:schemeClr>
                </a:solidFill>
                <a:latin typeface="微软雅黑"/>
                <a:ea typeface="微软雅黑"/>
              </a:rPr>
              <a:t>、</a:t>
            </a:r>
            <a:r>
              <a:rPr lang="zh-CN" sz="1400" b="1" spc="300">
                <a:solidFill>
                  <a:schemeClr val="tx1">
                    <a:lumMod val="50000"/>
                    <a:lumOff val="50000"/>
                    <a:alpha val="100000"/>
                  </a:schemeClr>
                </a:solidFill>
                <a:latin typeface="微软雅黑"/>
                <a:ea typeface="微软雅黑"/>
              </a:rPr>
              <a:t>瘙痒</a:t>
            </a:r>
            <a:r>
              <a:rPr lang="zh-CN" sz="1400" spc="300">
                <a:solidFill>
                  <a:schemeClr val="tx1">
                    <a:lumMod val="50000"/>
                    <a:lumOff val="50000"/>
                    <a:alpha val="100000"/>
                  </a:schemeClr>
                </a:solidFill>
                <a:latin typeface="微软雅黑"/>
                <a:ea typeface="微软雅黑"/>
              </a:rPr>
              <a:t>、</a:t>
            </a:r>
            <a:r>
              <a:rPr lang="zh-CN" sz="1400" b="1" spc="300">
                <a:solidFill>
                  <a:schemeClr val="tx1">
                    <a:lumMod val="50000"/>
                    <a:lumOff val="50000"/>
                    <a:alpha val="100000"/>
                  </a:schemeClr>
                </a:solidFill>
                <a:latin typeface="微软雅黑"/>
                <a:ea typeface="微软雅黑"/>
              </a:rPr>
              <a:t>渗出</a:t>
            </a:r>
            <a:r>
              <a:rPr lang="zh-CN" sz="1400" spc="300">
                <a:solidFill>
                  <a:schemeClr val="tx1">
                    <a:lumMod val="50000"/>
                    <a:lumOff val="50000"/>
                    <a:alpha val="100000"/>
                  </a:schemeClr>
                </a:solidFill>
                <a:latin typeface="微软雅黑"/>
                <a:ea typeface="微软雅黑"/>
              </a:rPr>
              <a:t>、</a:t>
            </a:r>
            <a:r>
              <a:rPr lang="zh-CN" sz="1400" b="1" spc="300">
                <a:solidFill>
                  <a:schemeClr val="tx1">
                    <a:lumMod val="50000"/>
                    <a:lumOff val="50000"/>
                    <a:alpha val="100000"/>
                  </a:schemeClr>
                </a:solidFill>
                <a:latin typeface="微软雅黑"/>
                <a:ea typeface="微软雅黑"/>
              </a:rPr>
              <a:t>脱屑</a:t>
            </a:r>
            <a:r>
              <a:rPr lang="zh-CN" sz="1400" spc="300">
                <a:solidFill>
                  <a:schemeClr val="tx1">
                    <a:lumMod val="50000"/>
                    <a:lumOff val="50000"/>
                    <a:alpha val="100000"/>
                  </a:schemeClr>
                </a:solidFill>
                <a:latin typeface="微软雅黑"/>
                <a:ea typeface="微软雅黑"/>
              </a:rPr>
              <a:t>等</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皮肤红肿：皮肤局部或全身出现红肿、丘疹等</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瘙痒：皮肤瘙痒难忍，影响患者的生活和工作</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渗出：皮肤破损后出现渗出物，如糜烂、溃疡等</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脱屑：皮肤干燥、脱屑，可伴有皮肤增厚、苔藓样变等</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湿疹的症状因个体差异而异，严重程度不同</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有些患者症状较轻，仅表现为皮肤干燥、脱屑等</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有些患者症状较重，表现为皮肤红肿、瘙痒、渗出等，严重影响生活质量</a:t>
            </a:r>
            <a:endParaRPr/>
          </a:p>
        </p:txBody>
      </p:sp>
      <p:cxnSp>
        <p:nvCxnSpPr>
          <p:cNvPr id="181" name="直线连接符 9"/>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82" name="图片 1" descr="{&quot;isTemplate&quot;:true,&quot;type&quot;:&quot;image&quot;,&quot;canOmit&quot;:false,&quot;range&quot;:0}"/>
          <p:cNvPicPr>
            <a:picLocks noChangeAspect="1"/>
          </p:cNvPicPr>
          <p:nvPr/>
        </p:nvPicPr>
        <p:blipFill>
          <a:blip r:embed="rId2"/>
          <a:srcRect l="30807" r="30807"/>
          <a:stretch>
            <a:fillRect/>
          </a:stretch>
        </p:blipFill>
        <p:spPr>
          <a:xfrm>
            <a:off x="7512001" y="0"/>
            <a:ext cx="4679999" cy="6858000"/>
          </a:xfrm>
          <a:prstGeom prst="rect">
            <a:avLst/>
          </a:prstGeom>
        </p:spPr>
      </p:pic>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3" name="" descr="{&quot;isTemplate&quot;:true,&quot;type&quot;:3}"/>
        <p:cNvGrpSpPr/>
        <p:nvPr/>
      </p:nvGrpSpPr>
      <p:grpSpPr>
        <a:xfrm>
          <a:off x="0" y="0"/>
          <a:ext cx="0" cy="0"/>
        </a:xfrm>
      </p:grpSpPr>
      <p:grpSp>
        <p:nvGrpSpPr>
          <p:cNvPr id="184"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85" name=""/>
            <p:cNvGrpSpPr/>
            <p:nvPr/>
          </p:nvGrpSpPr>
          <p:grpSpPr>
            <a:xfrm>
              <a:off x="685800" y="3146904"/>
              <a:ext cx="5760000" cy="3225487"/>
              <a:chOff x="685800" y="3146904"/>
              <a:chExt cx="5760000" cy="3225487"/>
            </a:xfrm>
          </p:grpSpPr>
          <p:sp>
            <p:nvSpPr>
              <p:cNvPr id="186"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湿疹的诊断主要依据病史、临床表现和实验室检查</a:t>
                </a:r>
                <a:endParaRPr kumimoji="1" lang="en-US" altLang="zh-CN" sz="1800" b="1">
                  <a:solidFill>
                    <a:schemeClr val="bg1"/>
                  </a:solidFill>
                  <a:latin typeface="+mj-ea"/>
                  <a:ea typeface="+mj-ea"/>
                </a:endParaRPr>
              </a:p>
            </p:txBody>
          </p:sp>
          <p:sp>
            <p:nvSpPr>
              <p:cNvPr id="187"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病史：了解患者的过敏史、家族史、生活习惯等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临床表现：观察患者的皮肤症状，如红肿、瘙痒、渗出等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实验室检查：如皮肤过敏原检测、免疫功能检测等</a:t>
                </a:r>
                <a:endParaRPr/>
              </a:p>
            </p:txBody>
          </p:sp>
        </p:grpSp>
        <p:grpSp>
          <p:nvGrpSpPr>
            <p:cNvPr id="188" name=""/>
            <p:cNvGrpSpPr/>
            <p:nvPr/>
          </p:nvGrpSpPr>
          <p:grpSpPr>
            <a:xfrm>
              <a:off x="6016236" y="3146904"/>
              <a:ext cx="5400000" cy="3225487"/>
              <a:chOff x="6016236" y="3146904"/>
              <a:chExt cx="5400000" cy="3225487"/>
            </a:xfrm>
          </p:grpSpPr>
          <p:sp>
            <p:nvSpPr>
              <p:cNvPr id="189"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湿疹的诊断标准尚不统一，常见的诊断标准包括美国湿疹协会诊断标准和世界卫生组织诊断标准</a:t>
                </a:r>
                <a:endParaRPr kumimoji="1" lang="en-US" altLang="zh-CN" sz="1800" b="1">
                  <a:solidFill>
                    <a:schemeClr val="bg1"/>
                  </a:solidFill>
                  <a:latin typeface="+mj-ea"/>
                  <a:ea typeface="+mj-ea"/>
                </a:endParaRPr>
              </a:p>
            </p:txBody>
          </p:sp>
          <p:sp>
            <p:nvSpPr>
              <p:cNvPr id="190"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美国湿疹协会诊断标准：根据患者的病史、临床表现和实验室检查结果进行诊断</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世界卫生组织诊断标准：根据患者的病史、临床表现和实验室检查结果进行诊断</a:t>
                </a:r>
                <a:endParaRPr/>
              </a:p>
            </p:txBody>
          </p:sp>
        </p:grpSp>
      </p:grpSp>
      <p:sp>
        <p:nvSpPr>
          <p:cNvPr id="191"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湿疹的诊断方法与标准</a:t>
            </a:r>
            <a:endParaRPr lang="en-US" sz="2800" b="1">
              <a:latin typeface="微软雅黑"/>
              <a:ea typeface="微软雅黑"/>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2" name="" descr="{&quot;isTemplate&quot;:true,&quot;type&quot;:3}"/>
        <p:cNvGrpSpPr/>
        <p:nvPr/>
      </p:nvGrpSpPr>
      <p:grpSpPr>
        <a:xfrm>
          <a:off x="0" y="0"/>
          <a:ext cx="0" cy="0"/>
        </a:xfrm>
      </p:grpSpPr>
      <p:grpSp>
        <p:nvGrpSpPr>
          <p:cNvPr id="193"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94" name=""/>
            <p:cNvGrpSpPr/>
            <p:nvPr/>
          </p:nvGrpSpPr>
          <p:grpSpPr>
            <a:xfrm>
              <a:off x="685800" y="3146904"/>
              <a:ext cx="5760000" cy="3225487"/>
              <a:chOff x="685800" y="3146904"/>
              <a:chExt cx="5760000" cy="3225487"/>
            </a:xfrm>
          </p:grpSpPr>
          <p:sp>
            <p:nvSpPr>
              <p:cNvPr id="195"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湿疹需要与其他皮肤炎症性疾病进行鉴别诊断，如荨麻疹、牛皮癣等</a:t>
                </a:r>
                <a:endParaRPr kumimoji="1" lang="en-US" altLang="zh-CN" sz="1800" b="1">
                  <a:solidFill>
                    <a:schemeClr val="bg1"/>
                  </a:solidFill>
                  <a:latin typeface="+mj-ea"/>
                  <a:ea typeface="+mj-ea"/>
                </a:endParaRPr>
              </a:p>
            </p:txBody>
          </p:sp>
          <p:sp>
            <p:nvSpPr>
              <p:cNvPr id="196"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荨麻疹：表现为皮肤风团、瘙痒，发病急，症状消失快</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牛皮癣：表现为皮肤红斑、鳞屑，病程长，易复发</a:t>
                </a:r>
                <a:endParaRPr/>
              </a:p>
            </p:txBody>
          </p:sp>
        </p:grpSp>
        <p:grpSp>
          <p:nvGrpSpPr>
            <p:cNvPr id="197" name=""/>
            <p:cNvGrpSpPr/>
            <p:nvPr/>
          </p:nvGrpSpPr>
          <p:grpSpPr>
            <a:xfrm>
              <a:off x="6016236" y="3146904"/>
              <a:ext cx="5400000" cy="3225487"/>
              <a:chOff x="6016236" y="3146904"/>
              <a:chExt cx="5400000" cy="3225487"/>
            </a:xfrm>
          </p:grpSpPr>
          <p:sp>
            <p:nvSpPr>
              <p:cNvPr id="198"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湿疹的并发症包括感染、过敏反应等</a:t>
                </a:r>
                <a:endParaRPr kumimoji="1" lang="en-US" altLang="zh-CN" sz="1800" b="1">
                  <a:solidFill>
                    <a:schemeClr val="bg1"/>
                  </a:solidFill>
                  <a:latin typeface="+mj-ea"/>
                  <a:ea typeface="+mj-ea"/>
                </a:endParaRPr>
              </a:p>
            </p:txBody>
          </p:sp>
          <p:sp>
            <p:nvSpPr>
              <p:cNvPr id="199"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感染：皮肤破损后，病原体侵入皮肤，导致感染</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过敏反应：湿疹患者可能对某些物质过敏，如药物、食物等，导致过敏反应</a:t>
                </a:r>
                <a:endParaRPr/>
              </a:p>
            </p:txBody>
          </p:sp>
        </p:grpSp>
      </p:grpSp>
      <p:sp>
        <p:nvSpPr>
          <p:cNvPr id="200"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湿疹的鉴别诊断与并发症</a:t>
            </a:r>
            <a:endParaRPr lang="en-US" sz="2800" b="1">
              <a:latin typeface="微软雅黑"/>
              <a:ea typeface="微软雅黑"/>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Tencent" descr="{&quot;isTemplate&quot;:true,&quot;type&quot;:&quot;title&quot;,&quot;canOmit&quot;:false,&quot;range&quot;:0}"/>
          <p:cNvSpPr txBox="1"/>
          <p:nvPr/>
        </p:nvSpPr>
        <p:spPr>
          <a:xfrm>
            <a:off x="660400" y="3200400"/>
            <a:ext cx="10909300" cy="749300"/>
          </a:xfrm>
          <a:prstGeom prst="rect">
            <a:avLst/>
          </a:prstGeom>
        </p:spPr>
        <p:txBody>
          <a:bodyPr wrap="square" anchor="b">
            <a:spAutoFit/>
          </a:bodyPr>
          <a:lstStyle>
            <a:defPPr>
              <a:defRPr lang="zh-CN"/>
            </a:defPPr>
            <a:lvl1pPr marL="0"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None/>
            </a:pPr>
            <a:r>
              <a:rPr lang="zh-CN" sz="4800" b="1">
                <a:latin typeface="微软雅黑"/>
                <a:ea typeface="微软雅黑"/>
              </a:rPr>
              <a:t>湿疹的护理评估与措施</a:t>
            </a:r>
            <a:endParaRPr/>
          </a:p>
        </p:txBody>
      </p:sp>
      <p:sp>
        <p:nvSpPr>
          <p:cNvPr id="9" name="Tencent"/>
          <p:cNvSpPr txBox="1"/>
          <p:nvPr/>
        </p:nvSpPr>
        <p:spPr>
          <a:xfrm>
            <a:off x="660400" y="2110871"/>
            <a:ext cx="1268296" cy="1089529"/>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lang="zh-CN" altLang="en-US" sz="2400" b="1"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7200" b="0">
                <a:solidFill>
                  <a:schemeClr val="accent1"/>
                </a:solidFill>
                <a:latin typeface="+mj-ea"/>
                <a:cs typeface="+mn-cs"/>
              </a:rPr>
              <a:t>03</a:t>
            </a:r>
            <a:endParaRPr lang="en-GB" sz="7200" b="0">
              <a:solidFill>
                <a:schemeClr val="accent1"/>
              </a:solidFill>
              <a:latin typeface="+mj-ea"/>
            </a:endParaRPr>
          </a:p>
        </p:txBody>
      </p:sp>
      <p:cxnSp>
        <p:nvCxnSpPr>
          <p:cNvPr id="10" name="直线连接符 8"/>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https://d.book118.com/558122053007006047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simple_geometry_blue">
      <a:dk1>
        <a:srgbClr val="000000"/>
      </a:dk1>
      <a:lt1>
        <a:srgbClr val="FFFFFF"/>
      </a:lt1>
      <a:dk2>
        <a:srgbClr val="262C32"/>
      </a:dk2>
      <a:lt2>
        <a:srgbClr val="EAF3FF"/>
      </a:lt2>
      <a:accent1>
        <a:srgbClr val="1D6EFC"/>
      </a:accent1>
      <a:accent2>
        <a:srgbClr val="7FADFE"/>
      </a:accent2>
      <a:accent3>
        <a:srgbClr val="4186FF"/>
      </a:accent3>
      <a:accent4>
        <a:srgbClr val="1555DB"/>
      </a:accent4>
      <a:accent5>
        <a:srgbClr val="3BBEFE"/>
      </a:accent5>
      <a:accent6>
        <a:srgbClr val="536DFE"/>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11</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11</vt:i4>
      </vt:variant>
    </vt:vector>
  </HeadingPairs>
  <TitlesOfParts>
    <vt:vector baseType="lpstr" size="20">
      <vt:lpstr>Arial</vt:lpstr>
      <vt:lpstr>Calibri</vt:lpstr>
      <vt:lpstr>Arial Black</vt:lpstr>
      <vt:lpstr>微软雅黑</vt:lpstr>
      <vt:lpstr>黑体</vt:lpstr>
      <vt:lpstr>Microsoft YaHei</vt:lpstr>
      <vt:lpstr>Microsoft YaHei Light</vt:lpstr>
      <vt:lpstr>Microsoft Yahei</vt:lpstr>
      <vt:lpstr>Office Theme</vt:lpstr>
      <vt:lpstr>湿疹所护理查房课件</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2024-09-28T04:19:04.777</cp:lastPrinted>
  <dcterms:created xsi:type="dcterms:W3CDTF">2024-09-27T20:19:04Z</dcterms:created>
  <dcterms:modified xsi:type="dcterms:W3CDTF">2024-09-27T20:19:06Z</dcterms:modified>
</cp:coreProperties>
</file>