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1" r:id="rId29"/>
    <p:sldId id="334" r:id="rId30"/>
    <p:sldId id="337" r:id="rId31"/>
    <p:sldId id="340" r:id="rId32"/>
    <p:sldId id="343" r:id="rId33"/>
    <p:sldId id="346" r:id="rId34"/>
    <p:sldId id="349" r:id="rId35"/>
    <p:sldId id="352" r:id="rId36"/>
    <p:sldId id="355" r:id="rId37"/>
    <p:sldId id="358" r:id="rId38"/>
    <p:sldId id="361" r:id="rId39"/>
    <p:sldId id="364" r:id="rId40"/>
    <p:sldId id="367" r:id="rId41"/>
    <p:sldId id="370" r:id="rId42"/>
    <p:sldId id="373" r:id="rId43"/>
    <p:sldId id="376" r:id="rId44"/>
    <p:sldId id="379" r:id="rId45"/>
    <p:sldId id="382" r:id="rId46"/>
    <p:sldId id="385" r:id="rId47"/>
    <p:sldId id="388" r:id="rId48"/>
    <p:sldId id="391" r:id="rId49"/>
    <p:sldId id="394" r:id="rId50"/>
    <p:sldId id="396" r:id="rId51"/>
  </p:sldIdLst>
  <p:sldSz cx="12192000" cy="6858000"/>
  <p:notesSz cx="6858000" cy="9144000"/>
  <p:custDataLst>
    <p:tags r:id="rId5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6.xml" /><Relationship Id="rId31" Type="http://schemas.openxmlformats.org/officeDocument/2006/relationships/slide" Target="slides/slide27.xml" /><Relationship Id="rId32" Type="http://schemas.openxmlformats.org/officeDocument/2006/relationships/slide" Target="slides/slide28.xml" /><Relationship Id="rId33" Type="http://schemas.openxmlformats.org/officeDocument/2006/relationships/slide" Target="slides/slide29.xml" /><Relationship Id="rId34" Type="http://schemas.openxmlformats.org/officeDocument/2006/relationships/slide" Target="slides/slide30.xml" /><Relationship Id="rId35" Type="http://schemas.openxmlformats.org/officeDocument/2006/relationships/slide" Target="slides/slide31.xml" /><Relationship Id="rId36" Type="http://schemas.openxmlformats.org/officeDocument/2006/relationships/slide" Target="slides/slide32.xml" /><Relationship Id="rId37" Type="http://schemas.openxmlformats.org/officeDocument/2006/relationships/slide" Target="slides/slide33.xml" /><Relationship Id="rId38" Type="http://schemas.openxmlformats.org/officeDocument/2006/relationships/slide" Target="slides/slide34.xml" /><Relationship Id="rId39" Type="http://schemas.openxmlformats.org/officeDocument/2006/relationships/slide" Target="slides/slide35.xml" /><Relationship Id="rId4" Type="http://schemas.openxmlformats.org/officeDocument/2006/relationships/notesMaster" Target="notesMasters/notesMaster1.xml" /><Relationship Id="rId40" Type="http://schemas.openxmlformats.org/officeDocument/2006/relationships/slide" Target="slides/slide36.xml" /><Relationship Id="rId41" Type="http://schemas.openxmlformats.org/officeDocument/2006/relationships/slide" Target="slides/slide37.xml" /><Relationship Id="rId42" Type="http://schemas.openxmlformats.org/officeDocument/2006/relationships/slide" Target="slides/slide38.xml" /><Relationship Id="rId43" Type="http://schemas.openxmlformats.org/officeDocument/2006/relationships/slide" Target="slides/slide39.xml" /><Relationship Id="rId44" Type="http://schemas.openxmlformats.org/officeDocument/2006/relationships/slide" Target="slides/slide40.xml" /><Relationship Id="rId45" Type="http://schemas.openxmlformats.org/officeDocument/2006/relationships/slide" Target="slides/slide41.xml" /><Relationship Id="rId46" Type="http://schemas.openxmlformats.org/officeDocument/2006/relationships/slide" Target="slides/slide42.xml" /><Relationship Id="rId47" Type="http://schemas.openxmlformats.org/officeDocument/2006/relationships/slide" Target="slides/slide43.xml" /><Relationship Id="rId48" Type="http://schemas.openxmlformats.org/officeDocument/2006/relationships/slide" Target="slides/slide44.xml" /><Relationship Id="rId49" Type="http://schemas.openxmlformats.org/officeDocument/2006/relationships/slide" Target="slides/slide45.xml" /><Relationship Id="rId5" Type="http://schemas.openxmlformats.org/officeDocument/2006/relationships/slide" Target="slides/slide1.xml" /><Relationship Id="rId50" Type="http://schemas.openxmlformats.org/officeDocument/2006/relationships/slide" Target="slides/slide46.xml" /><Relationship Id="rId51" Type="http://schemas.openxmlformats.org/officeDocument/2006/relationships/slide" Target="slides/slide47.xml" /><Relationship Id="rId52" Type="http://schemas.openxmlformats.org/officeDocument/2006/relationships/tags" Target="tags/tag1.xml" /><Relationship Id="rId53" Type="http://schemas.openxmlformats.org/officeDocument/2006/relationships/presProps" Target="presProps.xml" /><Relationship Id="rId54" Type="http://schemas.openxmlformats.org/officeDocument/2006/relationships/viewProps" Target="viewProps.xml" /><Relationship Id="rId55" Type="http://schemas.openxmlformats.org/officeDocument/2006/relationships/theme" Target="theme/theme1.xml" /><Relationship Id="rId56" Type="http://schemas.openxmlformats.org/officeDocument/2006/relationships/tableStyles" Target="tableStyles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14696CF-3CA7-4373-93D4-4D4A0EC3FB4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3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4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0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5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9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0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42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3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45" name="PlaceHolder 2"/>
          <p:cNvSpPr>
            <a:spLocks noGrp="1"/>
          </p:cNvSpPr>
          <p:nvPr>
            <p:ph type="body" idx="46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6" name="PlaceHolder 3"/>
          <p:cNvSpPr>
            <a:spLocks noGrp="1"/>
          </p:cNvSpPr>
          <p:nvPr>
            <p:ph type="sldNum" idx="45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48" name="PlaceHolder 2"/>
          <p:cNvSpPr>
            <a:spLocks noGrp="1"/>
          </p:cNvSpPr>
          <p:nvPr>
            <p:ph type="body" idx="47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9" name="PlaceHolder 3"/>
          <p:cNvSpPr>
            <a:spLocks noGrp="1"/>
          </p:cNvSpPr>
          <p:nvPr>
            <p:ph type="sldNum" idx="46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51" name="PlaceHolder 2"/>
          <p:cNvSpPr>
            <a:spLocks noGrp="1"/>
          </p:cNvSpPr>
          <p:nvPr>
            <p:ph type="body" idx="4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2" name="PlaceHolder 3"/>
          <p:cNvSpPr>
            <a:spLocks noGrp="1"/>
          </p:cNvSpPr>
          <p:nvPr>
            <p:ph type="sldNum" idx="4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54" name="PlaceHolder 2"/>
          <p:cNvSpPr>
            <a:spLocks noGrp="1"/>
          </p:cNvSpPr>
          <p:nvPr>
            <p:ph type="body" idx="4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5" name="PlaceHolder 3"/>
          <p:cNvSpPr>
            <a:spLocks noGrp="1"/>
          </p:cNvSpPr>
          <p:nvPr>
            <p:ph type="sldNum" idx="4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57" name="PlaceHolder 2"/>
          <p:cNvSpPr>
            <a:spLocks noGrp="1"/>
          </p:cNvSpPr>
          <p:nvPr>
            <p:ph type="body" idx="5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8" name="PlaceHolder 3"/>
          <p:cNvSpPr>
            <a:spLocks noGrp="1"/>
          </p:cNvSpPr>
          <p:nvPr>
            <p:ph type="sldNum" idx="4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60" name="PlaceHolder 2"/>
          <p:cNvSpPr>
            <a:spLocks noGrp="1"/>
          </p:cNvSpPr>
          <p:nvPr>
            <p:ph type="body" idx="5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1" name="PlaceHolder 3"/>
          <p:cNvSpPr>
            <a:spLocks noGrp="1"/>
          </p:cNvSpPr>
          <p:nvPr>
            <p:ph type="sldNum" idx="5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595A7A-FE3A-49E8-84F7-C9C48BD60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BD809D-1CE0-4D58-9BE2-D5CC78326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D9B78-0900-4C46-A702-F51A16F40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E2D022-E8D3-4BB3-9E3C-643F0B497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B124E2-8EC5-4B34-9E4B-6C5BD6778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319DD4-3B76-4C61-B72B-77ED328BA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E4C329-4CA6-48D9-8845-88C3A0048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8B1528-1BC2-4083-8A1E-08C353347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2F8AD6-033D-4A0C-84BF-4AB9CCAB3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914CCE-720C-422E-870C-89444DEF1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211F32-2DC2-4FFC-8E7F-76D8C5ECB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8B04CBE-158F-441B-82A2-19D5447A6A5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1A65878-4967-4E69-8EF9-F9C3E53BDCC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.pn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1.png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2.png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1.png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3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3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3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4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1.png" /></Relationships>
</file>

<file path=ppt/slides/_rels/slide4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4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4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4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4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2.png" /></Relationships>
</file>

<file path=ppt/slides/_rels/slide4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1.png" /></Relationships>
</file>

<file path=ppt/slides/_rels/slide4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12207703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胃炎如何有效调理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老师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 fontScale="83888"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疾病概述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饮食调理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药物治疗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中医调理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运动锻炼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心理调理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预防措施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8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9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XXXX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10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10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XXXX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XXXX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XXXX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XXXX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XXXX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疾病概述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胃炎简介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胃炎是一种常见的胃部疾病，主要是指胃黏膜的炎症。患者常常会出现胃痛、消化不良等症状。胃炎根据病情分为急性胃炎和慢性胃炎两种类型。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胃炎的危害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导致食物无法正常消化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影响消化功能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增加患胃溃疡的风险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可能导致胃溃疡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慢性胃炎患者胃癌的风险较高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可能导致胃癌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疼痛和不适影响日常生活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影响生活质量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胃炎的病因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幽门螺杆菌感染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长期服用非甾体抗炎药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饮食不规律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胃镜检查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通过胃镜观察胃黏膜情况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幽门螺杆菌检测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检测幽门螺杆菌是否感染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胃炎的诊断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临床症状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胃痛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反酸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恶心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胃炎调理方法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调理胃炎的方法包括饮食调理、定期体检、避免熬夜等。饮食上应少吃辛辣食物、高油脂食物，多食富含纤维的蔬菜水果。定期体检可以早发现疾病，提前干预治疗。避免熬夜可以保护胃部黏膜，有助于胃炎的康复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饮食调理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饮食宜忌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清淡易消化的食物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宜吃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多吃高纤维食物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建议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辛辣刺激性食物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忌吃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忌吃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暴饮暴食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忌吃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生冷食物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饮食禁忌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忌吃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烟、酒、咖啡等刺激性食物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胃炎饮食指导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小而频繁的饮食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饮食要有规律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避免过度饥饿或过饱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胃炎饮食误区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胃炎患者在饮食上要特别注意，不宜过分追求减肥，避免暴饮暴食和长时间空腹。合理的饮食习惯对胃炎的调理至关重要。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药物治疗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常用药物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用于杀灭幽门螺杆菌等导致胃炎的细菌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抗生素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帮助修复受损的胃黏膜，缓解疼痛和炎症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胃粘膜保护剂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用于调节胃酸分泌，减轻消化不良症状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抗酸药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胃炎药物治疗注意事项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遵医嘱用药可提高疗效，减少不良反应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严格按照医生建议用药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避免选错药物或误用，加重病情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避免自行购买药物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及时发现并处理药物可能引发的不良反应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注意药物的不良反应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定期复查胃部病灶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监测病情变化，及时调整治疗方案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随时向医生汇报治疗效果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与医生沟通病情变化，调整治疗计划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药物治疗效果监测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治疗后的症状是否有改善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观察是否疼痛减轻，胃部不适症状减少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药物治疗注意事项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在药物治疗过程中，患者应避免长期大量服用药物，保持严格按照医生规定的用药时间和剂量服用药物。另外，需注意药物之间的相互作用，避免不必要的风险。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药物治疗注意事项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减少药物依赖和不良反应的风险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避免长期大量服用药物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确保治疗效果，减少用药错误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严格按照用药时间和剂量服用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避免药物之间产生不良影响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注意药物相互作用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药物治疗注意事项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减少药物依赖和不良反应风险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避免长期大量服用药物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避免药物之间不良影响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注意药物相互作用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确保治疗效果，避免用药错误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严格按照用药时间和剂量服用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定期复查胃部病灶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及时发现病情变化，调整治疗方案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9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随时向医生汇报治疗效果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配合医生掌握病情动态，调整治疗计划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药物治疗效果监测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治疗后的症状是否有改善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观察疼痛症状是否缓解，胃部不适是否减轻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8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药物治疗效果监测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9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在胃炎药物治疗过程中，重要的一步是监测治疗效果。及时观察症状的变化，定期进行胃部检查，并与医生保持沟通，汇报治疗效果，以便及时调整治疗方案。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3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中医调理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4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中医胃炎治疗原则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中医胃炎治疗注重以中医辨证论治为基础。根据病情选择适当的方剂，并配合针灸、艾灸、拔罐等治疗方法，综合调理患者的身体状况。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7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中医调理要点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8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合理搭配食物，戒食辛辣刺激食物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调整饮食习惯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避免情绪波动对胃部造成影响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保持情绪稳定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使用中药进行调养，促进胃部康复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提倡中药调理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7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黄芪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具有提高免疫力、抗疲劳的作用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0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枸杞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有滋阴补肾、明目润肺的功效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3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有祛寒散寒、温中理气的作用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中医药物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7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8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具有补气养血、健脾益胃的功效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9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中医养生建议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0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避免受凉导致身体不适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1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防寒保暖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保持适当的休息和作息时间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避免劳累过度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4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寻求专业中医师的指导，保持身体健康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定期进行中医调理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6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7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8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9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中医调理胃炎是一种综合性的疗法，结合药物治疗、膳食调理、生活习惯的调整，可以有效缓解胃炎症状，促进康复。保持良好的生活习惯，定期接受中医调理，是预防和治疗胃炎的重要方法。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05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7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5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运动锻炼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运动对胃炎的影响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4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有助于消化吸收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5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促进胃肠蠕动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减少胃痛消化不良症状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有助于消化吸收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适合的运动方式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4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有氧运动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散步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6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调节身心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7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瑜伽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8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全身运动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9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游泳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0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1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避免在饭后立即进行运动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4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减慢消化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饭后休息有益健康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6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避免进行过于激烈的有氧运动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7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容易导致不适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适度运动更健康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0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运动禁忌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避免剧烈运动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4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容易加重症状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影响消化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5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运动注意事项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6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在进行饭前运动时，一定要等饭后半小时后进行，以免影响消化。另外，进行适量运动时一定要听从医生的建议，不可过度运动。最重要的是避免在空腹或饱餐后进行运动，保持适当的胃部状态。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06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0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6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心理调理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心理调理方法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心理调理在胃炎的治疗中起着至关重要的作用。学会放松自己、保持良好心态以及寻求心理咨询帮助是帮助缓解症状的重要方法。通过调整心理状态，可以减轻胃炎的症状，提高生活质量。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心理调理技巧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增加社交互动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经常与朋友交流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分散注意力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培养爱好和兴趣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维持身心健康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良好的睡眠习惯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心理调理建议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4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释放压力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定期进行心理疏导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学习调节情绪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参加心理健康课程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勇敢面对挑战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积极面对问题，不要逃避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紧张情绪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影响胃肠功能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6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心理压力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加重病情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心理因素对胃炎的影响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长期焦虑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易导致胃炎复发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心理调理建议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释放压力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定期进行心理疏导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勇敢面对挑战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积极面对问题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调节情绪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参加心理健康课程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07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5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7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预防措施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9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胃炎预防小常识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要预防胃炎，首先需要注意饮食要清淡，避免过于油腻的食物。此外，餐前漱口可以帮助避免细菌感染，还要避免过度劳累，保持良好的生活规律，注意饮食细节。这些小常识可以有效帮助预防胃炎的发生。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饮食禁忌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63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易导致胃部不适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饮食过于油腻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刺激胃部黏膜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吸烟、饮酒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可能损伤胃黏膜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长期服用刺激性药物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1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定期体检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72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及时发现问题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定期检查胃部情况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体重异常可能反映胃部问题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注意体重变化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6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胃炎常见病因之一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定期检查幽门螺杆菌感染情况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9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生活习惯调整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8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作息正常，有助于胃部健康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保持良好的生活规律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细心选择食材，注意食用方式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注重饮食细节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熬夜容易影响胃部功能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避免熬夜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0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91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通过合理的饮食控制、定期体检和生活习惯调整，可以有效预防胃炎的发生。胃炎是一种常见病，但只要注意日常预防，就能够避免不必要的疾病困扰。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08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9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第八章 总结与展望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9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https://d.book118.com/558122077036006047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306</Paragraphs>
  <Slides>47</Slides>
  <Notes>14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baseType="lpstr" size="55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胃炎如何有效调理</vt:lpstr>
      <vt:lpstr>目录</vt:lpstr>
      <vt:lpstr>第1章 疾病概述</vt:lpstr>
      <vt:lpstr>胃炎简介</vt:lpstr>
      <vt:lpstr>胃炎的危害</vt:lpstr>
      <vt:lpstr>胃炎的病因</vt:lpstr>
      <vt:lpstr>胃炎的诊断</vt:lpstr>
      <vt:lpstr> </vt:lpstr>
      <vt:lpstr>第2章 饮食调理</vt:lpstr>
      <vt:lpstr>饮食宜忌</vt:lpstr>
      <vt:lpstr>饮食禁忌</vt:lpstr>
      <vt:lpstr>胃炎饮食指导</vt:lpstr>
      <vt:lpstr> </vt:lpstr>
      <vt:lpstr>第3章 药物治疗</vt:lpstr>
      <vt:lpstr>常用药物</vt:lpstr>
      <vt:lpstr>胃炎药物治疗注意事项</vt:lpstr>
      <vt:lpstr>药物治疗效果监测</vt:lpstr>
      <vt:lpstr> </vt:lpstr>
      <vt:lpstr>药物治疗注意事项</vt:lpstr>
      <vt:lpstr>药物治疗注意事项</vt:lpstr>
      <vt:lpstr>药物治疗效果监测</vt:lpstr>
      <vt:lpstr>药物治疗效果监测</vt:lpstr>
      <vt:lpstr>第4章 中医调理</vt:lpstr>
      <vt:lpstr> </vt:lpstr>
      <vt:lpstr>中医调理要点</vt:lpstr>
      <vt:lpstr>中医药物</vt:lpstr>
      <vt:lpstr>中医养生建议</vt:lpstr>
      <vt:lpstr>总结</vt:lpstr>
      <vt:lpstr>第5章 运动锻炼</vt:lpstr>
      <vt:lpstr>运动对胃炎的影响</vt:lpstr>
      <vt:lpstr>适合的运动方式</vt:lpstr>
      <vt:lpstr>运动禁忌</vt:lpstr>
      <vt:lpstr>运动注意事项</vt:lpstr>
      <vt:lpstr>第6章 心理调理</vt:lpstr>
      <vt:lpstr> </vt:lpstr>
      <vt:lpstr>心理调理技巧</vt:lpstr>
      <vt:lpstr>心理调理建议</vt:lpstr>
      <vt:lpstr>心理因素对胃炎的影响</vt:lpstr>
      <vt:lpstr>心理调理建议</vt:lpstr>
      <vt:lpstr>第7章 预防措施</vt:lpstr>
      <vt:lpstr> </vt:lpstr>
      <vt:lpstr>饮食禁忌</vt:lpstr>
      <vt:lpstr>定期体检</vt:lpstr>
      <vt:lpstr>生活习惯调整</vt:lpstr>
      <vt:lpstr>总结</vt:lpstr>
      <vt:lpstr>第八章 总结与展望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2024-09-28T12:06:54.194</cp:lastPrinted>
  <dcterms:created xsi:type="dcterms:W3CDTF">2024-09-28T04:06:54Z</dcterms:created>
  <dcterms:modified xsi:type="dcterms:W3CDTF">2024-09-28T04:06:56Z</dcterms:modified>
</cp:coreProperties>
</file>