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39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15F29-30AC-4997-BF57-6A11E4B7F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03055-5990-4EA4-9B0D-1015D9098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5983A-1781-4377-A662-FEB092D88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B3558-8807-4362-949C-E26C53022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BCE545-A631-4261-97BD-DC2B9244B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43D8D0-45FB-48C9-9B41-529528523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CAEFE9-6143-423D-B531-1A9AB49D6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08EDF-F8B1-4B51-8FAB-F60CE0B4C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8C6E0-3BA2-4414-8AA4-A52CA938D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821E0-5826-4AEE-BF0E-E4CC54510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6C596-8AE7-4A48-9EB3-CEC49CAA0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png" /><Relationship Id="rId3" Type="http://schemas.openxmlformats.org/officeDocument/2006/relationships/image" Target="../media/image12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22126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1"/>
          <p:cNvSpPr/>
          <p:nvPr/>
        </p:nvSpPr>
        <p:spPr>
          <a:xfrm>
            <a:off x="2210816" y="1400446"/>
            <a:ext cx="7809865" cy="33572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8800" spc="-40">
                <a:ln w="372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C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初三物理总复</a:t>
            </a:r>
            <a:r>
              <a:rPr sz="8800" spc="-30">
                <a:ln w="372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C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习</a:t>
            </a:r>
            <a:endParaRPr lang="SimSun" altLang="SimSun" sz="8800"/>
          </a:p>
          <a:p>
            <a:pPr marL="368807" algn="l" rtl="0" eaLnBrk="0">
              <a:lnSpc>
                <a:spcPts val="17432"/>
              </a:lnSpc>
            </a:pPr>
            <a:r>
              <a:rPr sz="8000" spc="-40">
                <a:ln w="33866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F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第一轮基础复</a:t>
            </a:r>
            <a:r>
              <a:rPr sz="8000" spc="-30">
                <a:ln w="33866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F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习</a:t>
            </a:r>
            <a:endParaRPr lang="SimSun" altLang="SimSun" sz="8000"/>
          </a:p>
        </p:txBody>
      </p:sp>
      <p:sp>
        <p:nvSpPr>
          <p:cNvPr id="2" name="textbox 2"/>
          <p:cNvSpPr/>
          <p:nvPr/>
        </p:nvSpPr>
        <p:spPr>
          <a:xfrm>
            <a:off x="11190682" y="6484492"/>
            <a:ext cx="84455" cy="165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3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000" spc="-4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/>
          <p:nvPr/>
        </p:nvSpPr>
        <p:spPr>
          <a:xfrm>
            <a:off x="1398676" y="277907"/>
            <a:ext cx="7387590" cy="6047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694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5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初中物理主</a:t>
            </a:r>
            <a:r>
              <a:rPr sz="5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要</a:t>
            </a:r>
            <a:r>
              <a:rPr sz="5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内容</a:t>
            </a:r>
            <a:endParaRPr lang="SimSun" altLang="SimSun" sz="5400"/>
          </a:p>
          <a:p>
            <a:pPr marL="44932" algn="l" rtl="0" eaLnBrk="0">
              <a:lnSpc>
                <a:spcPct val="95000"/>
              </a:lnSpc>
              <a:spcBef>
                <a:spcPts val="927"/>
              </a:spcBef>
            </a:pPr>
            <a:r>
              <a:rPr sz="540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一、力</a:t>
            </a:r>
            <a:r>
              <a:rPr sz="5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学</a:t>
            </a:r>
            <a:endParaRPr lang="SimSun" altLang="SimSun" sz="5400"/>
          </a:p>
          <a:p>
            <a:pPr marL="44932" algn="l" rtl="0" eaLnBrk="0">
              <a:lnSpc>
                <a:spcPct val="96000"/>
              </a:lnSpc>
              <a:spcBef>
                <a:spcPts val="654"/>
              </a:spcBef>
            </a:pPr>
            <a:r>
              <a:rPr sz="540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二、热</a:t>
            </a:r>
            <a:r>
              <a:rPr sz="5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学</a:t>
            </a:r>
            <a:endParaRPr lang="SimSun" altLang="SimSun" sz="5400"/>
          </a:p>
          <a:p>
            <a:pPr marL="33959" algn="l" rtl="0" eaLnBrk="0">
              <a:lnSpc>
                <a:spcPct val="96000"/>
              </a:lnSpc>
              <a:spcBef>
                <a:spcPts val="612"/>
              </a:spcBef>
            </a:pPr>
            <a:r>
              <a:rPr sz="54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三、电学</a:t>
            </a:r>
            <a:endParaRPr lang="SimSun" altLang="SimSun" sz="5400"/>
          </a:p>
          <a:p>
            <a:pPr marL="98425" algn="l" rtl="0" eaLnBrk="0">
              <a:lnSpc>
                <a:spcPct val="95000"/>
              </a:lnSpc>
              <a:spcBef>
                <a:spcPts val="634"/>
              </a:spcBef>
            </a:pPr>
            <a:r>
              <a:rPr sz="540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四、光</a:t>
            </a:r>
            <a:r>
              <a:rPr sz="540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学</a:t>
            </a:r>
            <a:endParaRPr lang="SimSun" altLang="SimSun" sz="5400"/>
          </a:p>
          <a:p>
            <a:pPr marL="12700" indent="32232" algn="l" rtl="0" eaLnBrk="0">
              <a:lnSpc>
                <a:spcPct val="100000"/>
              </a:lnSpc>
              <a:spcBef>
                <a:spcPts val="726"/>
              </a:spcBef>
            </a:pPr>
            <a:r>
              <a:rPr sz="540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五、电磁学</a:t>
            </a:r>
            <a:r>
              <a:rPr sz="5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5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₱</a:t>
            </a:r>
            <a:r>
              <a:rPr sz="5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六、声学</a:t>
            </a:r>
            <a:endParaRPr lang="SimSun" altLang="SimSun" sz="5400"/>
          </a:p>
        </p:txBody>
      </p:sp>
      <p:sp>
        <p:nvSpPr>
          <p:cNvPr id="4" name="textbox 4"/>
          <p:cNvSpPr/>
          <p:nvPr/>
        </p:nvSpPr>
        <p:spPr>
          <a:xfrm>
            <a:off x="11181233" y="6485102"/>
            <a:ext cx="93980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34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200" spc="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5"/>
          <p:cNvSpPr/>
          <p:nvPr/>
        </p:nvSpPr>
        <p:spPr>
          <a:xfrm>
            <a:off x="1603197" y="90327"/>
            <a:ext cx="9005569" cy="68287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696"/>
              </a:lnSpc>
            </a:pPr>
            <a:endParaRPr lang="Arial" altLang="Arial" sz="100"/>
          </a:p>
          <a:p>
            <a:pPr marL="1558404" algn="l" rtl="0" eaLnBrk="0">
              <a:lnSpc>
                <a:spcPct val="95000"/>
              </a:lnSpc>
            </a:pPr>
            <a:r>
              <a:rPr sz="54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一、力学基础</a:t>
            </a:r>
            <a:r>
              <a:rPr sz="5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知</a:t>
            </a:r>
            <a:r>
              <a:rPr sz="5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识</a:t>
            </a:r>
            <a:endParaRPr lang="SimSun" altLang="SimSun" sz="5400"/>
          </a:p>
          <a:p>
            <a:pPr algn="l" rtl="0" eaLnBrk="0">
              <a:lnSpc>
                <a:spcPct val="172000"/>
              </a:lnSpc>
            </a:pPr>
            <a:endParaRPr lang="Arial" altLang="Arial" sz="1000"/>
          </a:p>
          <a:p>
            <a:pPr marL="26720" algn="l" rtl="0" eaLnBrk="0">
              <a:lnSpc>
                <a:spcPct val="90000"/>
              </a:lnSpc>
              <a:spcBef>
                <a:spcPts val="721"/>
              </a:spcBef>
            </a:pPr>
            <a:r>
              <a:rPr sz="24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r>
              <a:rPr sz="24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、概念：力是物体对物体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的作用</a:t>
            </a:r>
            <a:endParaRPr lang="SimSun" altLang="SimSun" sz="2400"/>
          </a:p>
          <a:p>
            <a:pPr marL="17881" algn="l" rtl="0" eaLnBrk="0">
              <a:lnSpc>
                <a:spcPct val="94000"/>
              </a:lnSpc>
              <a:spcBef>
                <a:spcPts val="23"/>
              </a:spcBef>
            </a:pPr>
            <a:r>
              <a:rPr sz="2400" spc="-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</a:t>
            </a:r>
            <a:r>
              <a:rPr sz="240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、理解： 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O</a:t>
            </a:r>
            <a:r>
              <a:rPr sz="240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物质性  施力物体与受力物体</a:t>
            </a:r>
            <a:endParaRPr lang="SimSun" altLang="SimSun" sz="2400"/>
          </a:p>
          <a:p>
            <a:pPr marL="3221329" algn="l" rtl="0" eaLnBrk="0">
              <a:lnSpc>
                <a:spcPct val="95000"/>
              </a:lnSpc>
              <a:spcBef>
                <a:spcPts val="859"/>
              </a:spcBef>
            </a:pPr>
            <a:r>
              <a:rPr sz="240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2400" spc="-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a</a:t>
            </a:r>
            <a:r>
              <a:rPr sz="2400" spc="-1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40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、力不能脱离物体而单独存在；</a:t>
            </a:r>
            <a:endParaRPr lang="SimSun" altLang="SimSun" sz="2400"/>
          </a:p>
          <a:p>
            <a:pPr marL="2922015" indent="759256" algn="l" rtl="0" eaLnBrk="0">
              <a:lnSpc>
                <a:spcPct val="104000"/>
              </a:lnSpc>
              <a:spcBef>
                <a:spcPts val="441"/>
              </a:spcBef>
              <a:tabLst>
                <a:tab pos="3141979"/>
              </a:tabLst>
            </a:pPr>
            <a:r>
              <a:rPr sz="2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b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、有力的存在，至少有两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物体)     	</a:t>
            </a:r>
            <a:r>
              <a:rPr sz="24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相互性  施力物体同</a:t>
            </a:r>
            <a:r>
              <a:rPr sz="24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也是受力物体</a:t>
            </a:r>
            <a:endParaRPr lang="SimSun" altLang="SimSun" sz="2400"/>
          </a:p>
          <a:p>
            <a:pPr algn="r" rtl="0" eaLnBrk="0">
              <a:lnSpc>
                <a:spcPct val="90000"/>
              </a:lnSpc>
              <a:spcBef>
                <a:spcPts val="822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(判断施力物体和受力物体都是直接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作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用的</a:t>
            </a:r>
            <a:endParaRPr lang="SimSun" altLang="SimSun" sz="2400"/>
          </a:p>
          <a:p>
            <a:pPr marL="12700" algn="l" rtl="0" eaLnBrk="0">
              <a:lnSpc>
                <a:spcPct val="86000"/>
              </a:lnSpc>
              <a:spcBef>
                <a:spcPts val="11"/>
              </a:spcBef>
            </a:pPr>
            <a:r>
              <a:rPr sz="23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</a:t>
            </a:r>
            <a:r>
              <a:rPr sz="23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体)</a:t>
            </a:r>
            <a:endParaRPr lang="SimSun" altLang="SimSun" sz="2300"/>
          </a:p>
          <a:p>
            <a:pPr marL="2922015" algn="l" rtl="0" eaLnBrk="0">
              <a:lnSpc>
                <a:spcPct val="96000"/>
              </a:lnSpc>
              <a:spcBef>
                <a:spcPts val="6"/>
              </a:spcBef>
              <a:tabLst>
                <a:tab pos="3141979"/>
              </a:tabLst>
            </a:pPr>
            <a:r>
              <a:rPr sz="23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230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同时性  没有先后，是同时</a:t>
            </a:r>
            <a:r>
              <a:rPr sz="230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endParaRPr lang="SimSun" altLang="SimSun" sz="2300"/>
          </a:p>
          <a:p>
            <a:pPr marL="1392529" algn="l" rtl="0" eaLnBrk="0">
              <a:lnSpc>
                <a:spcPts val="3544"/>
              </a:lnSpc>
            </a:pPr>
            <a:r>
              <a:rPr sz="230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(注：力的产生不一定要相互接</a:t>
            </a:r>
            <a:r>
              <a:rPr sz="230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触</a:t>
            </a:r>
            <a:r>
              <a:rPr sz="23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300"/>
          </a:p>
          <a:p>
            <a:pPr marL="16052" algn="l" rtl="0" eaLnBrk="0">
              <a:lnSpc>
                <a:spcPct val="95000"/>
              </a:lnSpc>
              <a:spcBef>
                <a:spcPts val="980"/>
              </a:spcBef>
            </a:pPr>
            <a:r>
              <a:rPr sz="24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</a:t>
            </a:r>
            <a:r>
              <a:rPr sz="24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、力的作用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效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果</a:t>
            </a:r>
            <a:endParaRPr lang="SimSun" altLang="SimSun" sz="2400"/>
          </a:p>
          <a:p>
            <a:pPr marL="940816" algn="l" rtl="0" eaLnBrk="0">
              <a:lnSpc>
                <a:spcPct val="95000"/>
              </a:lnSpc>
              <a:spcBef>
                <a:spcPts val="932"/>
              </a:spcBef>
            </a:pPr>
            <a:r>
              <a:rPr sz="2400" spc="0">
                <a:solidFill>
                  <a:srgbClr val="00000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O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改变物体的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形状</a:t>
            </a:r>
            <a:endParaRPr lang="SimSun" altLang="SimSun" sz="2400"/>
          </a:p>
          <a:p>
            <a:pPr marL="940816" algn="l" rtl="0" eaLnBrk="0">
              <a:lnSpc>
                <a:spcPts val="2993"/>
              </a:lnSpc>
              <a:spcBef>
                <a:spcPts val="769"/>
              </a:spcBef>
              <a:tabLst>
                <a:tab pos="1160780"/>
              </a:tabLst>
            </a:pP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24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改变物体的运动状态 </a:t>
            </a:r>
            <a:r>
              <a:rPr sz="24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运动速度的大小改变</a:t>
            </a:r>
            <a:endParaRPr lang="SimSun" altLang="SimSun" sz="2400"/>
          </a:p>
          <a:p>
            <a:pPr algn="r" rtl="0" eaLnBrk="0">
              <a:lnSpc>
                <a:spcPct val="90000"/>
              </a:lnSpc>
              <a:spcBef>
                <a:spcPts val="822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运动方向</a:t>
            </a:r>
            <a:endParaRPr lang="SimSun" altLang="SimSun" sz="2400"/>
          </a:p>
          <a:p>
            <a:pPr marL="37693" algn="l" rtl="0" eaLnBrk="0">
              <a:lnSpc>
                <a:spcPct val="94000"/>
              </a:lnSpc>
              <a:spcBef>
                <a:spcPts val="25"/>
              </a:spcBef>
            </a:pPr>
            <a:r>
              <a:rPr sz="240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的改</a:t>
            </a:r>
            <a:r>
              <a:rPr sz="240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变</a:t>
            </a:r>
            <a:endParaRPr lang="SimSun" altLang="SimSun" sz="2400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544013" y="5745467"/>
            <a:ext cx="220370" cy="3380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525212" y="3922720"/>
            <a:ext cx="220370" cy="33717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525212" y="2806179"/>
            <a:ext cx="220370" cy="338023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11182452" y="6485102"/>
            <a:ext cx="92710" cy="170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2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spc="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10"/>
          <p:cNvSpPr/>
          <p:nvPr/>
        </p:nvSpPr>
        <p:spPr>
          <a:xfrm>
            <a:off x="1502054" y="569371"/>
            <a:ext cx="7497444" cy="5144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368"/>
              </a:lnSpc>
            </a:pPr>
            <a:endParaRPr lang="Arial" altLang="Arial" sz="100"/>
          </a:p>
          <a:p>
            <a:pPr marL="2359952" algn="l" rtl="0" eaLnBrk="0">
              <a:lnSpc>
                <a:spcPct val="92000"/>
              </a:lnSpc>
            </a:pPr>
            <a:r>
              <a:rPr sz="5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力学基础知</a:t>
            </a:r>
            <a:r>
              <a:rPr sz="5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识</a:t>
            </a:r>
            <a:endParaRPr lang="SimSun" altLang="SimSun" sz="5400"/>
          </a:p>
          <a:p>
            <a:pPr marL="12700" algn="l" rtl="0" eaLnBrk="0">
              <a:lnSpc>
                <a:spcPct val="94000"/>
              </a:lnSpc>
              <a:spcBef>
                <a:spcPts val="15"/>
              </a:spcBef>
            </a:pPr>
            <a:r>
              <a:rPr sz="1400" spc="-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4</a:t>
            </a:r>
            <a:r>
              <a:rPr sz="1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、影响力的作用效果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的因素</a:t>
            </a:r>
            <a:endParaRPr lang="SimSun" altLang="SimSun" sz="1400"/>
          </a:p>
          <a:p>
            <a:pPr marL="338905" algn="l" rtl="0" eaLnBrk="0">
              <a:lnSpc>
                <a:spcPct val="97000"/>
              </a:lnSpc>
              <a:spcBef>
                <a:spcPts val="635"/>
              </a:spcBef>
            </a:pPr>
            <a:r>
              <a:rPr sz="14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大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小</a:t>
            </a:r>
            <a:endParaRPr lang="SimSun" altLang="SimSun" sz="1400"/>
          </a:p>
          <a:p>
            <a:pPr marL="338169" algn="l" rtl="0" eaLnBrk="0">
              <a:lnSpc>
                <a:spcPct val="97000"/>
              </a:lnSpc>
              <a:spcBef>
                <a:spcPts val="547"/>
              </a:spcBef>
            </a:pPr>
            <a:r>
              <a:rPr sz="14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方向               力的三要素</a:t>
            </a:r>
            <a:endParaRPr lang="SimSun" altLang="SimSun" sz="1400"/>
          </a:p>
          <a:p>
            <a:pPr marL="338169" algn="l" rtl="0" eaLnBrk="0">
              <a:lnSpc>
                <a:spcPct val="97000"/>
              </a:lnSpc>
              <a:spcBef>
                <a:spcPts val="547"/>
              </a:spcBef>
            </a:pPr>
            <a:r>
              <a:rPr sz="14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作用点</a:t>
            </a:r>
            <a:endParaRPr lang="SimSun" altLang="SimSun" sz="1400"/>
          </a:p>
          <a:p>
            <a:pPr marL="338169" algn="l" rtl="0" eaLnBrk="0">
              <a:lnSpc>
                <a:spcPct val="97000"/>
              </a:lnSpc>
              <a:spcBef>
                <a:spcPts val="547"/>
              </a:spcBef>
            </a:pPr>
            <a:r>
              <a:rPr sz="14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 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受力面积</a:t>
            </a:r>
            <a:endParaRPr lang="SimSun" altLang="SimSun" sz="1400"/>
          </a:p>
          <a:p>
            <a:pPr marL="17322" algn="l" rtl="0" eaLnBrk="0">
              <a:lnSpc>
                <a:spcPct val="95000"/>
              </a:lnSpc>
              <a:spcBef>
                <a:spcPts val="492"/>
              </a:spcBef>
            </a:pPr>
            <a:r>
              <a:rPr sz="1400" spc="1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5</a:t>
            </a:r>
            <a:r>
              <a:rPr sz="140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、力的符号(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140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)及单位(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N</a:t>
            </a:r>
            <a:r>
              <a:rPr sz="140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400"/>
          </a:p>
          <a:p>
            <a:pPr marL="17856" algn="l" rtl="0" eaLnBrk="0">
              <a:lnSpc>
                <a:spcPct val="95000"/>
              </a:lnSpc>
              <a:spcBef>
                <a:spcPts val="580"/>
              </a:spcBef>
            </a:pPr>
            <a:r>
              <a:rPr sz="1400" spc="-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6</a:t>
            </a:r>
            <a:r>
              <a:rPr sz="1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、力的</a:t>
            </a:r>
            <a:r>
              <a:rPr sz="1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示</a:t>
            </a:r>
            <a:endParaRPr lang="SimSun" altLang="SimSun" sz="1400"/>
          </a:p>
          <a:p>
            <a:pPr marL="338905" algn="l" rtl="0" eaLnBrk="0">
              <a:lnSpc>
                <a:spcPct val="97000"/>
              </a:lnSpc>
              <a:spcBef>
                <a:spcPts val="635"/>
              </a:spcBef>
            </a:pPr>
            <a:r>
              <a:rPr sz="14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  文字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叙述</a:t>
            </a:r>
            <a:endParaRPr lang="SimSun" altLang="SimSun" sz="1400"/>
          </a:p>
          <a:p>
            <a:pPr marL="338169" algn="l" rtl="0" eaLnBrk="0">
              <a:lnSpc>
                <a:spcPct val="97000"/>
              </a:lnSpc>
              <a:spcBef>
                <a:spcPts val="547"/>
              </a:spcBef>
            </a:pPr>
            <a:r>
              <a:rPr sz="1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 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图形法      力的示意图                             (都要包括力的三要素)</a:t>
            </a:r>
            <a:endParaRPr lang="SimSun" altLang="SimSun" sz="1400"/>
          </a:p>
          <a:p>
            <a:pPr marL="338169" algn="l" rtl="0" eaLnBrk="0">
              <a:lnSpc>
                <a:spcPct val="97000"/>
              </a:lnSpc>
              <a:spcBef>
                <a:spcPts val="547"/>
              </a:spcBef>
            </a:pPr>
            <a:r>
              <a:rPr sz="14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                    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力的图示(不作要求)</a:t>
            </a:r>
            <a:endParaRPr lang="SimSun" altLang="SimSun" sz="1400"/>
          </a:p>
          <a:p>
            <a:pPr algn="l" rtl="0" eaLnBrk="0">
              <a:lnSpc>
                <a:spcPct val="191000"/>
              </a:lnSpc>
            </a:pPr>
            <a:endParaRPr lang="Arial" altLang="Arial" sz="1000"/>
          </a:p>
          <a:p>
            <a:pPr marL="338905" algn="l" rtl="0" eaLnBrk="0">
              <a:lnSpc>
                <a:spcPct val="97000"/>
              </a:lnSpc>
              <a:spcBef>
                <a:spcPts val="431"/>
              </a:spcBef>
            </a:pPr>
            <a:r>
              <a:rPr sz="140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    工具：弹簧测力</a:t>
            </a:r>
            <a:r>
              <a:rPr sz="14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</a:t>
            </a:r>
            <a:endParaRPr lang="SimSun" altLang="SimSun" sz="1400"/>
          </a:p>
          <a:p>
            <a:pPr marL="338169" algn="l" rtl="0" eaLnBrk="0">
              <a:lnSpc>
                <a:spcPct val="94000"/>
              </a:lnSpc>
              <a:spcBef>
                <a:spcPts val="453"/>
              </a:spcBef>
            </a:pPr>
            <a:r>
              <a:rPr sz="14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    原理：在弹性限度内，弹簧的伸长量与缩短量跟它受到的拉力或压力成正比(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140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KX</a:t>
            </a:r>
            <a:r>
              <a:rPr sz="1400" spc="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)</a:t>
            </a:r>
            <a:endParaRPr lang="Calibri" altLang="Calibri" sz="1400"/>
          </a:p>
          <a:p>
            <a:pPr marL="348665" algn="l" rtl="0" eaLnBrk="0">
              <a:lnSpc>
                <a:spcPts val="1940"/>
              </a:lnSpc>
              <a:spcBef>
                <a:spcPts val="354"/>
              </a:spcBef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③       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使用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endParaRPr lang="SimSun" altLang="SimSun" sz="1300"/>
          </a:p>
          <a:p>
            <a:pPr marL="15722" algn="l" rtl="0" eaLnBrk="0">
              <a:lnSpc>
                <a:spcPts val="1579"/>
              </a:lnSpc>
              <a:spcBef>
                <a:spcPts val="520"/>
              </a:spcBef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8 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、初中所学的力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endParaRPr lang="SimSun" altLang="SimSun" sz="1300"/>
          </a:p>
          <a:p>
            <a:pPr algn="l" rtl="0" eaLnBrk="0">
              <a:lnSpc>
                <a:spcPct val="114000"/>
              </a:lnSpc>
            </a:pPr>
            <a:endParaRPr lang="Arial" altLang="Arial" sz="500"/>
          </a:p>
          <a:p>
            <a:pPr marL="340106" algn="l" rtl="0" eaLnBrk="0">
              <a:lnSpc>
                <a:spcPct val="95000"/>
              </a:lnSpc>
              <a:spcBef>
                <a:spcPts val="2"/>
              </a:spcBef>
            </a:pPr>
            <a:r>
              <a:rPr sz="140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重力、弹力、摩擦力、压力(压强)</a:t>
            </a:r>
            <a:r>
              <a:rPr sz="140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浮力</a:t>
            </a:r>
            <a:endParaRPr lang="SimSun" altLang="SimSun" sz="1400"/>
          </a:p>
        </p:txBody>
      </p:sp>
      <p:sp>
        <p:nvSpPr>
          <p:cNvPr id="11" name="textbox 11"/>
          <p:cNvSpPr/>
          <p:nvPr/>
        </p:nvSpPr>
        <p:spPr>
          <a:xfrm>
            <a:off x="1506499" y="3916679"/>
            <a:ext cx="1554480" cy="457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4"/>
              </a:spcBef>
            </a:pPr>
            <a:r>
              <a:rPr sz="1400" spc="-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7</a:t>
            </a:r>
            <a:r>
              <a:rPr sz="1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、力的</a:t>
            </a:r>
            <a:r>
              <a:rPr sz="1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测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量     </a:t>
            </a:r>
            <a:endParaRPr lang="SimSun" altLang="SimSun" sz="1400"/>
          </a:p>
        </p:txBody>
      </p:sp>
      <p:sp>
        <p:nvSpPr>
          <p:cNvPr id="12" name="path"/>
          <p:cNvSpPr/>
          <p:nvPr/>
        </p:nvSpPr>
        <p:spPr>
          <a:xfrm>
            <a:off x="2940049" y="3929379"/>
            <a:ext cx="107950" cy="407670"/>
          </a:xfrm>
          <a:custGeom>
            <a:rect l="0" t="0" r="0" b="0"/>
            <a:pathLst>
              <a:path w="170" h="642">
                <a:moveTo>
                  <a:pt x="165" y="637"/>
                </a:moveTo>
                <a:cubicBezTo>
                  <a:pt x="120" y="637"/>
                  <a:pt x="85" y="631"/>
                  <a:pt x="85" y="623"/>
                </a:cubicBezTo>
                <a:lnTo>
                  <a:pt x="85" y="623"/>
                </a:lnTo>
                <a:cubicBezTo>
                  <a:pt x="85" y="623"/>
                  <a:pt x="85" y="623"/>
                  <a:pt x="85" y="623"/>
                </a:cubicBezTo>
                <a:lnTo>
                  <a:pt x="85" y="623"/>
                </a:lnTo>
                <a:lnTo>
                  <a:pt x="85" y="334"/>
                </a:lnTo>
                <a:lnTo>
                  <a:pt x="85" y="334"/>
                </a:lnTo>
                <a:lnTo>
                  <a:pt x="85" y="334"/>
                </a:lnTo>
                <a:cubicBezTo>
                  <a:pt x="85" y="326"/>
                  <a:pt x="49" y="320"/>
                  <a:pt x="5" y="320"/>
                </a:cubicBezTo>
                <a:lnTo>
                  <a:pt x="5" y="320"/>
                </a:lnTo>
                <a:cubicBezTo>
                  <a:pt x="5" y="320"/>
                  <a:pt x="5" y="320"/>
                  <a:pt x="5" y="320"/>
                </a:cubicBezTo>
                <a:lnTo>
                  <a:pt x="5" y="320"/>
                </a:lnTo>
                <a:cubicBezTo>
                  <a:pt x="49" y="320"/>
                  <a:pt x="85" y="315"/>
                  <a:pt x="85" y="307"/>
                </a:cubicBezTo>
                <a:lnTo>
                  <a:pt x="85" y="307"/>
                </a:lnTo>
                <a:lnTo>
                  <a:pt x="85" y="18"/>
                </a:lnTo>
                <a:lnTo>
                  <a:pt x="85" y="18"/>
                </a:lnTo>
                <a:cubicBezTo>
                  <a:pt x="85" y="10"/>
                  <a:pt x="120" y="5"/>
                  <a:pt x="165" y="5"/>
                </a:cubicBez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path"/>
          <p:cNvSpPr/>
          <p:nvPr/>
        </p:nvSpPr>
        <p:spPr>
          <a:xfrm>
            <a:off x="2820669" y="1708149"/>
            <a:ext cx="82550" cy="815975"/>
          </a:xfrm>
          <a:custGeom>
            <a:rect l="0" t="0" r="0" b="0"/>
            <a:pathLst>
              <a:path w="130" h="1285">
                <a:moveTo>
                  <a:pt x="5" y="5"/>
                </a:moveTo>
                <a:cubicBezTo>
                  <a:pt x="38" y="5"/>
                  <a:pt x="65" y="9"/>
                  <a:pt x="65" y="14"/>
                </a:cubicBezTo>
                <a:lnTo>
                  <a:pt x="65" y="14"/>
                </a:lnTo>
                <a:cubicBezTo>
                  <a:pt x="65" y="14"/>
                  <a:pt x="65" y="15"/>
                  <a:pt x="65" y="15"/>
                </a:cubicBezTo>
                <a:lnTo>
                  <a:pt x="65" y="15"/>
                </a:lnTo>
                <a:lnTo>
                  <a:pt x="65" y="632"/>
                </a:lnTo>
                <a:lnTo>
                  <a:pt x="65" y="632"/>
                </a:lnTo>
                <a:lnTo>
                  <a:pt x="65" y="632"/>
                </a:lnTo>
                <a:cubicBezTo>
                  <a:pt x="65" y="638"/>
                  <a:pt x="91" y="642"/>
                  <a:pt x="125" y="642"/>
                </a:cubicBezTo>
                <a:lnTo>
                  <a:pt x="125" y="642"/>
                </a:lnTo>
                <a:cubicBezTo>
                  <a:pt x="125" y="642"/>
                  <a:pt x="125" y="642"/>
                  <a:pt x="125" y="642"/>
                </a:cubicBezTo>
                <a:lnTo>
                  <a:pt x="125" y="642"/>
                </a:lnTo>
                <a:lnTo>
                  <a:pt x="125" y="642"/>
                </a:lnTo>
                <a:lnTo>
                  <a:pt x="125" y="642"/>
                </a:lnTo>
                <a:cubicBezTo>
                  <a:pt x="91" y="642"/>
                  <a:pt x="65" y="646"/>
                  <a:pt x="65" y="652"/>
                </a:cubicBezTo>
                <a:lnTo>
                  <a:pt x="65" y="652"/>
                </a:lnTo>
                <a:lnTo>
                  <a:pt x="65" y="1270"/>
                </a:lnTo>
                <a:lnTo>
                  <a:pt x="65" y="1270"/>
                </a:lnTo>
                <a:lnTo>
                  <a:pt x="65" y="1270"/>
                </a:lnTo>
                <a:cubicBezTo>
                  <a:pt x="65" y="1275"/>
                  <a:pt x="38" y="1280"/>
                  <a:pt x="5" y="1280"/>
                </a:cubicBez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textbox 14"/>
          <p:cNvSpPr/>
          <p:nvPr/>
        </p:nvSpPr>
        <p:spPr>
          <a:xfrm>
            <a:off x="11178794" y="6485102"/>
            <a:ext cx="96519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34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200" spc="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textbox 15"/>
          <p:cNvSpPr/>
          <p:nvPr/>
        </p:nvSpPr>
        <p:spPr>
          <a:xfrm>
            <a:off x="1383944" y="44227"/>
            <a:ext cx="7497444" cy="50914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331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54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力学主体基础</a:t>
            </a:r>
            <a:r>
              <a:rPr sz="5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知</a:t>
            </a:r>
            <a:r>
              <a:rPr sz="5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识</a:t>
            </a:r>
            <a:endParaRPr lang="SimSun" altLang="SimSun" sz="5400"/>
          </a:p>
          <a:p>
            <a:pPr marL="12700" algn="l" rtl="0" eaLnBrk="0">
              <a:lnSpc>
                <a:spcPct val="94000"/>
              </a:lnSpc>
              <a:spcBef>
                <a:spcPts val="15"/>
              </a:spcBef>
            </a:pPr>
            <a:r>
              <a:rPr sz="1400" spc="-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4</a:t>
            </a:r>
            <a:r>
              <a:rPr sz="1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、影响力的作用效果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的因素</a:t>
            </a:r>
            <a:endParaRPr lang="SimSun" altLang="SimSun" sz="1400"/>
          </a:p>
          <a:p>
            <a:pPr marL="338905" algn="l" rtl="0" eaLnBrk="0">
              <a:lnSpc>
                <a:spcPct val="97000"/>
              </a:lnSpc>
              <a:spcBef>
                <a:spcPts val="635"/>
              </a:spcBef>
            </a:pPr>
            <a:r>
              <a:rPr sz="14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大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小</a:t>
            </a:r>
            <a:endParaRPr lang="SimSun" altLang="SimSun" sz="1400"/>
          </a:p>
          <a:p>
            <a:pPr marL="338169" algn="l" rtl="0" eaLnBrk="0">
              <a:lnSpc>
                <a:spcPct val="97000"/>
              </a:lnSpc>
              <a:spcBef>
                <a:spcPts val="547"/>
              </a:spcBef>
            </a:pPr>
            <a:r>
              <a:rPr sz="14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方向               力的三要素</a:t>
            </a:r>
            <a:endParaRPr lang="SimSun" altLang="SimSun" sz="1400"/>
          </a:p>
          <a:p>
            <a:pPr marL="338169" algn="l" rtl="0" eaLnBrk="0">
              <a:lnSpc>
                <a:spcPct val="97000"/>
              </a:lnSpc>
              <a:spcBef>
                <a:spcPts val="547"/>
              </a:spcBef>
            </a:pPr>
            <a:r>
              <a:rPr sz="14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作用点</a:t>
            </a:r>
            <a:endParaRPr lang="SimSun" altLang="SimSun" sz="1400"/>
          </a:p>
          <a:p>
            <a:pPr marL="338169" algn="l" rtl="0" eaLnBrk="0">
              <a:lnSpc>
                <a:spcPct val="97000"/>
              </a:lnSpc>
              <a:spcBef>
                <a:spcPts val="547"/>
              </a:spcBef>
            </a:pPr>
            <a:r>
              <a:rPr sz="14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 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受力面积</a:t>
            </a:r>
            <a:endParaRPr lang="SimSun" altLang="SimSun" sz="1400"/>
          </a:p>
          <a:p>
            <a:pPr marL="17322" algn="l" rtl="0" eaLnBrk="0">
              <a:lnSpc>
                <a:spcPct val="95000"/>
              </a:lnSpc>
              <a:spcBef>
                <a:spcPts val="492"/>
              </a:spcBef>
            </a:pPr>
            <a:r>
              <a:rPr sz="1400" spc="1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5</a:t>
            </a:r>
            <a:r>
              <a:rPr sz="140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、力的符号(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140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)及单位(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N</a:t>
            </a:r>
            <a:r>
              <a:rPr sz="140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400"/>
          </a:p>
          <a:p>
            <a:pPr marL="17856" algn="l" rtl="0" eaLnBrk="0">
              <a:lnSpc>
                <a:spcPct val="95000"/>
              </a:lnSpc>
              <a:spcBef>
                <a:spcPts val="580"/>
              </a:spcBef>
            </a:pPr>
            <a:r>
              <a:rPr sz="1400" spc="-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6</a:t>
            </a:r>
            <a:r>
              <a:rPr sz="1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、力的</a:t>
            </a:r>
            <a:r>
              <a:rPr sz="1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示</a:t>
            </a:r>
            <a:endParaRPr lang="SimSun" altLang="SimSun" sz="1400"/>
          </a:p>
          <a:p>
            <a:pPr marL="338905" algn="l" rtl="0" eaLnBrk="0">
              <a:lnSpc>
                <a:spcPct val="97000"/>
              </a:lnSpc>
              <a:spcBef>
                <a:spcPts val="635"/>
              </a:spcBef>
            </a:pPr>
            <a:r>
              <a:rPr sz="14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  文字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叙述</a:t>
            </a:r>
            <a:endParaRPr lang="SimSun" altLang="SimSun" sz="1400"/>
          </a:p>
          <a:p>
            <a:pPr marL="338169" algn="l" rtl="0" eaLnBrk="0">
              <a:lnSpc>
                <a:spcPct val="97000"/>
              </a:lnSpc>
              <a:spcBef>
                <a:spcPts val="547"/>
              </a:spcBef>
            </a:pPr>
            <a:r>
              <a:rPr sz="1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 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图形法      力的示意图                             (都要包括力的三要素)</a:t>
            </a:r>
            <a:endParaRPr lang="SimSun" altLang="SimSun" sz="1400"/>
          </a:p>
          <a:p>
            <a:pPr marL="338169" algn="l" rtl="0" eaLnBrk="0">
              <a:lnSpc>
                <a:spcPct val="97000"/>
              </a:lnSpc>
              <a:spcBef>
                <a:spcPts val="547"/>
              </a:spcBef>
            </a:pPr>
            <a:r>
              <a:rPr sz="14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                    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力的图示(不作要求)</a:t>
            </a:r>
            <a:endParaRPr lang="SimSun" altLang="SimSun" sz="1400"/>
          </a:p>
          <a:p>
            <a:pPr marL="17144" algn="l" rtl="0" eaLnBrk="0">
              <a:lnSpc>
                <a:spcPct val="95000"/>
              </a:lnSpc>
              <a:spcBef>
                <a:spcPts val="492"/>
              </a:spcBef>
            </a:pPr>
            <a:r>
              <a:rPr sz="14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7</a:t>
            </a:r>
            <a:r>
              <a:rPr sz="1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、力的测量</a:t>
            </a:r>
            <a:endParaRPr lang="SimSun" altLang="SimSun" sz="1400"/>
          </a:p>
          <a:p>
            <a:pPr marL="338905" algn="l" rtl="0" eaLnBrk="0">
              <a:lnSpc>
                <a:spcPct val="97000"/>
              </a:lnSpc>
              <a:spcBef>
                <a:spcPts val="635"/>
              </a:spcBef>
            </a:pPr>
            <a:r>
              <a:rPr sz="140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    工具：弹簧测力</a:t>
            </a:r>
            <a:r>
              <a:rPr sz="14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</a:t>
            </a:r>
            <a:endParaRPr lang="SimSun" altLang="SimSun" sz="1400"/>
          </a:p>
          <a:p>
            <a:pPr marL="338169" algn="l" rtl="0" eaLnBrk="0">
              <a:lnSpc>
                <a:spcPct val="94000"/>
              </a:lnSpc>
              <a:spcBef>
                <a:spcPts val="453"/>
              </a:spcBef>
            </a:pPr>
            <a:r>
              <a:rPr sz="14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    原理： 在弹性限度内，弹簧的伸长量与缩短量</a:t>
            </a:r>
            <a:r>
              <a:rPr sz="14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跟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它受到的拉力或压力成正比(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F=KX)</a:t>
            </a:r>
            <a:endParaRPr lang="Calibri" altLang="Calibri" sz="1400"/>
          </a:p>
          <a:p>
            <a:pPr marL="348665" algn="l" rtl="0" eaLnBrk="0">
              <a:lnSpc>
                <a:spcPts val="1940"/>
              </a:lnSpc>
              <a:spcBef>
                <a:spcPts val="354"/>
              </a:spcBef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③       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使用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endParaRPr lang="SimSun" altLang="SimSun" sz="1300"/>
          </a:p>
          <a:p>
            <a:pPr marL="15722" algn="l" rtl="0" eaLnBrk="0">
              <a:lnSpc>
                <a:spcPts val="1579"/>
              </a:lnSpc>
              <a:spcBef>
                <a:spcPts val="520"/>
              </a:spcBef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8 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、初中所学的力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endParaRPr lang="SimSun" altLang="SimSun" sz="1300"/>
          </a:p>
          <a:p>
            <a:pPr algn="l" rtl="0" eaLnBrk="0">
              <a:lnSpc>
                <a:spcPct val="114000"/>
              </a:lnSpc>
            </a:pPr>
            <a:endParaRPr lang="Arial" altLang="Arial" sz="500"/>
          </a:p>
          <a:p>
            <a:pPr marL="340105" algn="l" rtl="0" eaLnBrk="0">
              <a:lnSpc>
                <a:spcPct val="95000"/>
              </a:lnSpc>
              <a:spcBef>
                <a:spcPts val="2"/>
              </a:spcBef>
            </a:pPr>
            <a:r>
              <a:rPr sz="140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重力、弹力、摩擦力、压力(压强)</a:t>
            </a:r>
            <a:r>
              <a:rPr sz="140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浮力</a:t>
            </a:r>
            <a:endParaRPr lang="SimSun" altLang="SimSun" sz="1400"/>
          </a:p>
        </p:txBody>
      </p:sp>
      <p:sp>
        <p:nvSpPr>
          <p:cNvPr id="16" name="path"/>
          <p:cNvSpPr/>
          <p:nvPr/>
        </p:nvSpPr>
        <p:spPr>
          <a:xfrm>
            <a:off x="2663189" y="1089659"/>
            <a:ext cx="82550" cy="815975"/>
          </a:xfrm>
          <a:custGeom>
            <a:rect l="0" t="0" r="0" b="0"/>
            <a:pathLst>
              <a:path w="130" h="1285">
                <a:moveTo>
                  <a:pt x="5" y="5"/>
                </a:moveTo>
                <a:cubicBezTo>
                  <a:pt x="38" y="5"/>
                  <a:pt x="65" y="9"/>
                  <a:pt x="65" y="15"/>
                </a:cubicBezTo>
                <a:lnTo>
                  <a:pt x="65" y="15"/>
                </a:lnTo>
                <a:cubicBezTo>
                  <a:pt x="65" y="15"/>
                  <a:pt x="65" y="15"/>
                  <a:pt x="65" y="15"/>
                </a:cubicBezTo>
                <a:lnTo>
                  <a:pt x="65" y="15"/>
                </a:lnTo>
                <a:lnTo>
                  <a:pt x="65" y="632"/>
                </a:lnTo>
                <a:lnTo>
                  <a:pt x="65" y="632"/>
                </a:lnTo>
                <a:cubicBezTo>
                  <a:pt x="65" y="638"/>
                  <a:pt x="91" y="642"/>
                  <a:pt x="125" y="642"/>
                </a:cubicBezTo>
                <a:lnTo>
                  <a:pt x="125" y="642"/>
                </a:lnTo>
                <a:cubicBezTo>
                  <a:pt x="125" y="642"/>
                  <a:pt x="125" y="642"/>
                  <a:pt x="125" y="642"/>
                </a:cubicBezTo>
                <a:lnTo>
                  <a:pt x="125" y="642"/>
                </a:lnTo>
                <a:lnTo>
                  <a:pt x="125" y="642"/>
                </a:lnTo>
                <a:lnTo>
                  <a:pt x="125" y="642"/>
                </a:lnTo>
                <a:cubicBezTo>
                  <a:pt x="91" y="642"/>
                  <a:pt x="65" y="646"/>
                  <a:pt x="65" y="652"/>
                </a:cubicBezTo>
                <a:lnTo>
                  <a:pt x="65" y="652"/>
                </a:lnTo>
                <a:lnTo>
                  <a:pt x="65" y="1270"/>
                </a:lnTo>
                <a:lnTo>
                  <a:pt x="65" y="1270"/>
                </a:lnTo>
                <a:lnTo>
                  <a:pt x="65" y="1270"/>
                </a:lnTo>
                <a:cubicBezTo>
                  <a:pt x="65" y="1275"/>
                  <a:pt x="38" y="1280"/>
                  <a:pt x="5" y="1280"/>
                </a:cubicBez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textbox 17"/>
          <p:cNvSpPr/>
          <p:nvPr/>
        </p:nvSpPr>
        <p:spPr>
          <a:xfrm>
            <a:off x="11182452" y="6486169"/>
            <a:ext cx="92710" cy="169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220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200" spc="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textbox 18"/>
          <p:cNvSpPr/>
          <p:nvPr/>
        </p:nvSpPr>
        <p:spPr>
          <a:xfrm>
            <a:off x="1536801" y="-26318"/>
            <a:ext cx="8909050" cy="6739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350675" algn="l" rtl="0" eaLnBrk="0">
              <a:lnSpc>
                <a:spcPts val="6588"/>
              </a:lnSpc>
            </a:pPr>
            <a:r>
              <a:rPr sz="5400" spc="3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&lt;</a:t>
            </a:r>
            <a:r>
              <a:rPr sz="5400" spc="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</a:t>
            </a:r>
            <a:r>
              <a:rPr sz="5400" spc="3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&gt;</a:t>
            </a:r>
            <a:r>
              <a:rPr sz="5400" spc="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重力(</a:t>
            </a:r>
            <a:r>
              <a:rPr sz="5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G</a:t>
            </a:r>
            <a:r>
              <a:rPr sz="5400" spc="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5400"/>
          </a:p>
          <a:p>
            <a:pPr marL="19329" algn="l" rtl="0" eaLnBrk="0">
              <a:lnSpc>
                <a:spcPct val="95000"/>
              </a:lnSpc>
              <a:spcBef>
                <a:spcPts val="267"/>
              </a:spcBef>
            </a:pPr>
            <a:r>
              <a:rPr sz="1800" spc="-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 </a:t>
            </a:r>
            <a:r>
              <a:rPr sz="180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、概念：地球表面附近的一切物体由于地球的吸引而受到的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力。</a:t>
            </a:r>
            <a:endParaRPr lang="SimSun" altLang="SimSun" sz="1800"/>
          </a:p>
          <a:p>
            <a:pPr marL="12700" algn="l" rtl="0" eaLnBrk="0">
              <a:lnSpc>
                <a:spcPct val="100000"/>
              </a:lnSpc>
              <a:spcBef>
                <a:spcPts val="904"/>
              </a:spcBef>
            </a:pPr>
            <a:r>
              <a:rPr sz="1700" spc="-1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</a:t>
            </a:r>
            <a:r>
              <a:rPr sz="170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、理解</a:t>
            </a:r>
            <a:r>
              <a:rPr sz="170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endParaRPr lang="SimSun" altLang="SimSun" sz="1700"/>
          </a:p>
          <a:p>
            <a:pPr marL="439921" algn="l" rtl="0" eaLnBrk="0">
              <a:lnSpc>
                <a:spcPct val="96000"/>
              </a:lnSpc>
              <a:spcBef>
                <a:spcPts val="1020"/>
              </a:spcBef>
            </a:pPr>
            <a:r>
              <a:rPr sz="18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 附近  指大气层以内</a:t>
            </a:r>
            <a:endParaRPr lang="SimSun" altLang="SimSun" sz="1800"/>
          </a:p>
          <a:p>
            <a:pPr marL="438981" algn="l" rtl="0" eaLnBrk="0">
              <a:lnSpc>
                <a:spcPct val="96000"/>
              </a:lnSpc>
              <a:spcBef>
                <a:spcPts val="871"/>
              </a:spcBef>
            </a:pPr>
            <a:r>
              <a:rPr sz="18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 一切  所有的物体(无论物体处于什么状态和怎</a:t>
            </a:r>
            <a:r>
              <a:rPr sz="18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样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运动)</a:t>
            </a:r>
            <a:endParaRPr lang="SimSun" altLang="SimSun" sz="1800"/>
          </a:p>
          <a:p>
            <a:pPr marL="798779" indent="-359797" algn="l" rtl="0" eaLnBrk="0">
              <a:lnSpc>
                <a:spcPct val="93000"/>
              </a:lnSpc>
              <a:spcBef>
                <a:spcPts val="885"/>
              </a:spcBef>
            </a:pPr>
            <a:r>
              <a:rPr sz="18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原因   是由于地球的吸引(说明了施力物体和受力物体；</a:t>
            </a:r>
            <a:r>
              <a:rPr sz="18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但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注意重力不是地球的 </a:t>
            </a:r>
            <a:r>
              <a:rPr sz="180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吸引力</a:t>
            </a:r>
            <a:r>
              <a:rPr sz="18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800"/>
          </a:p>
          <a:p>
            <a:pPr marL="438981" algn="l" rtl="0" eaLnBrk="0">
              <a:lnSpc>
                <a:spcPct val="96000"/>
              </a:lnSpc>
              <a:spcBef>
                <a:spcPts val="857"/>
              </a:spcBef>
            </a:pPr>
            <a:r>
              <a:rPr sz="180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 重力是力(力就有力的三要素，单位就</a:t>
            </a:r>
            <a:r>
              <a:rPr sz="18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牛顿)</a:t>
            </a:r>
            <a:endParaRPr lang="SimSun" altLang="SimSun" sz="1800"/>
          </a:p>
          <a:p>
            <a:pPr marL="47523" algn="l" rtl="0" eaLnBrk="0">
              <a:lnSpc>
                <a:spcPct val="95000"/>
              </a:lnSpc>
              <a:spcBef>
                <a:spcPts val="750"/>
              </a:spcBef>
            </a:pPr>
            <a:r>
              <a:rPr sz="1800" spc="-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</a:t>
            </a:r>
            <a:r>
              <a:rPr sz="18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、重力的</a:t>
            </a:r>
            <a:r>
              <a:rPr sz="18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要素</a:t>
            </a:r>
            <a:endParaRPr lang="SimSun" altLang="SimSun" sz="1800"/>
          </a:p>
          <a:p>
            <a:pPr marL="44316" algn="l" rtl="0" eaLnBrk="0">
              <a:lnSpc>
                <a:spcPct val="94000"/>
              </a:lnSpc>
              <a:spcBef>
                <a:spcPts val="442"/>
              </a:spcBef>
            </a:pPr>
            <a:r>
              <a:rPr sz="18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 大小  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G</a:t>
            </a:r>
            <a:r>
              <a:rPr sz="1800" spc="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mg</a:t>
            </a:r>
            <a:r>
              <a:rPr sz="1800" spc="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O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g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是引力常数，但平常取平均值为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9.8N/Kg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endParaRPr lang="SimSun" altLang="SimSun" sz="1800"/>
          </a:p>
          <a:p>
            <a:pPr marL="3331895" algn="l" rtl="0" eaLnBrk="0">
              <a:lnSpc>
                <a:spcPct val="143000"/>
              </a:lnSpc>
              <a:spcBef>
                <a:spcPts val="372"/>
              </a:spcBef>
              <a:tabLst>
                <a:tab pos="3496945"/>
              </a:tabLst>
            </a:pPr>
            <a:r>
              <a:rPr sz="18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180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地球表面附近物体，不管运动状态和所处位</a:t>
            </a:r>
            <a:r>
              <a:rPr sz="18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置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      	</a:t>
            </a:r>
            <a:r>
              <a:rPr sz="18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涉及密度ρ的系</a:t>
            </a:r>
            <a:r>
              <a:rPr sz="18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列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计算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)</a:t>
            </a:r>
            <a:endParaRPr lang="Calibri" altLang="Calibri" sz="1800"/>
          </a:p>
          <a:p>
            <a:pPr marL="43376" algn="l" rtl="0" eaLnBrk="0">
              <a:lnSpc>
                <a:spcPct val="96000"/>
              </a:lnSpc>
              <a:spcBef>
                <a:spcPts val="1424"/>
              </a:spcBef>
            </a:pPr>
            <a:r>
              <a:rPr sz="18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 方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向  总是竖直向下</a:t>
            </a:r>
            <a:endParaRPr lang="SimSun" altLang="SimSun" sz="1800"/>
          </a:p>
          <a:p>
            <a:pPr marL="1879980" algn="l" rtl="0" eaLnBrk="0">
              <a:lnSpc>
                <a:spcPct val="92000"/>
              </a:lnSpc>
              <a:spcBef>
                <a:spcPts val="692"/>
              </a:spcBef>
            </a:pPr>
            <a:r>
              <a:rPr sz="180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800" spc="-20">
                <a:solidFill>
                  <a:srgbClr val="00000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O</a:t>
            </a:r>
            <a:r>
              <a:rPr sz="1800" spc="-9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“</a:t>
            </a:r>
            <a:r>
              <a:rPr sz="180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竖</a:t>
            </a:r>
            <a:r>
              <a:rPr sz="1800" spc="-9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”</a:t>
            </a:r>
            <a:r>
              <a:rPr sz="180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不能写错；   不是垂直向下；   示意图)</a:t>
            </a:r>
            <a:endParaRPr lang="SimSun" altLang="SimSun" sz="1800"/>
          </a:p>
          <a:p>
            <a:pPr marL="43376" algn="l" rtl="0" eaLnBrk="0">
              <a:lnSpc>
                <a:spcPts val="2981"/>
              </a:lnSpc>
            </a:pPr>
            <a:r>
              <a:rPr sz="18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 作用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  重力在物体上的作用点</a:t>
            </a:r>
            <a:endParaRPr lang="SimSun" altLang="SimSun" sz="1800"/>
          </a:p>
          <a:p>
            <a:pPr marL="1879980" algn="l" rtl="0" eaLnBrk="0">
              <a:lnSpc>
                <a:spcPct val="95000"/>
              </a:lnSpc>
              <a:spcBef>
                <a:spcPts val="1030"/>
              </a:spcBef>
            </a:pPr>
            <a:r>
              <a:rPr sz="180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800" spc="-40">
                <a:solidFill>
                  <a:srgbClr val="00000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O</a:t>
            </a:r>
            <a:r>
              <a:rPr sz="180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质地均匀，外形规则的物体重心在几何中心；</a:t>
            </a:r>
            <a:endParaRPr lang="SimSun" altLang="SimSun" sz="1800"/>
          </a:p>
          <a:p>
            <a:pPr algn="l" rtl="0" eaLnBrk="0">
              <a:lnSpc>
                <a:spcPct val="115000"/>
              </a:lnSpc>
            </a:pPr>
            <a:endParaRPr lang="Arial" altLang="Arial" sz="600"/>
          </a:p>
          <a:p>
            <a:pPr marL="2226995" algn="l" rtl="0" eaLnBrk="0">
              <a:lnSpc>
                <a:spcPts val="2252"/>
              </a:lnSpc>
              <a:spcBef>
                <a:spcPts val="4"/>
              </a:spcBef>
              <a:tabLst>
                <a:tab pos="2392045"/>
              </a:tabLst>
            </a:pPr>
            <a:r>
              <a:rPr sz="18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18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外形不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规则，质地不均匀的物体可用悬挂交叉法找出)</a:t>
            </a:r>
            <a:endParaRPr lang="SimSun" altLang="SimSun" sz="1800"/>
          </a:p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763797" y="6414253"/>
            <a:ext cx="165277" cy="253517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105956" y="5285104"/>
            <a:ext cx="165277" cy="253517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301935" y="5285104"/>
            <a:ext cx="165277" cy="253517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868696" y="4461128"/>
            <a:ext cx="165277" cy="253517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868696" y="4069324"/>
            <a:ext cx="165277" cy="253517"/>
          </a:xfrm>
          <a:prstGeom prst="rect">
            <a:avLst/>
          </a:prstGeom>
        </p:spPr>
      </p:pic>
      <p:sp>
        <p:nvSpPr>
          <p:cNvPr id="24" name="textbox 24"/>
          <p:cNvSpPr/>
          <p:nvPr/>
        </p:nvSpPr>
        <p:spPr>
          <a:xfrm>
            <a:off x="11180623" y="6485102"/>
            <a:ext cx="94614" cy="170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2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spc="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textbox 25"/>
          <p:cNvSpPr/>
          <p:nvPr/>
        </p:nvSpPr>
        <p:spPr>
          <a:xfrm>
            <a:off x="1381430" y="169896"/>
            <a:ext cx="8925559" cy="5032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3314921" algn="l" rtl="0" eaLnBrk="0">
              <a:lnSpc>
                <a:spcPts val="6588"/>
              </a:lnSpc>
            </a:pPr>
            <a:r>
              <a:rPr sz="54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&lt;</a:t>
            </a:r>
            <a:r>
              <a:rPr sz="54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</a:t>
            </a:r>
            <a:r>
              <a:rPr sz="54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&gt;</a:t>
            </a:r>
            <a:r>
              <a:rPr sz="54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弹</a:t>
            </a:r>
            <a:r>
              <a:rPr sz="5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</a:t>
            </a:r>
            <a:endParaRPr lang="SimSun" altLang="SimSun" sz="5400"/>
          </a:p>
          <a:p>
            <a:pPr marL="13919" algn="l" rtl="0" eaLnBrk="0">
              <a:lnSpc>
                <a:spcPct val="95000"/>
              </a:lnSpc>
              <a:spcBef>
                <a:spcPts val="978"/>
              </a:spcBef>
            </a:pPr>
            <a:r>
              <a:rPr sz="2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一、弹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</a:t>
            </a:r>
            <a:endParaRPr lang="SimSun" altLang="SimSun" sz="2400"/>
          </a:p>
          <a:p>
            <a:pPr marL="937463" algn="l" rtl="0" eaLnBrk="0">
              <a:lnSpc>
                <a:spcPct val="95000"/>
              </a:lnSpc>
              <a:spcBef>
                <a:spcPts val="657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、概念：物体受力时发生形变，撤销外力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能恢复原状的</a:t>
            </a:r>
            <a:endParaRPr lang="SimSun" altLang="SimSun" sz="2400"/>
          </a:p>
          <a:p>
            <a:pPr marL="12700" algn="l" rtl="0" eaLnBrk="0">
              <a:lnSpc>
                <a:spcPct val="95000"/>
              </a:lnSpc>
              <a:spcBef>
                <a:spcPts val="74"/>
              </a:spcBef>
            </a:pPr>
            <a:r>
              <a:rPr sz="24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质</a:t>
            </a:r>
            <a:endParaRPr lang="SimSun" altLang="SimSun" sz="2400"/>
          </a:p>
          <a:p>
            <a:pPr marL="1236472" algn="l" rtl="0" eaLnBrk="0">
              <a:lnSpc>
                <a:spcPct val="95000"/>
              </a:lnSpc>
              <a:spcBef>
                <a:spcPts val="847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(塑性：形变后不能自动的恢复到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原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状的性质)</a:t>
            </a:r>
            <a:endParaRPr lang="SimSun" altLang="SimSun" sz="2400"/>
          </a:p>
          <a:p>
            <a:pPr marL="928623" algn="l" rtl="0" eaLnBrk="0">
              <a:lnSpc>
                <a:spcPct val="95000"/>
              </a:lnSpc>
              <a:spcBef>
                <a:spcPts val="639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、弹力：物体发生弹性形变时产生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</a:t>
            </a:r>
            <a:endParaRPr lang="SimSun" altLang="SimSun" sz="2400"/>
          </a:p>
          <a:p>
            <a:pPr marL="13919" algn="l" rtl="0" eaLnBrk="0">
              <a:lnSpc>
                <a:spcPct val="95000"/>
              </a:lnSpc>
              <a:spcBef>
                <a:spcPts val="1065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二、弹性物体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的弹性规律</a:t>
            </a:r>
            <a:endParaRPr lang="SimSun" altLang="SimSun" sz="2400"/>
          </a:p>
          <a:p>
            <a:pPr algn="r" rtl="0" eaLnBrk="0">
              <a:lnSpc>
                <a:spcPct val="90000"/>
              </a:lnSpc>
              <a:spcBef>
                <a:spcPts val="661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、在弹性限度内，弹簧的伸长量与缩短量跟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它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受到的拉力</a:t>
            </a:r>
            <a:endParaRPr lang="SimSun" altLang="SimSun" sz="2400"/>
          </a:p>
          <a:p>
            <a:pPr marL="12700" algn="l" rtl="0" eaLnBrk="0">
              <a:lnSpc>
                <a:spcPct val="98000"/>
              </a:lnSpc>
              <a:spcBef>
                <a:spcPts val="25"/>
              </a:spcBef>
            </a:pPr>
            <a:r>
              <a:rPr sz="23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或压  力成正比。用表达式表示： </a:t>
            </a:r>
            <a:r>
              <a:rPr sz="23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23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</a:t>
            </a:r>
            <a:r>
              <a:rPr sz="23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KX</a:t>
            </a:r>
            <a:r>
              <a:rPr sz="23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(</a:t>
            </a:r>
            <a:r>
              <a:rPr sz="23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23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受到的力； </a:t>
            </a:r>
            <a:r>
              <a:rPr sz="23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K</a:t>
            </a:r>
            <a:r>
              <a:rPr sz="23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倔强系数；</a:t>
            </a:r>
            <a:r>
              <a:rPr sz="23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X </a:t>
            </a:r>
            <a:r>
              <a:rPr sz="240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形变量</a:t>
            </a:r>
            <a:r>
              <a:rPr sz="24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400"/>
          </a:p>
          <a:p>
            <a:pPr marL="1081023" algn="l" rtl="0" eaLnBrk="0">
              <a:lnSpc>
                <a:spcPct val="95000"/>
              </a:lnSpc>
              <a:spcBef>
                <a:spcPts val="620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、自己试着利用弹性原理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制作各种类型测力计</a:t>
            </a:r>
            <a:endParaRPr lang="SimSun" altLang="SimSun" sz="2400"/>
          </a:p>
        </p:txBody>
      </p:sp>
      <p:sp>
        <p:nvSpPr>
          <p:cNvPr id="26" name="textbox 26"/>
          <p:cNvSpPr/>
          <p:nvPr/>
        </p:nvSpPr>
        <p:spPr>
          <a:xfrm>
            <a:off x="11183061" y="6486169"/>
            <a:ext cx="92075" cy="169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220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200" spc="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" name="textbox 27"/>
          <p:cNvSpPr/>
          <p:nvPr/>
        </p:nvSpPr>
        <p:spPr>
          <a:xfrm>
            <a:off x="1797430" y="224192"/>
            <a:ext cx="8974455" cy="6863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426367" algn="l" rtl="0" eaLnBrk="0">
              <a:lnSpc>
                <a:spcPts val="7293"/>
              </a:lnSpc>
            </a:pPr>
            <a:r>
              <a:rPr sz="5900" spc="4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&lt;</a:t>
            </a:r>
            <a:r>
              <a:rPr sz="5900" spc="4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</a:t>
            </a:r>
            <a:r>
              <a:rPr sz="5900" spc="4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&gt;</a:t>
            </a:r>
            <a:r>
              <a:rPr sz="5900" spc="4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摩擦力(</a:t>
            </a:r>
            <a:r>
              <a:rPr sz="59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5900" spc="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5900"/>
          </a:p>
          <a:p>
            <a:pPr marL="13716" indent="14985" algn="l" rtl="0" eaLnBrk="0">
              <a:lnSpc>
                <a:spcPct val="92000"/>
              </a:lnSpc>
              <a:spcBef>
                <a:spcPts val="16"/>
              </a:spcBef>
            </a:pPr>
            <a:r>
              <a:rPr sz="230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r>
              <a:rPr sz="230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、概念： </a:t>
            </a:r>
            <a:r>
              <a:rPr sz="190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相互接触的物体，将要发生相对运动或者相对运动趋势时，在</a:t>
            </a:r>
            <a:r>
              <a:rPr sz="19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接</a:t>
            </a:r>
            <a:r>
              <a:rPr sz="19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触  </a:t>
            </a:r>
            <a:r>
              <a:rPr sz="190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面间就会产生阻碍物体相对运动或者相对运动趋势的</a:t>
            </a:r>
            <a:r>
              <a:rPr sz="19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</a:t>
            </a:r>
            <a:r>
              <a:rPr sz="23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2300"/>
          </a:p>
          <a:p>
            <a:pPr algn="r" rtl="0" eaLnBrk="0">
              <a:lnSpc>
                <a:spcPct val="85000"/>
              </a:lnSpc>
              <a:spcBef>
                <a:spcPts val="754"/>
              </a:spcBef>
            </a:pPr>
            <a:r>
              <a:rPr sz="210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相互接触且有</a:t>
            </a:r>
            <a:r>
              <a:rPr sz="2100" spc="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挤</a:t>
            </a:r>
            <a:endParaRPr lang="SimSun" altLang="SimSun" sz="2100"/>
          </a:p>
          <a:p>
            <a:pPr marL="15900" algn="l" rtl="0" eaLnBrk="0">
              <a:lnSpc>
                <a:spcPts val="2951"/>
              </a:lnSpc>
            </a:pPr>
            <a:r>
              <a:rPr sz="220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压</a:t>
            </a:r>
            <a:r>
              <a:rPr sz="2200" spc="1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(</a:t>
            </a:r>
            <a:r>
              <a:rPr sz="220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有压力</a:t>
            </a:r>
            <a:r>
              <a:rPr sz="220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200"/>
          </a:p>
          <a:p>
            <a:pPr marL="19862" algn="l" rtl="0" eaLnBrk="0">
              <a:lnSpc>
                <a:spcPct val="95000"/>
              </a:lnSpc>
              <a:spcBef>
                <a:spcPts val="661"/>
              </a:spcBef>
            </a:pPr>
            <a:r>
              <a:rPr sz="24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</a:t>
            </a:r>
            <a:r>
              <a:rPr sz="2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、理解： 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O</a:t>
            </a:r>
            <a:r>
              <a:rPr sz="2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产生条件   发生相对运动或者相对运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动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趋势</a:t>
            </a:r>
            <a:endParaRPr lang="SimSun" altLang="SimSun" sz="2400"/>
          </a:p>
          <a:p>
            <a:pPr algn="r" rtl="0" eaLnBrk="0">
              <a:lnSpc>
                <a:spcPct val="95000"/>
              </a:lnSpc>
              <a:spcBef>
                <a:spcPts val="947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接触面要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粗糙</a:t>
            </a:r>
            <a:endParaRPr lang="SimSun" altLang="SimSun" sz="2400"/>
          </a:p>
          <a:p>
            <a:pPr marL="3076396" algn="l" rtl="0" eaLnBrk="0">
              <a:lnSpc>
                <a:spcPts val="2993"/>
              </a:lnSpc>
              <a:spcBef>
                <a:spcPts val="610"/>
              </a:spcBef>
              <a:tabLst>
                <a:tab pos="3296284"/>
              </a:tabLst>
            </a:pP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24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产生部位   </a:t>
            </a:r>
            <a:r>
              <a:rPr sz="24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接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触面</a:t>
            </a:r>
            <a:endParaRPr lang="SimSun" altLang="SimSun" sz="2400"/>
          </a:p>
          <a:p>
            <a:pPr marL="21996" indent="3054400" algn="l" rtl="0" eaLnBrk="0">
              <a:lnSpc>
                <a:spcPct val="99000"/>
              </a:lnSpc>
              <a:spcBef>
                <a:spcPts val="444"/>
              </a:spcBef>
              <a:tabLst>
                <a:tab pos="3296284"/>
              </a:tabLst>
            </a:pP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24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方向   阻碍物体的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相对运动和相对运动趋 势</a:t>
            </a:r>
            <a:endParaRPr lang="SimSun" altLang="SimSun" sz="2400"/>
          </a:p>
          <a:p>
            <a:pPr marL="12700" algn="l" rtl="0" eaLnBrk="0">
              <a:lnSpc>
                <a:spcPts val="3953"/>
              </a:lnSpc>
              <a:spcBef>
                <a:spcPts val="752"/>
              </a:spcBef>
            </a:pPr>
            <a:r>
              <a:rPr sz="3000" spc="-20" baseline="-40575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相反，</a:t>
            </a:r>
            <a:r>
              <a:rPr sz="19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</a:t>
            </a:r>
            <a:r>
              <a:rPr sz="3000" spc="-20" baseline="2540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(说明摩擦力方</a:t>
            </a:r>
            <a:r>
              <a:rPr sz="3000" spc="-10" baseline="2540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向</a:t>
            </a:r>
            <a:r>
              <a:rPr sz="3000" spc="0" baseline="2540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有时和物体运动方向</a:t>
            </a:r>
            <a:endParaRPr lang="SimSun" altLang="SimSun" sz="1950"/>
          </a:p>
          <a:p>
            <a:pPr marL="12700" algn="l" rtl="0" eaLnBrk="0">
              <a:lnSpc>
                <a:spcPts val="3797"/>
              </a:lnSpc>
              <a:spcBef>
                <a:spcPts val="997"/>
              </a:spcBef>
            </a:pPr>
            <a:r>
              <a:rPr sz="2900" spc="40" baseline="-3922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相同)</a:t>
            </a:r>
            <a:r>
              <a:rPr sz="180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    </a:t>
            </a:r>
            <a:r>
              <a:rPr sz="2900" spc="40" baseline="27235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摩擦力</a:t>
            </a:r>
            <a:r>
              <a:rPr sz="2900" spc="30" baseline="27235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</a:t>
            </a:r>
            <a:r>
              <a:rPr sz="2900" spc="0" baseline="27235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向有时和物体运动方向</a:t>
            </a:r>
            <a:endParaRPr lang="SimSun" altLang="SimSun" sz="1884"/>
          </a:p>
          <a:p>
            <a:pPr marL="18033" algn="l" rtl="0" eaLnBrk="0">
              <a:lnSpc>
                <a:spcPct val="96000"/>
              </a:lnSpc>
              <a:spcBef>
                <a:spcPts val="1068"/>
              </a:spcBef>
            </a:pPr>
            <a:r>
              <a:rPr sz="2100" spc="2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</a:t>
            </a:r>
            <a:r>
              <a:rPr sz="2100" spc="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、摩擦力的分</a:t>
            </a:r>
            <a:r>
              <a:rPr sz="210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类</a:t>
            </a:r>
            <a:endParaRPr lang="SimSun" altLang="SimSun" sz="2100"/>
          </a:p>
          <a:p>
            <a:pPr marL="316483" algn="l" rtl="0" eaLnBrk="0">
              <a:lnSpc>
                <a:spcPct val="92000"/>
              </a:lnSpc>
              <a:spcBef>
                <a:spcPts val="1305"/>
              </a:spcBef>
            </a:pPr>
            <a:r>
              <a:rPr sz="20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接触面运动方式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滑动摩擦力：一个物体在另一个物体表面滑动时产生的摩擦</a:t>
            </a:r>
            <a:endParaRPr lang="SimSun" altLang="SimSun" sz="2000"/>
          </a:p>
          <a:p>
            <a:pPr marL="16764" algn="l" rtl="0" eaLnBrk="0">
              <a:lnSpc>
                <a:spcPct val="94000"/>
              </a:lnSpc>
              <a:spcBef>
                <a:spcPts val="21"/>
              </a:spcBef>
            </a:pPr>
            <a:r>
              <a:rPr sz="20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</a:t>
            </a:r>
            <a:endParaRPr lang="SimSun" altLang="SimSun" sz="2000"/>
          </a:p>
        </p:txBody>
      </p:sp>
      <p:sp>
        <p:nvSpPr>
          <p:cNvPr id="28" name="path"/>
          <p:cNvSpPr/>
          <p:nvPr/>
        </p:nvSpPr>
        <p:spPr>
          <a:xfrm>
            <a:off x="3669346" y="5407024"/>
            <a:ext cx="160655" cy="623969"/>
          </a:xfrm>
          <a:custGeom>
            <a:rect l="0" t="0" r="0" b="0"/>
            <a:pathLst>
              <a:path w="253" h="982">
                <a:moveTo>
                  <a:pt x="248" y="977"/>
                </a:moveTo>
                <a:cubicBezTo>
                  <a:pt x="180" y="977"/>
                  <a:pt x="126" y="969"/>
                  <a:pt x="126" y="958"/>
                </a:cubicBezTo>
                <a:lnTo>
                  <a:pt x="126" y="958"/>
                </a:lnTo>
                <a:cubicBezTo>
                  <a:pt x="126" y="958"/>
                  <a:pt x="126" y="958"/>
                  <a:pt x="126" y="958"/>
                </a:cubicBezTo>
                <a:lnTo>
                  <a:pt x="126" y="958"/>
                </a:lnTo>
                <a:lnTo>
                  <a:pt x="126" y="510"/>
                </a:lnTo>
                <a:lnTo>
                  <a:pt x="126" y="510"/>
                </a:lnTo>
                <a:lnTo>
                  <a:pt x="126" y="510"/>
                </a:lnTo>
                <a:cubicBezTo>
                  <a:pt x="126" y="499"/>
                  <a:pt x="72" y="491"/>
                  <a:pt x="5" y="491"/>
                </a:cubicBezTo>
                <a:lnTo>
                  <a:pt x="5" y="491"/>
                </a:lnTo>
                <a:cubicBezTo>
                  <a:pt x="5" y="491"/>
                  <a:pt x="5" y="491"/>
                  <a:pt x="5" y="491"/>
                </a:cubicBezTo>
                <a:lnTo>
                  <a:pt x="5" y="491"/>
                </a:lnTo>
                <a:lnTo>
                  <a:pt x="5" y="491"/>
                </a:lnTo>
                <a:lnTo>
                  <a:pt x="5" y="491"/>
                </a:lnTo>
                <a:cubicBezTo>
                  <a:pt x="72" y="491"/>
                  <a:pt x="126" y="482"/>
                  <a:pt x="126" y="472"/>
                </a:cubicBezTo>
                <a:lnTo>
                  <a:pt x="126" y="472"/>
                </a:lnTo>
                <a:lnTo>
                  <a:pt x="126" y="23"/>
                </a:lnTo>
                <a:lnTo>
                  <a:pt x="126" y="23"/>
                </a:lnTo>
                <a:lnTo>
                  <a:pt x="126" y="23"/>
                </a:lnTo>
                <a:cubicBezTo>
                  <a:pt x="126" y="13"/>
                  <a:pt x="180" y="4"/>
                  <a:pt x="248" y="4"/>
                </a:cubicBezTo>
              </a:path>
            </a:pathLst>
          </a:custGeom>
          <a:noFill/>
          <a:ln w="6028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873827" y="3985500"/>
            <a:ext cx="220370" cy="3380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873827" y="3529317"/>
            <a:ext cx="220370" cy="338022"/>
          </a:xfrm>
          <a:prstGeom prst="rect">
            <a:avLst/>
          </a:prstGeom>
        </p:spPr>
      </p:pic>
      <p:sp>
        <p:nvSpPr>
          <p:cNvPr id="31" name="path"/>
          <p:cNvSpPr/>
          <p:nvPr/>
        </p:nvSpPr>
        <p:spPr>
          <a:xfrm>
            <a:off x="4703443" y="2102484"/>
            <a:ext cx="160656" cy="920750"/>
          </a:xfrm>
          <a:custGeom>
            <a:rect l="0" t="0" r="0" b="0"/>
            <a:pathLst>
              <a:path w="253" h="1450">
                <a:moveTo>
                  <a:pt x="248" y="1445"/>
                </a:moveTo>
                <a:cubicBezTo>
                  <a:pt x="180" y="1445"/>
                  <a:pt x="126" y="1435"/>
                  <a:pt x="126" y="1424"/>
                </a:cubicBezTo>
                <a:lnTo>
                  <a:pt x="126" y="1424"/>
                </a:lnTo>
                <a:cubicBezTo>
                  <a:pt x="126" y="1424"/>
                  <a:pt x="126" y="1424"/>
                  <a:pt x="126" y="1424"/>
                </a:cubicBezTo>
                <a:lnTo>
                  <a:pt x="126" y="1424"/>
                </a:lnTo>
                <a:lnTo>
                  <a:pt x="126" y="745"/>
                </a:lnTo>
                <a:lnTo>
                  <a:pt x="126" y="745"/>
                </a:lnTo>
                <a:lnTo>
                  <a:pt x="126" y="745"/>
                </a:lnTo>
                <a:cubicBezTo>
                  <a:pt x="126" y="734"/>
                  <a:pt x="72" y="725"/>
                  <a:pt x="5" y="725"/>
                </a:cubicBezTo>
                <a:lnTo>
                  <a:pt x="5" y="725"/>
                </a:lnTo>
                <a:cubicBezTo>
                  <a:pt x="5" y="725"/>
                  <a:pt x="5" y="725"/>
                  <a:pt x="5" y="725"/>
                </a:cubicBezTo>
                <a:lnTo>
                  <a:pt x="5" y="725"/>
                </a:lnTo>
                <a:lnTo>
                  <a:pt x="5" y="724"/>
                </a:lnTo>
                <a:lnTo>
                  <a:pt x="5" y="724"/>
                </a:lnTo>
                <a:cubicBezTo>
                  <a:pt x="72" y="724"/>
                  <a:pt x="126" y="715"/>
                  <a:pt x="126" y="704"/>
                </a:cubicBezTo>
                <a:lnTo>
                  <a:pt x="126" y="704"/>
                </a:lnTo>
                <a:lnTo>
                  <a:pt x="126" y="25"/>
                </a:lnTo>
                <a:lnTo>
                  <a:pt x="126" y="25"/>
                </a:lnTo>
                <a:lnTo>
                  <a:pt x="126" y="25"/>
                </a:lnTo>
                <a:cubicBezTo>
                  <a:pt x="126" y="14"/>
                  <a:pt x="180" y="5"/>
                  <a:pt x="248" y="5"/>
                </a:cubicBez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path"/>
          <p:cNvSpPr/>
          <p:nvPr/>
        </p:nvSpPr>
        <p:spPr>
          <a:xfrm>
            <a:off x="3475988" y="6099809"/>
            <a:ext cx="160655" cy="657225"/>
          </a:xfrm>
          <a:custGeom>
            <a:rect l="0" t="0" r="0" b="0"/>
            <a:pathLst>
              <a:path w="253" h="1035">
                <a:moveTo>
                  <a:pt x="248" y="1030"/>
                </a:moveTo>
                <a:cubicBezTo>
                  <a:pt x="180" y="1030"/>
                  <a:pt x="126" y="1020"/>
                  <a:pt x="126" y="1009"/>
                </a:cubicBezTo>
                <a:lnTo>
                  <a:pt x="126" y="1009"/>
                </a:lnTo>
                <a:cubicBezTo>
                  <a:pt x="126" y="1009"/>
                  <a:pt x="126" y="1009"/>
                  <a:pt x="126" y="1009"/>
                </a:cubicBezTo>
                <a:lnTo>
                  <a:pt x="126" y="1009"/>
                </a:lnTo>
                <a:lnTo>
                  <a:pt x="126" y="537"/>
                </a:lnTo>
                <a:lnTo>
                  <a:pt x="126" y="537"/>
                </a:lnTo>
                <a:lnTo>
                  <a:pt x="126" y="537"/>
                </a:lnTo>
                <a:cubicBezTo>
                  <a:pt x="126" y="526"/>
                  <a:pt x="72" y="517"/>
                  <a:pt x="5" y="517"/>
                </a:cubicBezTo>
                <a:lnTo>
                  <a:pt x="5" y="517"/>
                </a:lnTo>
                <a:cubicBezTo>
                  <a:pt x="5" y="517"/>
                  <a:pt x="5" y="517"/>
                  <a:pt x="5" y="517"/>
                </a:cubicBezTo>
                <a:lnTo>
                  <a:pt x="5" y="517"/>
                </a:lnTo>
                <a:lnTo>
                  <a:pt x="5" y="517"/>
                </a:lnTo>
                <a:lnTo>
                  <a:pt x="5" y="517"/>
                </a:lnTo>
                <a:cubicBezTo>
                  <a:pt x="72" y="517"/>
                  <a:pt x="126" y="508"/>
                  <a:pt x="126" y="497"/>
                </a:cubicBezTo>
                <a:lnTo>
                  <a:pt x="126" y="497"/>
                </a:lnTo>
                <a:lnTo>
                  <a:pt x="126" y="25"/>
                </a:lnTo>
                <a:lnTo>
                  <a:pt x="126" y="25"/>
                </a:lnTo>
                <a:lnTo>
                  <a:pt x="126" y="25"/>
                </a:lnTo>
                <a:cubicBezTo>
                  <a:pt x="126" y="14"/>
                  <a:pt x="180" y="5"/>
                  <a:pt x="248" y="5"/>
                </a:cubicBez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3"/>
          <p:cNvSpPr/>
          <p:nvPr/>
        </p:nvSpPr>
        <p:spPr>
          <a:xfrm>
            <a:off x="11180013" y="6485102"/>
            <a:ext cx="95250" cy="170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2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spc="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textbox 34"/>
          <p:cNvSpPr/>
          <p:nvPr/>
        </p:nvSpPr>
        <p:spPr>
          <a:xfrm>
            <a:off x="1451635" y="277907"/>
            <a:ext cx="5881370" cy="49269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694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5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摩擦力</a:t>
            </a:r>
            <a:endParaRPr lang="SimSun" altLang="SimSun" sz="5400"/>
          </a:p>
          <a:p>
            <a:pPr marL="12700" algn="l" rtl="0" eaLnBrk="0">
              <a:lnSpc>
                <a:spcPct val="95000"/>
              </a:lnSpc>
              <a:spcBef>
                <a:spcPts val="784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4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、影响摩擦力大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小的因素</a:t>
            </a:r>
            <a:endParaRPr lang="SimSun" altLang="SimSun" sz="2400"/>
          </a:p>
          <a:p>
            <a:pPr marL="412819" algn="l" rtl="0" eaLnBrk="0">
              <a:lnSpc>
                <a:spcPct val="96000"/>
              </a:lnSpc>
              <a:spcBef>
                <a:spcPts val="1015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 接触面粗糙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程度</a:t>
            </a:r>
            <a:endParaRPr lang="SimSun" altLang="SimSun" sz="2400"/>
          </a:p>
          <a:p>
            <a:pPr marL="411575" algn="l" rtl="0" eaLnBrk="0">
              <a:lnSpc>
                <a:spcPct val="96000"/>
              </a:lnSpc>
              <a:spcBef>
                <a:spcPts val="827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压力大小</a:t>
            </a:r>
            <a:endParaRPr lang="SimSun" altLang="SimSun" sz="2400"/>
          </a:p>
          <a:p>
            <a:pPr marL="411575" algn="l" rtl="0" eaLnBrk="0">
              <a:lnSpc>
                <a:spcPct val="96000"/>
              </a:lnSpc>
              <a:spcBef>
                <a:spcPts val="827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是滑动还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是滚动</a:t>
            </a:r>
            <a:endParaRPr lang="SimSun" altLang="SimSun" sz="2400"/>
          </a:p>
          <a:p>
            <a:pPr marL="574446" algn="l" rtl="0" eaLnBrk="0">
              <a:lnSpc>
                <a:spcPct val="95000"/>
              </a:lnSpc>
              <a:spcBef>
                <a:spcPts val="877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(生活中系列增大或减小摩擦力的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现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象)</a:t>
            </a:r>
            <a:endParaRPr lang="SimSun" altLang="SimSun" sz="2400"/>
          </a:p>
          <a:p>
            <a:pPr marL="20624" algn="l" rtl="0" eaLnBrk="0">
              <a:lnSpc>
                <a:spcPct val="95000"/>
              </a:lnSpc>
              <a:spcBef>
                <a:spcPts val="648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5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、影响摩擦力大小因素的实验应注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意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考点</a:t>
            </a:r>
            <a:endParaRPr lang="SimSun" altLang="SimSun" sz="2400"/>
          </a:p>
          <a:p>
            <a:pPr marL="412819" algn="l" rtl="0" eaLnBrk="0">
              <a:lnSpc>
                <a:spcPct val="96000"/>
              </a:lnSpc>
              <a:spcBef>
                <a:spcPts val="1015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实验装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置</a:t>
            </a:r>
            <a:endParaRPr lang="SimSun" altLang="SimSun" sz="2400"/>
          </a:p>
          <a:p>
            <a:pPr marL="411575" algn="l" rtl="0" eaLnBrk="0">
              <a:lnSpc>
                <a:spcPct val="96000"/>
              </a:lnSpc>
              <a:spcBef>
                <a:spcPts val="827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实验探究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方法</a:t>
            </a:r>
            <a:endParaRPr lang="SimSun" altLang="SimSun" sz="2400"/>
          </a:p>
          <a:p>
            <a:pPr algn="l" rtl="0" eaLnBrk="0">
              <a:lnSpc>
                <a:spcPct val="114000"/>
              </a:lnSpc>
            </a:pPr>
            <a:endParaRPr lang="Arial" altLang="Arial" sz="600"/>
          </a:p>
          <a:p>
            <a:pPr marL="411575" algn="l" rtl="0" eaLnBrk="0">
              <a:lnSpc>
                <a:spcPct val="96000"/>
              </a:lnSpc>
              <a:spcBef>
                <a:spcPts val="7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实验的不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足与改进</a:t>
            </a:r>
            <a:endParaRPr lang="SimSun" altLang="SimSun" sz="2400"/>
          </a:p>
        </p:txBody>
      </p:sp>
      <p:sp>
        <p:nvSpPr>
          <p:cNvPr id="35" name="textbox 35"/>
          <p:cNvSpPr/>
          <p:nvPr/>
        </p:nvSpPr>
        <p:spPr>
          <a:xfrm>
            <a:off x="11180013" y="6485102"/>
            <a:ext cx="95250" cy="170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2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spc="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textbox 36"/>
          <p:cNvSpPr/>
          <p:nvPr/>
        </p:nvSpPr>
        <p:spPr>
          <a:xfrm>
            <a:off x="1609750" y="380716"/>
            <a:ext cx="8976994" cy="5437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3100571" algn="l" rtl="0" eaLnBrk="0">
              <a:lnSpc>
                <a:spcPts val="6587"/>
              </a:lnSpc>
            </a:pPr>
            <a:r>
              <a:rPr sz="54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&lt;</a:t>
            </a:r>
            <a:r>
              <a:rPr sz="54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四</a:t>
            </a:r>
            <a:r>
              <a:rPr sz="54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&gt;</a:t>
            </a:r>
            <a:r>
              <a:rPr sz="54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压</a:t>
            </a:r>
            <a:r>
              <a:rPr sz="5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</a:t>
            </a:r>
            <a:endParaRPr lang="SimSun" altLang="SimSun" sz="5400"/>
          </a:p>
          <a:p>
            <a:pPr marL="31597" algn="l" rtl="0" eaLnBrk="0">
              <a:lnSpc>
                <a:spcPct val="95000"/>
              </a:lnSpc>
              <a:spcBef>
                <a:spcPts val="159"/>
              </a:spcBef>
            </a:pPr>
            <a:r>
              <a:rPr sz="2400" spc="-1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 </a:t>
            </a:r>
            <a:r>
              <a:rPr sz="240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、概念：垂直作用在物体表面上的力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2400"/>
          </a:p>
          <a:p>
            <a:pPr marL="22758" algn="l" rtl="0" eaLnBrk="0">
              <a:lnSpc>
                <a:spcPct val="95000"/>
              </a:lnSpc>
              <a:spcBef>
                <a:spcPts val="854"/>
              </a:spcBef>
            </a:pPr>
            <a:r>
              <a:rPr sz="2400" spc="-1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</a:t>
            </a:r>
            <a:r>
              <a:rPr sz="240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、理解： </a:t>
            </a:r>
            <a:r>
              <a:rPr sz="2400" spc="-40">
                <a:solidFill>
                  <a:srgbClr val="00000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O</a:t>
            </a:r>
            <a:r>
              <a:rPr sz="240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压力是力</a:t>
            </a:r>
            <a:endParaRPr lang="SimSun" altLang="SimSun" sz="2400"/>
          </a:p>
          <a:p>
            <a:pPr marL="2926892" algn="l" rtl="0" eaLnBrk="0">
              <a:lnSpc>
                <a:spcPct val="98000"/>
              </a:lnSpc>
              <a:spcBef>
                <a:spcPts val="840"/>
              </a:spcBef>
              <a:tabLst>
                <a:tab pos="3147060"/>
              </a:tabLst>
            </a:pP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24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压力的方向    垂</a:t>
            </a:r>
            <a:r>
              <a:rPr sz="24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直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物体的表面，指向被压</a:t>
            </a:r>
            <a:endParaRPr lang="SimSun" altLang="SimSun" sz="2400"/>
          </a:p>
          <a:p>
            <a:pPr marL="17576" algn="l" rtl="0" eaLnBrk="0">
              <a:lnSpc>
                <a:spcPct val="95000"/>
              </a:lnSpc>
              <a:spcBef>
                <a:spcPts val="15"/>
              </a:spcBef>
            </a:pPr>
            <a:r>
              <a:rPr sz="240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物体(示意图</a:t>
            </a:r>
            <a:r>
              <a:rPr sz="240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400"/>
          </a:p>
          <a:p>
            <a:pPr marL="3079292" algn="l" rtl="0" eaLnBrk="0">
              <a:lnSpc>
                <a:spcPct val="98000"/>
              </a:lnSpc>
              <a:spcBef>
                <a:spcPts val="611"/>
              </a:spcBef>
              <a:tabLst>
                <a:tab pos="3299459"/>
              </a:tabLst>
            </a:pP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240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压力的大小(压力与重力大小关系的六</a:t>
            </a:r>
            <a:r>
              <a:rPr sz="240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种</a:t>
            </a:r>
            <a:endParaRPr lang="SimSun" altLang="SimSun" sz="2400"/>
          </a:p>
          <a:p>
            <a:pPr marL="18796" algn="l" rtl="0" eaLnBrk="0">
              <a:lnSpc>
                <a:spcPct val="95000"/>
              </a:lnSpc>
              <a:spcBef>
                <a:spcPts val="6"/>
              </a:spcBef>
            </a:pPr>
            <a:r>
              <a:rPr sz="240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情形)</a:t>
            </a:r>
            <a:endParaRPr lang="SimSun" altLang="SimSun" sz="2400"/>
          </a:p>
          <a:p>
            <a:pPr marL="20929" algn="l" rtl="0" eaLnBrk="0">
              <a:lnSpc>
                <a:spcPct val="95000"/>
              </a:lnSpc>
              <a:spcBef>
                <a:spcPts val="639"/>
              </a:spcBef>
            </a:pPr>
            <a:r>
              <a:rPr sz="2400" spc="-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、压力的作用效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果</a:t>
            </a:r>
            <a:endParaRPr lang="SimSun" altLang="SimSun" sz="2400"/>
          </a:p>
          <a:p>
            <a:pPr marL="20015" indent="15544" algn="l" rtl="0" eaLnBrk="0">
              <a:lnSpc>
                <a:spcPct val="95000"/>
              </a:lnSpc>
              <a:spcBef>
                <a:spcPts val="921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除了基础知识里涉及到的效果外，还会对生物体产生生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物体感觉神 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经的反应，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如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疼痛等</a:t>
            </a:r>
            <a:endParaRPr lang="SimSun" altLang="SimSun" sz="2400"/>
          </a:p>
          <a:p>
            <a:pPr marL="12700" algn="l" rtl="0" eaLnBrk="0">
              <a:lnSpc>
                <a:spcPct val="95000"/>
              </a:lnSpc>
              <a:spcBef>
                <a:spcPts val="648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4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、影响压力作用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效果的因素</a:t>
            </a:r>
            <a:endParaRPr lang="SimSun" altLang="SimSun" sz="24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algn="l" rtl="0" eaLnBrk="0">
              <a:lnSpc>
                <a:spcPct val="7219"/>
              </a:lnSpc>
            </a:pPr>
            <a:endParaRPr lang="Arial" altLang="Arial" sz="100"/>
          </a:p>
          <a:p>
            <a:pPr marL="1102359" algn="l" rtl="0" eaLnBrk="0">
              <a:lnSpc>
                <a:spcPct val="95000"/>
              </a:lnSpc>
            </a:pPr>
            <a:r>
              <a:rPr sz="240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除了力的三要素之外，还与受力面积有关(涉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及压强)</a:t>
            </a:r>
            <a:endParaRPr lang="SimSun" altLang="SimSun" sz="2400"/>
          </a:p>
        </p:txBody>
      </p:sp>
      <p:pic>
        <p:nvPicPr>
          <p:cNvPr id="37" name="picture 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689042" y="2946514"/>
            <a:ext cx="220370" cy="338023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536642" y="2161146"/>
            <a:ext cx="220370" cy="338023"/>
          </a:xfrm>
          <a:prstGeom prst="rect">
            <a:avLst/>
          </a:prstGeom>
        </p:spPr>
      </p:pic>
      <p:sp>
        <p:nvSpPr>
          <p:cNvPr id="39" name="textbox 39"/>
          <p:cNvSpPr/>
          <p:nvPr/>
        </p:nvSpPr>
        <p:spPr>
          <a:xfrm>
            <a:off x="11114482" y="6484492"/>
            <a:ext cx="160654" cy="17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2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spc="-4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spc="-3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textbox 40"/>
          <p:cNvSpPr/>
          <p:nvPr/>
        </p:nvSpPr>
        <p:spPr>
          <a:xfrm>
            <a:off x="1377772" y="293520"/>
            <a:ext cx="5691504" cy="292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85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60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¥</a:t>
            </a:r>
            <a:r>
              <a:rPr sz="60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压强</a:t>
            </a:r>
            <a:endParaRPr lang="SimSun" altLang="SimSun" sz="60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marL="13919" algn="l" rtl="0" eaLnBrk="0">
              <a:lnSpc>
                <a:spcPct val="99000"/>
              </a:lnSpc>
              <a:spcBef>
                <a:spcPts val="699"/>
              </a:spcBef>
            </a:pPr>
            <a:r>
              <a:rPr sz="230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压强的分类</a:t>
            </a:r>
            <a:r>
              <a:rPr sz="230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endParaRPr lang="SimSun" altLang="SimSun" sz="2300"/>
          </a:p>
          <a:p>
            <a:pPr marL="17576" algn="l" rtl="0" eaLnBrk="0">
              <a:lnSpc>
                <a:spcPct val="95000"/>
              </a:lnSpc>
              <a:spcBef>
                <a:spcPts val="879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一、固体压强</a:t>
            </a:r>
            <a:endParaRPr lang="SimSun" altLang="SimSun" sz="2400"/>
          </a:p>
          <a:p>
            <a:pPr marL="17576" algn="l" rtl="0" eaLnBrk="0">
              <a:lnSpc>
                <a:spcPct val="95000"/>
              </a:lnSpc>
              <a:spcBef>
                <a:spcPts val="856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二、液体压强</a:t>
            </a:r>
            <a:endParaRPr lang="SimSun" altLang="SimSun" sz="2400"/>
          </a:p>
          <a:p>
            <a:pPr algn="l" rtl="0" eaLnBrk="0">
              <a:lnSpc>
                <a:spcPct val="116000"/>
              </a:lnSpc>
            </a:pPr>
            <a:endParaRPr lang="Arial" altLang="Arial" sz="600"/>
          </a:p>
          <a:p>
            <a:pPr marL="12700" algn="l" rtl="0" eaLnBrk="0">
              <a:lnSpc>
                <a:spcPct val="96000"/>
              </a:lnSpc>
              <a:spcBef>
                <a:spcPts val="2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三、气体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压强</a:t>
            </a:r>
            <a:endParaRPr lang="SimSun" altLang="SimSun" sz="2400"/>
          </a:p>
        </p:txBody>
      </p:sp>
      <p:sp>
        <p:nvSpPr>
          <p:cNvPr id="41" name="textbox 41"/>
          <p:cNvSpPr/>
          <p:nvPr/>
        </p:nvSpPr>
        <p:spPr>
          <a:xfrm>
            <a:off x="11114482" y="6484492"/>
            <a:ext cx="160654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34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200" spc="-4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spc="-3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textbox 42"/>
          <p:cNvSpPr/>
          <p:nvPr/>
        </p:nvSpPr>
        <p:spPr>
          <a:xfrm>
            <a:off x="1241450" y="39568"/>
            <a:ext cx="8670925" cy="59429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562183" algn="l" rtl="0" eaLnBrk="0">
              <a:lnSpc>
                <a:spcPts val="7365"/>
              </a:lnSpc>
            </a:pPr>
            <a:r>
              <a:rPr sz="54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¥&lt;</a:t>
            </a:r>
            <a:r>
              <a:rPr sz="5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</a:t>
            </a:r>
            <a:r>
              <a:rPr sz="54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&gt;</a:t>
            </a:r>
            <a:r>
              <a:rPr sz="5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固体压强</a:t>
            </a:r>
            <a:endParaRPr lang="SimSun" altLang="SimSun" sz="5400"/>
          </a:p>
          <a:p>
            <a:pPr marL="31597" algn="l" rtl="0" eaLnBrk="0">
              <a:lnSpc>
                <a:spcPct val="95000"/>
              </a:lnSpc>
              <a:spcBef>
                <a:spcPts val="922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、产生原因：由于重力作用，对承担重物的物体便产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生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压力作用</a:t>
            </a:r>
            <a:endParaRPr lang="SimSun" altLang="SimSun" sz="2400"/>
          </a:p>
          <a:p>
            <a:pPr marL="22758" algn="l" rtl="0" eaLnBrk="0">
              <a:lnSpc>
                <a:spcPct val="95000"/>
              </a:lnSpc>
              <a:spcBef>
                <a:spcPts val="856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、物理意义：用来描述压力作用效果强弱的物理量</a:t>
            </a:r>
            <a:endParaRPr lang="SimSun" altLang="SimSun" sz="2400"/>
          </a:p>
          <a:p>
            <a:pPr marL="941425" indent="-920495" algn="l" rtl="0" eaLnBrk="0">
              <a:lnSpc>
                <a:spcPct val="114000"/>
              </a:lnSpc>
              <a:spcBef>
                <a:spcPts val="881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、压强大小定义：单位面积上受到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压力                    </a:t>
            </a:r>
            <a:r>
              <a:rPr sz="220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公式： </a:t>
            </a:r>
            <a:r>
              <a:rPr sz="22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P</a:t>
            </a:r>
            <a:r>
              <a:rPr sz="2200" spc="-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</a:t>
            </a:r>
            <a:endParaRPr lang="Calibri" altLang="Calibri" sz="2200"/>
          </a:p>
          <a:p>
            <a:pPr marL="149453" algn="l" rtl="0" eaLnBrk="0">
              <a:lnSpc>
                <a:spcPct val="95000"/>
              </a:lnSpc>
              <a:spcBef>
                <a:spcPts val="870"/>
              </a:spcBef>
            </a:pPr>
            <a:r>
              <a:rPr sz="200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2000" spc="-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P</a:t>
            </a:r>
            <a:r>
              <a:rPr sz="200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是压强，单位是帕斯卡、 </a:t>
            </a:r>
            <a:r>
              <a:rPr sz="20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200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是压力、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S</a:t>
            </a:r>
            <a:r>
              <a:rPr sz="200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是受力面积，单位是平方米)</a:t>
            </a:r>
            <a:endParaRPr lang="SimSun" altLang="SimSun" sz="2000"/>
          </a:p>
          <a:p>
            <a:pPr marL="12700" algn="l" rtl="0" eaLnBrk="0">
              <a:lnSpc>
                <a:spcPct val="95000"/>
              </a:lnSpc>
              <a:spcBef>
                <a:spcPts val="886"/>
              </a:spcBef>
            </a:pPr>
            <a:r>
              <a:rPr sz="2400" spc="-1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4</a:t>
            </a:r>
            <a:r>
              <a:rPr sz="240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、理解与注意事项</a:t>
            </a:r>
            <a:r>
              <a:rPr sz="240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endParaRPr lang="SimSun" altLang="SimSun" sz="2400"/>
          </a:p>
          <a:p>
            <a:pPr marL="429310" algn="l" rtl="0" eaLnBrk="0">
              <a:lnSpc>
                <a:spcPts val="3278"/>
              </a:lnSpc>
              <a:spcBef>
                <a:spcPts val="401"/>
              </a:spcBef>
            </a:pPr>
            <a:r>
              <a:rPr sz="24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① 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24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是压力，不是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重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</a:t>
            </a:r>
            <a:endParaRPr lang="SimSun" altLang="SimSun" sz="2400"/>
          </a:p>
          <a:p>
            <a:pPr marL="429310" algn="l" rtl="0" eaLnBrk="0">
              <a:lnSpc>
                <a:spcPts val="3278"/>
              </a:lnSpc>
              <a:spcBef>
                <a:spcPts val="314"/>
              </a:spcBef>
            </a:pPr>
            <a:r>
              <a:rPr sz="2400" spc="-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② 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S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是受力面积，不要只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认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为是面积</a:t>
            </a:r>
            <a:endParaRPr lang="SimSun" altLang="SimSun" sz="2400"/>
          </a:p>
          <a:p>
            <a:pPr marL="411575" algn="l" rtl="0" eaLnBrk="0">
              <a:lnSpc>
                <a:spcPct val="96000"/>
              </a:lnSpc>
              <a:spcBef>
                <a:spcPts val="918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增大和减小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压强的生活中实际例子</a:t>
            </a:r>
            <a:endParaRPr lang="SimSun" altLang="SimSun" sz="2400"/>
          </a:p>
          <a:p>
            <a:pPr marL="411575" algn="l" rtl="0" eaLnBrk="0">
              <a:lnSpc>
                <a:spcPct val="96000"/>
              </a:lnSpc>
              <a:spcBef>
                <a:spcPts val="619"/>
              </a:spcBef>
            </a:pPr>
            <a:r>
              <a:rPr sz="240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 压强实验中应注意   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a</a:t>
            </a:r>
            <a:r>
              <a:rPr sz="240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实验方法；</a:t>
            </a:r>
            <a:endParaRPr lang="SimSun" altLang="SimSun" sz="2400"/>
          </a:p>
          <a:p>
            <a:pPr marL="3524603" algn="l" rtl="0" eaLnBrk="0">
              <a:lnSpc>
                <a:spcPts val="3211"/>
              </a:lnSpc>
              <a:spcBef>
                <a:spcPts val="483"/>
              </a:spcBef>
            </a:pPr>
            <a:r>
              <a:rPr sz="2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b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在实验小桌上方重物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是增大压力</a:t>
            </a:r>
            <a:endParaRPr lang="SimSun" altLang="SimSun" sz="2400"/>
          </a:p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921000" y="2307590"/>
            <a:ext cx="492759" cy="658494"/>
          </a:xfrm>
          <a:prstGeom prst="rect">
            <a:avLst/>
          </a:prstGeom>
        </p:spPr>
      </p:pic>
      <p:sp>
        <p:nvSpPr>
          <p:cNvPr id="44" name="path"/>
          <p:cNvSpPr/>
          <p:nvPr/>
        </p:nvSpPr>
        <p:spPr>
          <a:xfrm>
            <a:off x="4598034" y="5300979"/>
            <a:ext cx="107950" cy="605789"/>
          </a:xfrm>
          <a:custGeom>
            <a:rect l="0" t="0" r="0" b="0"/>
            <a:pathLst>
              <a:path w="170" h="953">
                <a:moveTo>
                  <a:pt x="165" y="948"/>
                </a:moveTo>
                <a:cubicBezTo>
                  <a:pt x="120" y="948"/>
                  <a:pt x="85" y="943"/>
                  <a:pt x="85" y="935"/>
                </a:cubicBezTo>
                <a:lnTo>
                  <a:pt x="85" y="935"/>
                </a:lnTo>
                <a:cubicBezTo>
                  <a:pt x="85" y="935"/>
                  <a:pt x="85" y="935"/>
                  <a:pt x="85" y="935"/>
                </a:cubicBezTo>
                <a:lnTo>
                  <a:pt x="85" y="935"/>
                </a:lnTo>
                <a:lnTo>
                  <a:pt x="85" y="490"/>
                </a:lnTo>
                <a:lnTo>
                  <a:pt x="85" y="490"/>
                </a:lnTo>
                <a:lnTo>
                  <a:pt x="85" y="490"/>
                </a:lnTo>
                <a:cubicBezTo>
                  <a:pt x="85" y="482"/>
                  <a:pt x="49" y="476"/>
                  <a:pt x="5" y="476"/>
                </a:cubicBezTo>
                <a:lnTo>
                  <a:pt x="5" y="476"/>
                </a:lnTo>
                <a:cubicBezTo>
                  <a:pt x="5" y="476"/>
                  <a:pt x="5" y="476"/>
                  <a:pt x="5" y="476"/>
                </a:cubicBezTo>
                <a:lnTo>
                  <a:pt x="5" y="476"/>
                </a:lnTo>
                <a:cubicBezTo>
                  <a:pt x="49" y="476"/>
                  <a:pt x="84" y="471"/>
                  <a:pt x="84" y="463"/>
                </a:cubicBezTo>
                <a:lnTo>
                  <a:pt x="84" y="463"/>
                </a:lnTo>
                <a:lnTo>
                  <a:pt x="85" y="18"/>
                </a:lnTo>
                <a:lnTo>
                  <a:pt x="85" y="18"/>
                </a:lnTo>
                <a:cubicBezTo>
                  <a:pt x="85" y="10"/>
                  <a:pt x="120" y="5"/>
                  <a:pt x="165" y="5"/>
                </a:cubicBez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textbox 45"/>
          <p:cNvSpPr/>
          <p:nvPr/>
        </p:nvSpPr>
        <p:spPr>
          <a:xfrm>
            <a:off x="11114482" y="6484492"/>
            <a:ext cx="160654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34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200" spc="-4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spc="-3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" name="textbox 46"/>
          <p:cNvSpPr/>
          <p:nvPr/>
        </p:nvSpPr>
        <p:spPr>
          <a:xfrm>
            <a:off x="3574115" y="-484"/>
            <a:ext cx="5149215" cy="1064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183"/>
              </a:lnSpc>
            </a:pPr>
            <a:r>
              <a:rPr sz="60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¥</a:t>
            </a:r>
            <a:r>
              <a:rPr sz="60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&lt;</a:t>
            </a:r>
            <a:r>
              <a:rPr sz="60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</a:t>
            </a:r>
            <a:r>
              <a:rPr sz="60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&gt;</a:t>
            </a:r>
            <a:r>
              <a:rPr sz="60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液体压强</a:t>
            </a:r>
            <a:endParaRPr lang="SimSun" altLang="SimSun" sz="6000"/>
          </a:p>
        </p:txBody>
      </p:sp>
      <p:sp>
        <p:nvSpPr>
          <p:cNvPr id="47" name="textbox 47"/>
          <p:cNvSpPr/>
          <p:nvPr/>
        </p:nvSpPr>
        <p:spPr>
          <a:xfrm>
            <a:off x="1608874" y="909201"/>
            <a:ext cx="8766175" cy="60128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9235" algn="l" rtl="0" eaLnBrk="0">
              <a:lnSpc>
                <a:spcPts val="2617"/>
              </a:lnSpc>
            </a:pPr>
            <a:r>
              <a:rPr sz="2100" spc="-1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 </a:t>
            </a:r>
            <a:r>
              <a:rPr sz="210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、产生原因： </a:t>
            </a:r>
            <a:r>
              <a:rPr sz="2100" spc="-40">
                <a:solidFill>
                  <a:srgbClr val="00000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O</a:t>
            </a:r>
            <a:r>
              <a:rPr sz="210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液体具有重力；   液体具有流动性</a:t>
            </a:r>
            <a:endParaRPr lang="SimSun" altLang="SimSun" sz="2100"/>
          </a:p>
          <a:p>
            <a:pPr marL="21501" algn="l" rtl="0" eaLnBrk="0">
              <a:lnSpc>
                <a:spcPct val="95000"/>
              </a:lnSpc>
              <a:spcBef>
                <a:spcPts val="225"/>
              </a:spcBef>
            </a:pPr>
            <a:r>
              <a:rPr sz="2100" spc="-1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 </a:t>
            </a:r>
            <a:r>
              <a:rPr sz="210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、液体压强的特点</a:t>
            </a:r>
            <a:r>
              <a:rPr sz="210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endParaRPr lang="SimSun" altLang="SimSun" sz="2100"/>
          </a:p>
          <a:p>
            <a:pPr marL="412362" algn="l" rtl="0" eaLnBrk="0">
              <a:lnSpc>
                <a:spcPct val="96000"/>
              </a:lnSpc>
              <a:spcBef>
                <a:spcPts val="474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液体内部各个方向都有</a:t>
            </a:r>
            <a:r>
              <a:rPr sz="21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压</a:t>
            </a:r>
            <a:r>
              <a:rPr sz="21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强</a:t>
            </a:r>
            <a:endParaRPr lang="SimSun" altLang="SimSun" sz="2100"/>
          </a:p>
          <a:p>
            <a:pPr marL="411270" algn="l" rtl="0" eaLnBrk="0">
              <a:lnSpc>
                <a:spcPct val="96000"/>
              </a:lnSpc>
              <a:spcBef>
                <a:spcPts val="345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容器壁和容器底会受到压</a:t>
            </a:r>
            <a:r>
              <a:rPr sz="21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强</a:t>
            </a:r>
            <a:endParaRPr lang="SimSun" altLang="SimSun" sz="2100"/>
          </a:p>
          <a:p>
            <a:pPr marL="411270" algn="l" rtl="0" eaLnBrk="0">
              <a:lnSpc>
                <a:spcPct val="96000"/>
              </a:lnSpc>
              <a:spcBef>
                <a:spcPts val="345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 液体内部压强与深度有</a:t>
            </a:r>
            <a:r>
              <a:rPr sz="21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</a:t>
            </a:r>
            <a:endParaRPr lang="SimSun" altLang="SimSun" sz="2100"/>
          </a:p>
          <a:p>
            <a:pPr marL="411270" algn="l" rtl="0" eaLnBrk="0">
              <a:lnSpc>
                <a:spcPct val="96000"/>
              </a:lnSpc>
              <a:spcBef>
                <a:spcPts val="345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  液体内部压强与液体密</a:t>
            </a:r>
            <a:r>
              <a:rPr sz="21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度有关</a:t>
            </a:r>
            <a:endParaRPr lang="SimSun" altLang="SimSun" sz="2100"/>
          </a:p>
          <a:p>
            <a:pPr marL="19900" algn="l" rtl="0" eaLnBrk="0">
              <a:lnSpc>
                <a:spcPct val="95000"/>
              </a:lnSpc>
              <a:spcBef>
                <a:spcPts val="249"/>
              </a:spcBef>
            </a:pPr>
            <a:r>
              <a:rPr sz="2100" spc="-1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 </a:t>
            </a:r>
            <a:r>
              <a:rPr sz="210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、液体压强实验注意事项</a:t>
            </a:r>
            <a:r>
              <a:rPr sz="21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endParaRPr lang="SimSun" altLang="SimSun" sz="2100"/>
          </a:p>
          <a:p>
            <a:pPr marL="412362" algn="l" rtl="0" eaLnBrk="0">
              <a:lnSpc>
                <a:spcPct val="96000"/>
              </a:lnSpc>
              <a:spcBef>
                <a:spcPts val="466"/>
              </a:spcBef>
            </a:pPr>
            <a:r>
              <a:rPr sz="210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实验装</a:t>
            </a:r>
            <a:r>
              <a:rPr sz="210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置</a:t>
            </a:r>
            <a:endParaRPr lang="SimSun" altLang="SimSun" sz="2100"/>
          </a:p>
          <a:p>
            <a:pPr marL="411270" algn="l" rtl="0" eaLnBrk="0">
              <a:lnSpc>
                <a:spcPct val="96000"/>
              </a:lnSpc>
              <a:spcBef>
                <a:spcPts val="345"/>
              </a:spcBef>
            </a:pPr>
            <a:r>
              <a:rPr sz="210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实验探究</a:t>
            </a:r>
            <a:r>
              <a:rPr sz="210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</a:t>
            </a:r>
            <a:r>
              <a:rPr sz="21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法</a:t>
            </a:r>
            <a:endParaRPr lang="SimSun" altLang="SimSun" sz="2100"/>
          </a:p>
          <a:p>
            <a:pPr marL="411270" algn="l" rtl="0" eaLnBrk="0">
              <a:lnSpc>
                <a:spcPct val="96000"/>
              </a:lnSpc>
              <a:spcBef>
                <a:spcPts val="345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自己可以设计怎样的实验也能探究液体压</a:t>
            </a:r>
            <a:r>
              <a:rPr sz="21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强特点</a:t>
            </a:r>
            <a:endParaRPr lang="SimSun" altLang="SimSun" sz="2100"/>
          </a:p>
          <a:p>
            <a:pPr marL="12700" algn="l" rtl="0" eaLnBrk="0">
              <a:lnSpc>
                <a:spcPct val="95000"/>
              </a:lnSpc>
              <a:spcBef>
                <a:spcPts val="241"/>
              </a:spcBef>
            </a:pPr>
            <a:r>
              <a:rPr sz="21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4</a:t>
            </a:r>
            <a:r>
              <a:rPr sz="21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、液体压强的</a:t>
            </a:r>
            <a:r>
              <a:rPr sz="21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计算</a:t>
            </a:r>
            <a:endParaRPr lang="SimSun" altLang="SimSun" sz="2100"/>
          </a:p>
          <a:p>
            <a:pPr marL="418712" algn="l" rtl="0" eaLnBrk="0">
              <a:lnSpc>
                <a:spcPts val="2761"/>
              </a:lnSpc>
              <a:spcBef>
                <a:spcPts val="25"/>
              </a:spcBef>
            </a:pPr>
            <a:r>
              <a:rPr sz="21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</a:t>
            </a:r>
            <a:r>
              <a:rPr sz="20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公式：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P</a:t>
            </a:r>
            <a:r>
              <a:rPr sz="20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=ρ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gh</a:t>
            </a:r>
            <a:r>
              <a:rPr sz="20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r>
              <a:rPr sz="20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P</a:t>
            </a:r>
            <a:r>
              <a:rPr sz="20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压强； </a:t>
            </a:r>
            <a:r>
              <a:rPr sz="20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ρ</a:t>
            </a:r>
            <a:r>
              <a:rPr sz="20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液体密度；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g</a:t>
            </a:r>
            <a:r>
              <a:rPr sz="20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引力常数；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h</a:t>
            </a:r>
            <a:r>
              <a:rPr sz="20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0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液体的深度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000"/>
          </a:p>
          <a:p>
            <a:pPr marL="433184" algn="l" rtl="0" eaLnBrk="0">
              <a:lnSpc>
                <a:spcPts val="2828"/>
              </a:lnSpc>
            </a:pPr>
            <a:r>
              <a:rPr sz="2100" spc="9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②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h</a:t>
            </a:r>
            <a:r>
              <a:rPr sz="2000" spc="9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00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的理解：考查点到开口液面的距</a:t>
            </a:r>
            <a:r>
              <a:rPr sz="20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离</a:t>
            </a:r>
            <a:endParaRPr lang="SimSun" altLang="SimSun" sz="2000"/>
          </a:p>
          <a:p>
            <a:pPr marL="762457" indent="-344836" algn="l" rtl="0" eaLnBrk="0">
              <a:lnSpc>
                <a:spcPct val="83000"/>
              </a:lnSpc>
              <a:spcBef>
                <a:spcPts val="414"/>
              </a:spcBef>
            </a:pPr>
            <a:r>
              <a:rPr sz="21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说明液体压强只与液体密度和液体深度有关，与液体质</a:t>
            </a:r>
            <a:r>
              <a:rPr sz="21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量、体积、容 </a:t>
            </a:r>
            <a:r>
              <a:rPr sz="21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器底面积</a:t>
            </a:r>
            <a:r>
              <a:rPr sz="21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均无关</a:t>
            </a:r>
            <a:endParaRPr lang="SimSun" altLang="SimSun" sz="2100"/>
          </a:p>
          <a:p>
            <a:pPr marL="415652" algn="l" rtl="0" eaLnBrk="0">
              <a:lnSpc>
                <a:spcPct val="97000"/>
              </a:lnSpc>
              <a:spcBef>
                <a:spcPts val="364"/>
              </a:spcBef>
            </a:pPr>
            <a:r>
              <a:rPr sz="16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 做压强题目时，主要看是液体产生的压强还是固体产</a:t>
            </a:r>
            <a:r>
              <a:rPr sz="16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生的压强进行做题</a:t>
            </a:r>
            <a:endParaRPr lang="SimSun" altLang="SimSun" sz="1600"/>
          </a:p>
          <a:p>
            <a:pPr marL="415652" algn="l" rtl="0" eaLnBrk="0">
              <a:lnSpc>
                <a:spcPct val="97000"/>
              </a:lnSpc>
              <a:spcBef>
                <a:spcPts val="482"/>
              </a:spcBef>
            </a:pPr>
            <a:r>
              <a:rPr sz="16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⑤ 液体产生的压强压力与固体产生的压强压力的计算差</a:t>
            </a:r>
            <a:r>
              <a:rPr sz="16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别</a:t>
            </a:r>
            <a:endParaRPr lang="SimSun" altLang="SimSun" sz="1600"/>
          </a:p>
          <a:p>
            <a:pPr marL="16522" algn="l" rtl="0" eaLnBrk="0">
              <a:lnSpc>
                <a:spcPct val="95000"/>
              </a:lnSpc>
              <a:spcBef>
                <a:spcPts val="426"/>
              </a:spcBef>
            </a:pPr>
            <a:r>
              <a:rPr sz="1600" spc="-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5 </a:t>
            </a:r>
            <a:r>
              <a:rPr sz="160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、连通器的定义、原理及生活中的</a:t>
            </a:r>
            <a:r>
              <a:rPr sz="16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</a:t>
            </a:r>
            <a:r>
              <a:rPr sz="16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用。</a:t>
            </a:r>
            <a:endParaRPr lang="SimSun" altLang="SimSun" sz="1600"/>
          </a:p>
        </p:txBody>
      </p:sp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477905" y="921901"/>
            <a:ext cx="192823" cy="295770"/>
          </a:xfrm>
          <a:prstGeom prst="rect">
            <a:avLst/>
          </a:prstGeom>
        </p:spPr>
      </p:pic>
      <p:sp>
        <p:nvSpPr>
          <p:cNvPr id="49" name="textbox 49"/>
          <p:cNvSpPr/>
          <p:nvPr/>
        </p:nvSpPr>
        <p:spPr>
          <a:xfrm>
            <a:off x="11114482" y="6484492"/>
            <a:ext cx="160654" cy="17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2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spc="-4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spc="-3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textbox 50"/>
          <p:cNvSpPr/>
          <p:nvPr/>
        </p:nvSpPr>
        <p:spPr>
          <a:xfrm>
            <a:off x="3389965" y="405915"/>
            <a:ext cx="5149215" cy="1064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183"/>
              </a:lnSpc>
            </a:pPr>
            <a:r>
              <a:rPr sz="60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¥</a:t>
            </a:r>
            <a:r>
              <a:rPr sz="60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&lt;</a:t>
            </a:r>
            <a:r>
              <a:rPr sz="60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</a:t>
            </a:r>
            <a:r>
              <a:rPr sz="60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&gt;</a:t>
            </a:r>
            <a:r>
              <a:rPr sz="60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气体压强</a:t>
            </a:r>
            <a:endParaRPr lang="SimSun" altLang="SimSun" sz="6000"/>
          </a:p>
        </p:txBody>
      </p:sp>
      <p:sp>
        <p:nvSpPr>
          <p:cNvPr id="51" name="textbox 51"/>
          <p:cNvSpPr/>
          <p:nvPr/>
        </p:nvSpPr>
        <p:spPr>
          <a:xfrm>
            <a:off x="1609750" y="1332778"/>
            <a:ext cx="6508115" cy="4491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31597" algn="l" rtl="0" eaLnBrk="0">
              <a:lnSpc>
                <a:spcPts val="2991"/>
              </a:lnSpc>
            </a:pPr>
            <a:r>
              <a:rPr sz="2400" spc="-1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 </a:t>
            </a:r>
            <a:r>
              <a:rPr sz="240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、产生原因： </a:t>
            </a:r>
            <a:r>
              <a:rPr sz="2400" spc="-60">
                <a:solidFill>
                  <a:srgbClr val="00000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O</a:t>
            </a:r>
            <a:r>
              <a:rPr sz="240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气体受重力；   气体具有流动性</a:t>
            </a:r>
            <a:endParaRPr lang="SimSun" altLang="SimSun" sz="2400"/>
          </a:p>
          <a:p>
            <a:pPr marL="22758" algn="l" rtl="0" eaLnBrk="0">
              <a:lnSpc>
                <a:spcPct val="95000"/>
              </a:lnSpc>
              <a:spcBef>
                <a:spcPts val="691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、著名实验：马德保半球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实验   托里拆利实验</a:t>
            </a:r>
            <a:endParaRPr lang="SimSun" altLang="SimSun" sz="2400"/>
          </a:p>
          <a:p>
            <a:pPr marL="20929" algn="l" rtl="0" eaLnBrk="0">
              <a:lnSpc>
                <a:spcPct val="95000"/>
              </a:lnSpc>
              <a:spcBef>
                <a:spcPts val="856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、托里拆利实验中应注意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的八个方面内容</a:t>
            </a:r>
            <a:endParaRPr lang="SimSun" altLang="SimSun" sz="2400"/>
          </a:p>
          <a:p>
            <a:pPr marL="12700" algn="l" rtl="0" eaLnBrk="0">
              <a:lnSpc>
                <a:spcPts val="3008"/>
              </a:lnSpc>
              <a:spcBef>
                <a:spcPts val="860"/>
              </a:spcBef>
            </a:pPr>
            <a:r>
              <a:rPr sz="2400" spc="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4</a:t>
            </a:r>
            <a:r>
              <a:rPr sz="24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、标准大气值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1P</a:t>
            </a:r>
            <a:r>
              <a:rPr sz="2400" spc="0" baseline="-22333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0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     Pa</a:t>
            </a:r>
            <a:endParaRPr lang="Calibri" altLang="Calibri" sz="2400"/>
          </a:p>
          <a:p>
            <a:pPr marL="20624" algn="l" rtl="0" eaLnBrk="0">
              <a:lnSpc>
                <a:spcPct val="95000"/>
              </a:lnSpc>
              <a:spcBef>
                <a:spcPts val="589"/>
              </a:spcBef>
            </a:pPr>
            <a:r>
              <a:rPr sz="2400" spc="-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5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、大气压的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测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量</a:t>
            </a:r>
            <a:endParaRPr lang="SimSun" altLang="SimSun" sz="2400"/>
          </a:p>
          <a:p>
            <a:pPr marL="945692" algn="l" rtl="0" eaLnBrk="0">
              <a:lnSpc>
                <a:spcPts val="2991"/>
              </a:lnSpc>
              <a:spcBef>
                <a:spcPts val="835"/>
              </a:spcBef>
            </a:pPr>
            <a:r>
              <a:rPr sz="2400" spc="-130">
                <a:solidFill>
                  <a:srgbClr val="00000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O</a:t>
            </a:r>
            <a:r>
              <a:rPr sz="240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托里拆利；   气压计</a:t>
            </a:r>
            <a:endParaRPr lang="SimSun" altLang="SimSun" sz="2400"/>
          </a:p>
          <a:p>
            <a:pPr marL="21539" algn="l" rtl="0" eaLnBrk="0">
              <a:lnSpc>
                <a:spcPct val="95000"/>
              </a:lnSpc>
              <a:spcBef>
                <a:spcPts val="621"/>
              </a:spcBef>
            </a:pPr>
            <a:r>
              <a:rPr sz="24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6</a:t>
            </a:r>
            <a:r>
              <a:rPr sz="24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、大气压在生活中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应用</a:t>
            </a:r>
            <a:endParaRPr lang="SimSun" altLang="SimSun" sz="2400"/>
          </a:p>
          <a:p>
            <a:pPr marL="945692" algn="l" rtl="0" eaLnBrk="0">
              <a:lnSpc>
                <a:spcPct val="113000"/>
              </a:lnSpc>
              <a:spcBef>
                <a:spcPts val="904"/>
              </a:spcBef>
              <a:tabLst>
                <a:tab pos="1165860"/>
              </a:tabLst>
            </a:pPr>
            <a:r>
              <a:rPr sz="2400" spc="0">
                <a:solidFill>
                  <a:srgbClr val="00000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O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日常生活中的系列现象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	</a:t>
            </a:r>
            <a:r>
              <a:rPr sz="240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抽水</a:t>
            </a:r>
            <a:r>
              <a:rPr sz="240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机</a:t>
            </a:r>
            <a:endParaRPr lang="SimSun" altLang="SimSun" sz="2400"/>
          </a:p>
          <a:p>
            <a:pPr marL="20319" algn="l" rtl="0" eaLnBrk="0">
              <a:lnSpc>
                <a:spcPct val="95000"/>
              </a:lnSpc>
              <a:spcBef>
                <a:spcPts val="628"/>
              </a:spcBef>
            </a:pPr>
            <a:r>
              <a:rPr sz="240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7</a:t>
            </a:r>
            <a:r>
              <a:rPr sz="240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、流体压强(流速与压强的关系</a:t>
            </a:r>
            <a:r>
              <a:rPr sz="24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400"/>
          </a:p>
        </p:txBody>
      </p:sp>
      <p:pic>
        <p:nvPicPr>
          <p:cNvPr id="52" name="picture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555443" y="5004930"/>
            <a:ext cx="220370" cy="338023"/>
          </a:xfrm>
          <a:prstGeom prst="rect">
            <a:avLst/>
          </a:prstGeom>
        </p:spPr>
      </p:pic>
      <p:pic>
        <p:nvPicPr>
          <p:cNvPr id="53" name="picture 5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351203" y="3636378"/>
            <a:ext cx="220370" cy="338023"/>
          </a:xfrm>
          <a:prstGeom prst="rect">
            <a:avLst/>
          </a:prstGeom>
        </p:spPr>
      </p:pic>
      <p:pic>
        <p:nvPicPr>
          <p:cNvPr id="54" name="picture 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724886" y="1345478"/>
            <a:ext cx="220370" cy="338023"/>
          </a:xfrm>
          <a:prstGeom prst="rect">
            <a:avLst/>
          </a:prstGeom>
        </p:spPr>
      </p:pic>
      <p:pic>
        <p:nvPicPr>
          <p:cNvPr id="55" name="picture 5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310379" y="2618740"/>
            <a:ext cx="490220" cy="452754"/>
          </a:xfrm>
          <a:prstGeom prst="rect">
            <a:avLst/>
          </a:prstGeom>
        </p:spPr>
      </p:pic>
      <p:sp>
        <p:nvSpPr>
          <p:cNvPr id="56" name="textbox 56"/>
          <p:cNvSpPr/>
          <p:nvPr/>
        </p:nvSpPr>
        <p:spPr>
          <a:xfrm>
            <a:off x="11114482" y="6484492"/>
            <a:ext cx="160654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34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200" spc="-4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spc="-3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" name="textbox 57"/>
          <p:cNvSpPr/>
          <p:nvPr/>
        </p:nvSpPr>
        <p:spPr>
          <a:xfrm>
            <a:off x="1517091" y="169261"/>
            <a:ext cx="10039350" cy="6718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3153225" algn="l" rtl="0" eaLnBrk="0">
              <a:lnSpc>
                <a:spcPts val="6446"/>
              </a:lnSpc>
            </a:pPr>
            <a:r>
              <a:rPr sz="5200" spc="1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&lt;</a:t>
            </a:r>
            <a:r>
              <a:rPr sz="520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五</a:t>
            </a:r>
            <a:r>
              <a:rPr sz="5200" spc="1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&gt;</a:t>
            </a:r>
            <a:r>
              <a:rPr sz="520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浮</a:t>
            </a:r>
            <a:r>
              <a:rPr sz="520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</a:t>
            </a:r>
            <a:endParaRPr lang="SimSun" altLang="SimSun" sz="5200"/>
          </a:p>
          <a:p>
            <a:pPr marL="30022" algn="l" rtl="0" eaLnBrk="0">
              <a:lnSpc>
                <a:spcPct val="97000"/>
              </a:lnSpc>
              <a:spcBef>
                <a:spcPts val="8"/>
              </a:spcBef>
            </a:pPr>
            <a:r>
              <a:rPr sz="2000" spc="2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r>
              <a:rPr sz="2000" spc="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、概念：浸在液体(或气体)里的物体受到液体(或气体)对它 竖直向上的力</a:t>
            </a:r>
            <a:r>
              <a:rPr sz="2000" spc="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2000"/>
          </a:p>
          <a:p>
            <a:pPr marL="21920" algn="l" rtl="0" eaLnBrk="0">
              <a:lnSpc>
                <a:spcPct val="95000"/>
              </a:lnSpc>
              <a:spcBef>
                <a:spcPts val="377"/>
              </a:spcBef>
            </a:pPr>
            <a:r>
              <a:rPr sz="2200" spc="-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</a:t>
            </a:r>
            <a:r>
              <a:rPr sz="220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、理解： 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O</a:t>
            </a:r>
            <a:r>
              <a:rPr sz="180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施力物体与受力物</a:t>
            </a:r>
            <a:r>
              <a:rPr sz="18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体</a:t>
            </a:r>
            <a:endParaRPr lang="SimSun" altLang="SimSun" sz="1800"/>
          </a:p>
          <a:p>
            <a:pPr marL="2768675" algn="l" rtl="0" eaLnBrk="0">
              <a:lnSpc>
                <a:spcPct val="92000"/>
              </a:lnSpc>
              <a:spcBef>
                <a:spcPts val="391"/>
              </a:spcBef>
              <a:tabLst>
                <a:tab pos="2933700"/>
              </a:tabLst>
            </a:pPr>
            <a:r>
              <a:rPr sz="18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180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方向(恰与重力方向相反</a:t>
            </a:r>
            <a:r>
              <a:rPr sz="180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800"/>
          </a:p>
          <a:p>
            <a:pPr marL="2768675" algn="l" rtl="0" eaLnBrk="0">
              <a:lnSpc>
                <a:spcPts val="2511"/>
              </a:lnSpc>
              <a:tabLst>
                <a:tab pos="2933700"/>
              </a:tabLst>
            </a:pPr>
            <a:r>
              <a:rPr sz="18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180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</a:t>
            </a:r>
            <a:r>
              <a:rPr sz="180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</a:t>
            </a:r>
            <a:endParaRPr lang="SimSun" altLang="SimSun" sz="1800"/>
          </a:p>
          <a:p>
            <a:pPr marL="20243" algn="l" rtl="0" eaLnBrk="0">
              <a:lnSpc>
                <a:spcPct val="94000"/>
              </a:lnSpc>
              <a:spcBef>
                <a:spcPts val="471"/>
              </a:spcBef>
            </a:pPr>
            <a:r>
              <a:rPr sz="2200" spc="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</a:t>
            </a:r>
            <a:r>
              <a:rPr sz="220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、物体投入液体中所处的状态(无</a:t>
            </a:r>
            <a:r>
              <a:rPr sz="220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力参与)</a:t>
            </a:r>
            <a:endParaRPr lang="SimSun" altLang="SimSun" sz="2200"/>
          </a:p>
          <a:p>
            <a:pPr marL="412515" algn="l" rtl="0" eaLnBrk="0">
              <a:lnSpc>
                <a:spcPts val="3010"/>
              </a:lnSpc>
            </a:pPr>
            <a:r>
              <a:rPr sz="22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下沉：重力</a:t>
            </a:r>
            <a:r>
              <a:rPr sz="22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&gt;</a:t>
            </a:r>
            <a:r>
              <a:rPr sz="22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浮力                              ρ</a:t>
            </a:r>
            <a:r>
              <a:rPr sz="2200" spc="-20" baseline="-1557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</a:t>
            </a:r>
            <a:r>
              <a:rPr sz="2200" spc="0" baseline="-1557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平均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&gt; 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ρ</a:t>
            </a:r>
            <a:r>
              <a:rPr sz="2200" spc="0" baseline="-1557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液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 ρ</a:t>
            </a:r>
            <a:r>
              <a:rPr sz="2200" spc="0" baseline="-1557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</a:t>
            </a:r>
            <a:endParaRPr lang="SimSun" altLang="SimSun" sz="1429"/>
          </a:p>
          <a:p>
            <a:pPr marL="928446" indent="-517074" algn="l" rtl="0" eaLnBrk="0">
              <a:lnSpc>
                <a:spcPct val="99000"/>
              </a:lnSpc>
              <a:spcBef>
                <a:spcPts val="1695"/>
              </a:spcBef>
            </a:pPr>
            <a:r>
              <a:rPr sz="210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上浮：重力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&lt;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浮力                                 ρ</a:t>
            </a:r>
            <a:r>
              <a:rPr sz="2100" spc="40" baseline="-2232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物平均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&lt; 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ρ</a:t>
            </a:r>
            <a:r>
              <a:rPr sz="2100" spc="40" baseline="-2232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液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空心：    </a:t>
            </a:r>
            <a:r>
              <a:rPr sz="3200" spc="-80" baseline="488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ρ</a:t>
            </a:r>
            <a:r>
              <a:rPr sz="2100" spc="-80" baseline="-1736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物≧</a:t>
            </a:r>
            <a:r>
              <a:rPr sz="130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200" spc="-80" baseline="488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ρ</a:t>
            </a:r>
            <a:r>
              <a:rPr sz="2100" spc="-80" baseline="-1736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液，</a:t>
            </a:r>
            <a:r>
              <a:rPr sz="130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3200" spc="-80" baseline="488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ρ</a:t>
            </a:r>
            <a:r>
              <a:rPr sz="2100" spc="-80" baseline="-1736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</a:t>
            </a:r>
            <a:r>
              <a:rPr sz="2100" spc="-80" baseline="-17362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&lt;</a:t>
            </a:r>
            <a:r>
              <a:rPr sz="3200" spc="-80" baseline="488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ρ</a:t>
            </a:r>
            <a:r>
              <a:rPr sz="2100" spc="-80" baseline="-1736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液</a:t>
            </a:r>
            <a:r>
              <a:rPr sz="3200" spc="-80" baseline="488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均行</a:t>
            </a:r>
            <a:r>
              <a:rPr sz="3200" spc="-20" baseline="488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079"/>
          </a:p>
          <a:p>
            <a:pPr marL="866905" indent="-455533" algn="l" rtl="0" eaLnBrk="0">
              <a:lnSpc>
                <a:spcPct val="99000"/>
              </a:lnSpc>
              <a:spcBef>
                <a:spcPts val="4"/>
              </a:spcBef>
            </a:pPr>
            <a:r>
              <a:rPr sz="200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</a:t>
            </a:r>
            <a:r>
              <a:rPr sz="190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漂浮：重力</a:t>
            </a:r>
            <a:r>
              <a:rPr sz="190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</a:t>
            </a:r>
            <a:r>
              <a:rPr sz="190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浮力    (未浸没)       ρ</a:t>
            </a:r>
            <a:r>
              <a:rPr sz="1900" spc="100" baseline="-2193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物平均</a:t>
            </a:r>
            <a:r>
              <a:rPr sz="190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&lt; </a:t>
            </a:r>
            <a:r>
              <a:rPr sz="190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ρ</a:t>
            </a:r>
            <a:r>
              <a:rPr sz="1900" spc="100" baseline="-2193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液</a:t>
            </a:r>
            <a:r>
              <a:rPr sz="120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90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(空心：  ρ</a:t>
            </a:r>
            <a:r>
              <a:rPr sz="1900" spc="100" baseline="-2193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物≧</a:t>
            </a:r>
            <a:r>
              <a:rPr sz="120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90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ρ</a:t>
            </a:r>
            <a:r>
              <a:rPr sz="1900" spc="30" baseline="-2193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液</a:t>
            </a:r>
            <a:r>
              <a:rPr sz="1900" spc="0" baseline="-2193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9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ρ   </a:t>
            </a:r>
            <a:r>
              <a:rPr sz="1900" spc="180" baseline="-1644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</a:t>
            </a:r>
            <a:r>
              <a:rPr sz="1900" spc="180" baseline="-16448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&lt;</a:t>
            </a:r>
            <a:r>
              <a:rPr sz="3000" spc="180" baseline="347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ρ</a:t>
            </a:r>
            <a:r>
              <a:rPr sz="1900" spc="180" baseline="-1644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液</a:t>
            </a:r>
            <a:r>
              <a:rPr sz="3000" spc="180" baseline="347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均行</a:t>
            </a:r>
            <a:r>
              <a:rPr sz="3000" spc="130" baseline="347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950"/>
          </a:p>
          <a:p>
            <a:pPr marL="411371" algn="l" rtl="0" eaLnBrk="0">
              <a:lnSpc>
                <a:spcPts val="2731"/>
              </a:lnSpc>
            </a:pPr>
            <a:r>
              <a:rPr sz="200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 </a:t>
            </a:r>
            <a:r>
              <a:rPr sz="190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悬浮：重力</a:t>
            </a:r>
            <a:r>
              <a:rPr sz="1900" spc="1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</a:t>
            </a:r>
            <a:r>
              <a:rPr sz="190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浮力    (完全浸没)   ρ</a:t>
            </a:r>
            <a:r>
              <a:rPr sz="2000" spc="130" baseline="-177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物平均</a:t>
            </a:r>
            <a:r>
              <a:rPr sz="1900" spc="1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 </a:t>
            </a:r>
            <a:r>
              <a:rPr sz="190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ρ</a:t>
            </a:r>
            <a:r>
              <a:rPr sz="2000" spc="130" baseline="-177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液</a:t>
            </a:r>
            <a:r>
              <a:rPr sz="130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90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(空心：  ρ</a:t>
            </a:r>
            <a:r>
              <a:rPr sz="2000" spc="130" baseline="-177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</a:t>
            </a:r>
            <a:r>
              <a:rPr sz="1900" spc="1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&gt;</a:t>
            </a:r>
            <a:r>
              <a:rPr sz="190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ρ</a:t>
            </a:r>
            <a:r>
              <a:rPr sz="2000" spc="10" baseline="-177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液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9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900"/>
          </a:p>
          <a:p>
            <a:pPr marL="12700" algn="l" rtl="0" eaLnBrk="0">
              <a:lnSpc>
                <a:spcPct val="95000"/>
              </a:lnSpc>
              <a:spcBef>
                <a:spcPts val="199"/>
              </a:spcBef>
            </a:pPr>
            <a:r>
              <a:rPr sz="2200" spc="-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4</a:t>
            </a:r>
            <a:r>
              <a:rPr sz="22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、浮力产生的原</a:t>
            </a:r>
            <a:r>
              <a:rPr sz="22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因</a:t>
            </a:r>
            <a:endParaRPr lang="SimSun" altLang="SimSun" sz="2200"/>
          </a:p>
          <a:p>
            <a:pPr marL="853389" algn="l" rtl="0" eaLnBrk="0">
              <a:lnSpc>
                <a:spcPct val="95000"/>
              </a:lnSpc>
              <a:spcBef>
                <a:spcPts val="839"/>
              </a:spcBef>
            </a:pPr>
            <a:r>
              <a:rPr sz="180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浸在液体(或气体)里的物体上下表面存在压力差(判断有无</a:t>
            </a:r>
            <a:r>
              <a:rPr sz="180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浮</a:t>
            </a:r>
            <a:r>
              <a:rPr sz="18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力)</a:t>
            </a:r>
            <a:endParaRPr lang="SimSun" altLang="SimSun" sz="1800"/>
          </a:p>
          <a:p>
            <a:pPr marL="19964" algn="l" rtl="0" eaLnBrk="0">
              <a:lnSpc>
                <a:spcPct val="95000"/>
              </a:lnSpc>
              <a:spcBef>
                <a:spcPts val="298"/>
              </a:spcBef>
            </a:pPr>
            <a:r>
              <a:rPr sz="2200" spc="-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5</a:t>
            </a:r>
            <a:r>
              <a:rPr sz="22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、阿基米德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原理</a:t>
            </a:r>
            <a:endParaRPr lang="SimSun" altLang="SimSun" sz="2200"/>
          </a:p>
          <a:p>
            <a:pPr marL="17170" indent="990473" algn="l" rtl="0" eaLnBrk="0">
              <a:lnSpc>
                <a:spcPct val="82000"/>
              </a:lnSpc>
              <a:spcBef>
                <a:spcPts val="387"/>
              </a:spcBef>
            </a:pPr>
            <a:r>
              <a:rPr sz="2200" spc="0">
                <a:solidFill>
                  <a:srgbClr val="00000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O</a:t>
            </a:r>
            <a:r>
              <a:rPr sz="220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内容：浸在液体(或气体)里的物体受到竖直向上的浮力大</a:t>
            </a:r>
            <a:r>
              <a:rPr sz="22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小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等于物   </a:t>
            </a:r>
            <a:r>
              <a:rPr sz="220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体 排开液体(或气体)受到的重力</a:t>
            </a:r>
            <a:r>
              <a:rPr sz="22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2200"/>
          </a:p>
          <a:p>
            <a:pPr marL="1007643" algn="l" rtl="0" eaLnBrk="0">
              <a:lnSpc>
                <a:spcPts val="2968"/>
              </a:lnSpc>
              <a:tabLst>
                <a:tab pos="1209039"/>
              </a:tabLst>
            </a:pP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22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表达式： 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2200" spc="-10" baseline="-1914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浮</a:t>
            </a:r>
            <a:r>
              <a:rPr sz="2200" spc="-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G</a:t>
            </a:r>
            <a:r>
              <a:rPr sz="2200" spc="-10" baseline="-1914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排液(或气)</a:t>
            </a:r>
            <a:r>
              <a:rPr sz="1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2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(注意：是浮力等于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排开的液体或气体的重力</a:t>
            </a:r>
            <a:r>
              <a:rPr sz="1800" spc="0" baseline="86567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15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200"/>
          </a:p>
        </p:txBody>
      </p:sp>
      <p:pic>
        <p:nvPicPr>
          <p:cNvPr id="58" name="picture 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524734" y="6527398"/>
            <a:ext cx="202006" cy="309854"/>
          </a:xfrm>
          <a:prstGeom prst="rect">
            <a:avLst/>
          </a:prstGeom>
        </p:spPr>
      </p:pic>
      <p:pic>
        <p:nvPicPr>
          <p:cNvPr id="59" name="picture 5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285767" y="2031138"/>
            <a:ext cx="165277" cy="253517"/>
          </a:xfrm>
          <a:prstGeom prst="rect">
            <a:avLst/>
          </a:prstGeom>
        </p:spPr>
      </p:pic>
      <p:pic>
        <p:nvPicPr>
          <p:cNvPr id="60" name="picture 6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285767" y="1712114"/>
            <a:ext cx="165277" cy="253517"/>
          </a:xfrm>
          <a:prstGeom prst="rect">
            <a:avLst/>
          </a:prstGeom>
        </p:spPr>
      </p:pic>
      <p:sp>
        <p:nvSpPr>
          <p:cNvPr id="61" name="textbox 61"/>
          <p:cNvSpPr/>
          <p:nvPr/>
        </p:nvSpPr>
        <p:spPr>
          <a:xfrm>
            <a:off x="2377795" y="2881557"/>
            <a:ext cx="875664" cy="408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010"/>
              </a:lnSpc>
            </a:pPr>
            <a:r>
              <a:rPr sz="2200" spc="-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&gt;</a:t>
            </a:r>
            <a:r>
              <a:rPr sz="220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ρ</a:t>
            </a:r>
            <a:r>
              <a:rPr sz="2200" spc="-100" baseline="-159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液</a:t>
            </a:r>
            <a:r>
              <a:rPr sz="140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2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" name="textbox 62"/>
          <p:cNvSpPr/>
          <p:nvPr/>
        </p:nvSpPr>
        <p:spPr>
          <a:xfrm>
            <a:off x="1616151" y="3113212"/>
            <a:ext cx="8931275" cy="3793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769594" algn="l" rtl="0" eaLnBrk="0">
              <a:lnSpc>
                <a:spcPts val="2746"/>
              </a:lnSpc>
            </a:pPr>
            <a:r>
              <a:rPr sz="22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a </a:t>
            </a:r>
            <a:r>
              <a:rPr sz="22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2200" spc="-20" baseline="-19319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浮</a:t>
            </a:r>
            <a:r>
              <a:rPr sz="22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G</a:t>
            </a:r>
            <a:r>
              <a:rPr sz="2200" spc="-20" baseline="-19319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</a:t>
            </a:r>
            <a:r>
              <a:rPr sz="1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(悬浮和漂浮)</a:t>
            </a:r>
            <a:endParaRPr lang="SimSun" altLang="SimSun" sz="2200"/>
          </a:p>
          <a:p>
            <a:pPr marL="777976" algn="l" rtl="0" eaLnBrk="0">
              <a:lnSpc>
                <a:spcPts val="3010"/>
              </a:lnSpc>
            </a:pPr>
            <a:r>
              <a:rPr sz="22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b 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2200" spc="-40" baseline="-1618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浮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G</a:t>
            </a:r>
            <a:r>
              <a:rPr sz="2200" spc="-40" baseline="-1618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+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200" spc="-40" baseline="-1618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向下</a:t>
            </a:r>
            <a:r>
              <a:rPr sz="14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(向下压力或捆绑)</a:t>
            </a:r>
            <a:endParaRPr lang="SimSun" altLang="SimSun" sz="2200"/>
          </a:p>
          <a:p>
            <a:pPr marL="769315" algn="l" rtl="0" eaLnBrk="0">
              <a:lnSpc>
                <a:spcPts val="2746"/>
              </a:lnSpc>
              <a:spcBef>
                <a:spcPts val="467"/>
              </a:spcBef>
            </a:pPr>
            <a:r>
              <a:rPr sz="22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 </a:t>
            </a:r>
            <a:r>
              <a:rPr sz="22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22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2200" spc="-50" baseline="-19929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浮</a:t>
            </a:r>
            <a:r>
              <a:rPr sz="22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</a:t>
            </a:r>
            <a:r>
              <a:rPr sz="2200" spc="-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G</a:t>
            </a:r>
            <a:r>
              <a:rPr sz="2200" spc="-50" baseline="-19929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</a:t>
            </a:r>
            <a:r>
              <a:rPr sz="22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— 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22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200" spc="-50" baseline="-19929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向上</a:t>
            </a:r>
            <a:r>
              <a:rPr sz="1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(向上拉力或向上支撑)</a:t>
            </a:r>
            <a:endParaRPr lang="SimSun" altLang="SimSun" sz="2200"/>
          </a:p>
          <a:p>
            <a:pPr marL="770153" algn="l" rtl="0" eaLnBrk="0">
              <a:lnSpc>
                <a:spcPts val="3010"/>
              </a:lnSpc>
            </a:pPr>
            <a:r>
              <a:rPr sz="2200" spc="-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d</a:t>
            </a:r>
            <a:r>
              <a:rPr sz="220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、总论： </a:t>
            </a:r>
            <a:r>
              <a:rPr sz="2200" spc="-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2200" spc="-60" baseline="-1618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浮</a:t>
            </a:r>
            <a:r>
              <a:rPr sz="2200" spc="-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+F </a:t>
            </a:r>
            <a:r>
              <a:rPr sz="2200" spc="-60" baseline="-1618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向上</a:t>
            </a:r>
            <a:r>
              <a:rPr sz="2200" spc="-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G</a:t>
            </a:r>
            <a:r>
              <a:rPr sz="2200" spc="-60" baseline="-1618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</a:t>
            </a:r>
            <a:r>
              <a:rPr sz="2200" spc="-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+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2200" spc="-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200" spc="-60" baseline="-1618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向下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(包括弹簧连接情形)</a:t>
            </a:r>
            <a:endParaRPr lang="SimSun" altLang="SimSun" sz="2200"/>
          </a:p>
          <a:p>
            <a:pPr marL="15773" indent="141655" algn="l" rtl="0" eaLnBrk="0">
              <a:lnSpc>
                <a:spcPct val="87000"/>
              </a:lnSpc>
              <a:spcBef>
                <a:spcPts val="662"/>
              </a:spcBef>
            </a:pPr>
            <a:r>
              <a:rPr sz="22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(另注：包心问题及放水断绳问题特别注重整体与局部的状态变化前后的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受力分析)</a:t>
            </a:r>
            <a:endParaRPr lang="SimSun" altLang="SimSun" sz="2200"/>
          </a:p>
          <a:p>
            <a:pPr marL="12700" algn="l" rtl="0" eaLnBrk="0">
              <a:lnSpc>
                <a:spcPct val="95000"/>
              </a:lnSpc>
              <a:spcBef>
                <a:spcPts val="432"/>
              </a:spcBef>
            </a:pPr>
            <a:r>
              <a:rPr sz="22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7</a:t>
            </a:r>
            <a:r>
              <a:rPr sz="22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、浮力的应用及涉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及原理</a:t>
            </a:r>
            <a:endParaRPr lang="SimSun" altLang="SimSun" sz="2200"/>
          </a:p>
          <a:p>
            <a:pPr marL="405529" algn="l" rtl="0" eaLnBrk="0">
              <a:lnSpc>
                <a:spcPts val="2688"/>
              </a:lnSpc>
              <a:spcBef>
                <a:spcPts val="564"/>
              </a:spcBef>
            </a:pPr>
            <a:r>
              <a:rPr sz="22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木船：空心法增大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V</a:t>
            </a:r>
            <a:r>
              <a:rPr sz="2200" spc="20" baseline="-2251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排</a:t>
            </a:r>
            <a:r>
              <a:rPr sz="22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从</a:t>
            </a:r>
            <a:r>
              <a:rPr sz="22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而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增大可利用浮力</a:t>
            </a:r>
            <a:endParaRPr lang="SimSun" altLang="SimSun" sz="2200"/>
          </a:p>
          <a:p>
            <a:pPr marL="404386" algn="l" rtl="0" eaLnBrk="0">
              <a:lnSpc>
                <a:spcPct val="96000"/>
              </a:lnSpc>
              <a:spcBef>
                <a:spcPts val="591"/>
              </a:spcBef>
            </a:pPr>
            <a:r>
              <a:rPr sz="22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潜水艇：改变自身重</a:t>
            </a:r>
            <a:r>
              <a:rPr sz="22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实现上浮下沉</a:t>
            </a:r>
            <a:endParaRPr lang="SimSun" altLang="SimSun" sz="2200"/>
          </a:p>
          <a:p>
            <a:pPr marL="404386" algn="l" rtl="0" eaLnBrk="0">
              <a:lnSpc>
                <a:spcPct val="96000"/>
              </a:lnSpc>
              <a:spcBef>
                <a:spcPts val="578"/>
              </a:spcBef>
            </a:pPr>
            <a:r>
              <a:rPr sz="22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飞艇：改变体积，进而改变浮力大小实现上升下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降</a:t>
            </a:r>
            <a:endParaRPr lang="SimSun" altLang="SimSun" sz="2200"/>
          </a:p>
        </p:txBody>
      </p:sp>
      <p:sp>
        <p:nvSpPr>
          <p:cNvPr id="63" name="textbox 63"/>
          <p:cNvSpPr/>
          <p:nvPr/>
        </p:nvSpPr>
        <p:spPr>
          <a:xfrm>
            <a:off x="2007838" y="1131631"/>
            <a:ext cx="3841115" cy="1948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3843" algn="l" rtl="0" eaLnBrk="0">
              <a:lnSpc>
                <a:spcPts val="2688"/>
              </a:lnSpc>
            </a:pPr>
            <a:r>
              <a:rPr sz="3400" spc="-20" baseline="523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</a:t>
            </a:r>
            <a:r>
              <a:rPr sz="22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300" spc="-20" baseline="5395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方向：</a:t>
            </a:r>
            <a:r>
              <a:rPr sz="21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300" spc="0" baseline="5395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2200" spc="-20" baseline="-1558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浮</a:t>
            </a:r>
            <a:r>
              <a:rPr sz="3300" spc="-20" baseline="5395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</a:t>
            </a:r>
            <a:r>
              <a:rPr sz="3300" spc="0" baseline="5395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G</a:t>
            </a:r>
            <a:r>
              <a:rPr sz="2200" spc="-20" baseline="-1558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</a:t>
            </a:r>
            <a:r>
              <a:rPr sz="3300" spc="-20" baseline="5395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—</a:t>
            </a:r>
            <a:r>
              <a:rPr sz="21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3300" spc="0" baseline="5395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2200" spc="-10" baseline="-1558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拉</a:t>
            </a:r>
            <a:r>
              <a:rPr sz="2200" spc="0" baseline="-1558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(液示)</a:t>
            </a:r>
            <a:endParaRPr lang="SimSun" altLang="SimSun" sz="1429"/>
          </a:p>
          <a:p>
            <a:pPr marL="12700" algn="l" rtl="0" eaLnBrk="0">
              <a:lnSpc>
                <a:spcPts val="2688"/>
              </a:lnSpc>
              <a:spcBef>
                <a:spcPts val="424"/>
              </a:spcBef>
            </a:pPr>
            <a:r>
              <a:rPr sz="3400" spc="-40" baseline="676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300" spc="-40" baseline="697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原因：</a:t>
            </a:r>
            <a:r>
              <a:rPr sz="21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300" spc="0" baseline="6973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2200" spc="-40" baseline="-1321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浮</a:t>
            </a:r>
            <a:r>
              <a:rPr sz="3300" spc="-40" baseline="6973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</a:t>
            </a:r>
            <a:r>
              <a:rPr sz="3300" spc="0" baseline="6973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2200" spc="-40" baseline="-1321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下表向上</a:t>
            </a:r>
            <a:r>
              <a:rPr sz="3300" spc="-40" baseline="6973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—</a:t>
            </a:r>
            <a:r>
              <a:rPr sz="21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3300" spc="0" baseline="6973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2200" spc="-40" baseline="-1321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上表</a:t>
            </a:r>
            <a:r>
              <a:rPr sz="14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spc="-10" baseline="-1321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向</a:t>
            </a:r>
            <a:r>
              <a:rPr sz="2200" spc="0" baseline="-1321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下</a:t>
            </a:r>
            <a:endParaRPr lang="SimSun" altLang="SimSun" sz="1429"/>
          </a:p>
          <a:p>
            <a:pPr marL="12700" algn="l" rtl="0" eaLnBrk="0">
              <a:lnSpc>
                <a:spcPts val="2688"/>
              </a:lnSpc>
              <a:spcBef>
                <a:spcPts val="424"/>
              </a:spcBef>
            </a:pPr>
            <a:r>
              <a:rPr sz="3400" spc="20" baseline="676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</a:t>
            </a:r>
            <a:r>
              <a:rPr sz="22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300" spc="20" baseline="697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阿原：</a:t>
            </a:r>
            <a:r>
              <a:rPr sz="21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300" spc="0" baseline="6973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2200" spc="20" baseline="-1321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浮</a:t>
            </a:r>
            <a:r>
              <a:rPr sz="3300" spc="20" baseline="6973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</a:t>
            </a:r>
            <a:r>
              <a:rPr sz="3300" spc="0" baseline="6973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G</a:t>
            </a:r>
            <a:r>
              <a:rPr sz="2200" spc="20" baseline="-1321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排</a:t>
            </a:r>
            <a:r>
              <a:rPr sz="2200" spc="0" baseline="-1321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液(或气)</a:t>
            </a:r>
            <a:endParaRPr lang="SimSun" altLang="SimSun" sz="1429"/>
          </a:p>
          <a:p>
            <a:pPr marL="12700" algn="l" rtl="0" eaLnBrk="0">
              <a:lnSpc>
                <a:spcPts val="2688"/>
              </a:lnSpc>
              <a:spcBef>
                <a:spcPts val="424"/>
              </a:spcBef>
            </a:pPr>
            <a:r>
              <a:rPr sz="3400" spc="30" baseline="7257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</a:t>
            </a:r>
            <a:r>
              <a:rPr sz="22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300" spc="30" baseline="7477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推导：</a:t>
            </a:r>
            <a:r>
              <a:rPr sz="21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300" spc="0" baseline="7477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2200" spc="30" baseline="-124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浮</a:t>
            </a:r>
            <a:r>
              <a:rPr sz="3300" spc="30" baseline="7477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=ρ</a:t>
            </a:r>
            <a:r>
              <a:rPr sz="2200" spc="30" baseline="-124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排液(或</a:t>
            </a:r>
            <a:r>
              <a:rPr sz="2200" spc="20" baseline="-124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气</a:t>
            </a:r>
            <a:r>
              <a:rPr sz="2200" spc="0" baseline="-124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300" spc="0" baseline="7477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gV</a:t>
            </a:r>
            <a:r>
              <a:rPr sz="2200" spc="0" baseline="-124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排</a:t>
            </a:r>
            <a:endParaRPr lang="SimSun" altLang="SimSun" sz="1429"/>
          </a:p>
          <a:p>
            <a:pPr marL="12700" algn="l" rtl="0" eaLnBrk="0">
              <a:lnSpc>
                <a:spcPct val="100000"/>
              </a:lnSpc>
              <a:spcBef>
                <a:spcPts val="592"/>
              </a:spcBef>
            </a:pPr>
            <a:r>
              <a:rPr sz="210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⑤ 力的平衡</a:t>
            </a:r>
            <a:r>
              <a:rPr sz="21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endParaRPr lang="SimSun" altLang="SimSun" sz="2100"/>
          </a:p>
        </p:txBody>
      </p:sp>
      <p:sp>
        <p:nvSpPr>
          <p:cNvPr id="64" name="textbox 64"/>
          <p:cNvSpPr/>
          <p:nvPr/>
        </p:nvSpPr>
        <p:spPr>
          <a:xfrm>
            <a:off x="1617268" y="187736"/>
            <a:ext cx="5033645" cy="8591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6563"/>
              </a:lnSpc>
            </a:pPr>
            <a:r>
              <a:rPr sz="3300" spc="50" baseline="-21479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6</a:t>
            </a:r>
            <a:r>
              <a:rPr sz="3300" spc="50" baseline="-21479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、浮力的五种计算方法(及实</a:t>
            </a:r>
            <a:r>
              <a:rPr sz="210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1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300" spc="0" baseline="-21479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8300" spc="0" baseline="1154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</a:t>
            </a:r>
            <a:endParaRPr lang="SimSun" altLang="SimSun" sz="5394"/>
          </a:p>
        </p:txBody>
      </p:sp>
      <p:pic>
        <p:nvPicPr>
          <p:cNvPr id="65" name="picture 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298287" y="200436"/>
            <a:ext cx="653567" cy="833531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11114482" y="6484492"/>
            <a:ext cx="160654" cy="17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2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spc="-4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spc="-3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" name="textbox 67"/>
          <p:cNvSpPr/>
          <p:nvPr/>
        </p:nvSpPr>
        <p:spPr>
          <a:xfrm>
            <a:off x="1628648" y="213772"/>
            <a:ext cx="8833484" cy="6685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100"/>
          </a:p>
          <a:p>
            <a:pPr marL="1432305" algn="l" rtl="0" eaLnBrk="0">
              <a:lnSpc>
                <a:spcPct val="89000"/>
              </a:lnSpc>
              <a:spcBef>
                <a:spcPts val="1"/>
              </a:spcBef>
            </a:pPr>
            <a:r>
              <a:rPr sz="5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二、力学相关的知识</a:t>
            </a:r>
            <a:endParaRPr lang="SimSun" altLang="SimSun" sz="5400"/>
          </a:p>
          <a:p>
            <a:pPr marL="12700" algn="l" rtl="0" eaLnBrk="0">
              <a:lnSpc>
                <a:spcPct val="95000"/>
              </a:lnSpc>
              <a:spcBef>
                <a:spcPts val="6"/>
              </a:spcBef>
            </a:pPr>
            <a:r>
              <a:rPr sz="24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r>
              <a:rPr sz="2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、长度测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量</a:t>
            </a:r>
            <a:endParaRPr lang="SimSun" altLang="SimSun" sz="2400"/>
          </a:p>
          <a:p>
            <a:pPr marL="393922" algn="l" rtl="0" eaLnBrk="0">
              <a:lnSpc>
                <a:spcPct val="96000"/>
              </a:lnSpc>
              <a:spcBef>
                <a:spcPts val="1005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长度测量是最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基本的测量</a:t>
            </a:r>
            <a:endParaRPr lang="SimSun" altLang="SimSun" sz="2400"/>
          </a:p>
          <a:p>
            <a:pPr marL="392677" algn="l" rtl="0" eaLnBrk="0">
              <a:lnSpc>
                <a:spcPct val="96000"/>
              </a:lnSpc>
              <a:spcBef>
                <a:spcPts val="827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测量工具：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刻度尺</a:t>
            </a:r>
            <a:endParaRPr lang="SimSun" altLang="SimSun" sz="2400"/>
          </a:p>
          <a:p>
            <a:pPr marL="392677" algn="l" rtl="0" eaLnBrk="0">
              <a:lnSpc>
                <a:spcPct val="96000"/>
              </a:lnSpc>
              <a:spcBef>
                <a:spcPts val="619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长度主单位：米( 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m 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400"/>
          </a:p>
          <a:p>
            <a:pPr marL="921308" indent="-528631" algn="l" rtl="0" eaLnBrk="0">
              <a:lnSpc>
                <a:spcPct val="110000"/>
              </a:lnSpc>
              <a:spcBef>
                <a:spcPts val="1059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 长度测量的步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骤：一看二放三读四记                    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(量程、分度值及其选择；如何估读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400"/>
          </a:p>
          <a:p>
            <a:pPr marL="392677" algn="l" rtl="0" eaLnBrk="0">
              <a:lnSpc>
                <a:spcPct val="96000"/>
              </a:lnSpc>
              <a:spcBef>
                <a:spcPts val="825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⑤ 误差：测量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值与真实值之间的差异</a:t>
            </a:r>
            <a:endParaRPr lang="SimSun" altLang="SimSun" sz="2400"/>
          </a:p>
          <a:p>
            <a:pPr marL="392677" algn="l" rtl="0" eaLnBrk="0">
              <a:lnSpc>
                <a:spcPct val="96000"/>
              </a:lnSpc>
              <a:spcBef>
                <a:spcPts val="619"/>
              </a:spcBef>
            </a:pPr>
            <a:r>
              <a:rPr sz="240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⑥ 减小误差的方法： 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a</a:t>
            </a:r>
            <a:r>
              <a:rPr sz="2400" spc="-9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40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、多次测量取平均</a:t>
            </a:r>
            <a:r>
              <a:rPr sz="240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值</a:t>
            </a:r>
            <a:endParaRPr lang="SimSun" altLang="SimSun" sz="2400"/>
          </a:p>
          <a:p>
            <a:pPr algn="r" rtl="0" eaLnBrk="0">
              <a:lnSpc>
                <a:spcPts val="3204"/>
              </a:lnSpc>
              <a:spcBef>
                <a:spcPts val="483"/>
              </a:spcBef>
            </a:pPr>
            <a:r>
              <a:rPr sz="23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b</a:t>
            </a:r>
            <a:r>
              <a:rPr sz="230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、提高仪</a:t>
            </a:r>
            <a:r>
              <a:rPr sz="23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器</a:t>
            </a:r>
            <a:endParaRPr lang="SimSun" altLang="SimSun" sz="2300"/>
          </a:p>
          <a:p>
            <a:pPr marL="23672" algn="l" rtl="0" eaLnBrk="0">
              <a:lnSpc>
                <a:spcPct val="97000"/>
              </a:lnSpc>
              <a:spcBef>
                <a:spcPts val="26"/>
              </a:spcBef>
            </a:pPr>
            <a:r>
              <a:rPr sz="23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的精密</a:t>
            </a:r>
            <a:r>
              <a:rPr sz="23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</a:t>
            </a:r>
            <a:endParaRPr lang="SimSun" altLang="SimSun" sz="2300"/>
          </a:p>
          <a:p>
            <a:pPr marL="853338" indent="-460660" algn="l" rtl="0" eaLnBrk="0">
              <a:lnSpc>
                <a:spcPct val="93000"/>
              </a:lnSpc>
              <a:spcBef>
                <a:spcPts val="851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⑦ 错误：不按照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正确的方法和使用原则进行的操作或因此操作 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得到的结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论</a:t>
            </a:r>
            <a:endParaRPr lang="SimSun" altLang="SimSun" sz="2400"/>
          </a:p>
          <a:p>
            <a:pPr algn="l" rtl="0" eaLnBrk="0">
              <a:lnSpc>
                <a:spcPct val="116000"/>
              </a:lnSpc>
            </a:pPr>
            <a:endParaRPr lang="Arial" altLang="Arial" sz="600"/>
          </a:p>
          <a:p>
            <a:pPr marL="860348" indent="-467671" algn="l" rtl="0" eaLnBrk="0">
              <a:lnSpc>
                <a:spcPct val="93000"/>
              </a:lnSpc>
              <a:spcBef>
                <a:spcPts val="2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⑧ 误差与错误的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区别：误差不可避免，但在一定范围内可以减 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小，但错误可以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避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免</a:t>
            </a:r>
            <a:endParaRPr lang="SimSun" altLang="SimSun" sz="2400"/>
          </a:p>
        </p:txBody>
      </p:sp>
      <p:sp>
        <p:nvSpPr>
          <p:cNvPr id="68" name="textbox 68"/>
          <p:cNvSpPr/>
          <p:nvPr/>
        </p:nvSpPr>
        <p:spPr>
          <a:xfrm>
            <a:off x="11114482" y="6484492"/>
            <a:ext cx="160654" cy="17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2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spc="-4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spc="-3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" name="textbox 69"/>
          <p:cNvSpPr/>
          <p:nvPr/>
        </p:nvSpPr>
        <p:spPr>
          <a:xfrm>
            <a:off x="1619808" y="334397"/>
            <a:ext cx="8766809" cy="2498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0003"/>
              </a:lnSpc>
            </a:pPr>
            <a:endParaRPr lang="Arial" altLang="Arial" sz="100"/>
          </a:p>
          <a:p>
            <a:pPr marL="2140025" algn="l" rtl="0" eaLnBrk="0">
              <a:lnSpc>
                <a:spcPct val="85000"/>
              </a:lnSpc>
            </a:pPr>
            <a:r>
              <a:rPr sz="580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力学相关知</a:t>
            </a:r>
            <a:r>
              <a:rPr sz="580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识</a:t>
            </a:r>
            <a:endParaRPr lang="SimSun" altLang="SimSun" sz="5800"/>
          </a:p>
          <a:p>
            <a:pPr marL="12700" algn="l" rtl="0" eaLnBrk="0">
              <a:lnSpc>
                <a:spcPct val="98000"/>
              </a:lnSpc>
              <a:spcBef>
                <a:spcPts val="22"/>
              </a:spcBef>
            </a:pPr>
            <a:r>
              <a:rPr sz="2200" spc="1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</a:t>
            </a:r>
            <a:r>
              <a:rPr sz="220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、时间的测</a:t>
            </a:r>
            <a:r>
              <a:rPr sz="220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量</a:t>
            </a:r>
            <a:endParaRPr lang="SimSun" altLang="SimSun" sz="2200"/>
          </a:p>
          <a:p>
            <a:pPr marL="402761" algn="l" rtl="0" eaLnBrk="0">
              <a:lnSpc>
                <a:spcPct val="96000"/>
              </a:lnSpc>
              <a:spcBef>
                <a:spcPts val="1025"/>
              </a:spcBef>
            </a:pPr>
            <a:r>
              <a:rPr sz="240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测量工具：计时器(常见的计时器与实验室常用</a:t>
            </a:r>
            <a:r>
              <a:rPr sz="24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计时器)</a:t>
            </a:r>
            <a:endParaRPr lang="SimSun" altLang="SimSun" sz="2400"/>
          </a:p>
          <a:p>
            <a:pPr marL="401516" algn="l" rtl="0" eaLnBrk="0">
              <a:lnSpc>
                <a:spcPct val="96000"/>
              </a:lnSpc>
              <a:spcBef>
                <a:spcPts val="619"/>
              </a:spcBef>
            </a:pPr>
            <a:r>
              <a:rPr sz="240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主单位：秒(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s</a:t>
            </a:r>
            <a:r>
              <a:rPr sz="240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4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400"/>
          </a:p>
          <a:p>
            <a:pPr algn="l" rtl="0" eaLnBrk="0">
              <a:lnSpc>
                <a:spcPct val="107000"/>
              </a:lnSpc>
            </a:pPr>
            <a:endParaRPr lang="Arial" altLang="Arial" sz="800"/>
          </a:p>
          <a:p>
            <a:pPr algn="l" rtl="0" eaLnBrk="0">
              <a:lnSpc>
                <a:spcPct val="7216"/>
              </a:lnSpc>
            </a:pPr>
            <a:endParaRPr lang="Arial" altLang="Arial" sz="100"/>
          </a:p>
          <a:p>
            <a:pPr marL="401516" algn="l" rtl="0" eaLnBrk="0">
              <a:lnSpc>
                <a:spcPct val="96000"/>
              </a:lnSpc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其他单位及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其单位间的换算</a:t>
            </a:r>
            <a:endParaRPr lang="SimSun" altLang="SimSun" sz="2400"/>
          </a:p>
        </p:txBody>
      </p:sp>
      <p:sp>
        <p:nvSpPr>
          <p:cNvPr id="70" name="textbox 70"/>
          <p:cNvSpPr/>
          <p:nvPr/>
        </p:nvSpPr>
        <p:spPr>
          <a:xfrm>
            <a:off x="11114482" y="6484492"/>
            <a:ext cx="160654" cy="17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2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spc="-4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spc="-3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" name="picture 7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268344" y="2256154"/>
            <a:ext cx="544830" cy="577850"/>
          </a:xfrm>
          <a:prstGeom prst="rect">
            <a:avLst/>
          </a:prstGeom>
        </p:spPr>
      </p:pic>
      <p:sp>
        <p:nvSpPr>
          <p:cNvPr id="72" name="textbox 72"/>
          <p:cNvSpPr/>
          <p:nvPr/>
        </p:nvSpPr>
        <p:spPr>
          <a:xfrm>
            <a:off x="907415" y="173132"/>
            <a:ext cx="9713594" cy="42297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66"/>
              </a:lnSpc>
            </a:pPr>
            <a:endParaRPr lang="Arial" altLang="Arial" sz="100"/>
          </a:p>
          <a:p>
            <a:pPr marL="3274949" algn="l" rtl="0" eaLnBrk="0">
              <a:lnSpc>
                <a:spcPct val="92000"/>
              </a:lnSpc>
            </a:pPr>
            <a:r>
              <a:rPr sz="5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力学相关知</a:t>
            </a:r>
            <a:r>
              <a:rPr sz="5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识</a:t>
            </a:r>
            <a:endParaRPr lang="SimSun" altLang="SimSun" sz="5400"/>
          </a:p>
          <a:p>
            <a:pPr marL="12700" algn="l" rtl="0" eaLnBrk="0">
              <a:lnSpc>
                <a:spcPct val="95000"/>
              </a:lnSpc>
              <a:spcBef>
                <a:spcPts val="5"/>
              </a:spcBef>
            </a:pPr>
            <a:r>
              <a:rPr sz="22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、运动和</a:t>
            </a:r>
            <a:r>
              <a:rPr sz="22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速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</a:t>
            </a:r>
            <a:endParaRPr lang="SimSun" altLang="SimSun" sz="2200"/>
          </a:p>
          <a:p>
            <a:pPr marL="404971" algn="l" rtl="0" eaLnBrk="0">
              <a:lnSpc>
                <a:spcPct val="96000"/>
              </a:lnSpc>
              <a:spcBef>
                <a:spcPts val="440"/>
              </a:spcBef>
            </a:pPr>
            <a:r>
              <a:rPr sz="22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速度的物理意义：表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示物体运动快慢的物理量</a:t>
            </a:r>
            <a:endParaRPr lang="SimSun" altLang="SimSun" sz="2200"/>
          </a:p>
          <a:p>
            <a:pPr marL="403828" algn="l" rtl="0" eaLnBrk="0">
              <a:lnSpc>
                <a:spcPct val="96000"/>
              </a:lnSpc>
              <a:spcBef>
                <a:spcPts val="314"/>
              </a:spcBef>
            </a:pPr>
            <a:r>
              <a:rPr sz="220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匀速直线运动速度大小的定义</a:t>
            </a:r>
            <a:r>
              <a:rPr sz="220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endParaRPr lang="SimSun" altLang="SimSun" sz="2200"/>
          </a:p>
          <a:p>
            <a:pPr marL="832180" algn="l" rtl="0" eaLnBrk="0">
              <a:lnSpc>
                <a:spcPct val="94000"/>
              </a:lnSpc>
              <a:spcBef>
                <a:spcPts val="210"/>
              </a:spcBef>
            </a:pP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a</a:t>
            </a:r>
            <a:r>
              <a:rPr sz="22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2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、内容：单位时间通过的路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程</a:t>
            </a:r>
            <a:endParaRPr lang="SimSun" altLang="SimSun" sz="2200"/>
          </a:p>
          <a:p>
            <a:pPr algn="r" rtl="0" eaLnBrk="0">
              <a:lnSpc>
                <a:spcPts val="2943"/>
              </a:lnSpc>
            </a:pPr>
            <a:r>
              <a:rPr sz="22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b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、公式： 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v=         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V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是速度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,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单位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m/</a:t>
            </a:r>
            <a:r>
              <a:rPr sz="2200" spc="-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s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s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是通过的路程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,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单位是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m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t</a:t>
            </a:r>
            <a:endParaRPr lang="Calibri" altLang="Calibri" sz="22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832180" indent="-428351" algn="l" rtl="0" eaLnBrk="0">
              <a:lnSpc>
                <a:spcPct val="99000"/>
              </a:lnSpc>
              <a:spcBef>
                <a:spcPts val="662"/>
              </a:spcBef>
            </a:pPr>
            <a:r>
              <a:rPr sz="220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匀速直线运动的理解</a:t>
            </a:r>
            <a:r>
              <a:rPr sz="220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       </a:t>
            </a:r>
            <a:r>
              <a:rPr sz="2200" spc="-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a</a:t>
            </a:r>
            <a:r>
              <a:rPr sz="2200" spc="-1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20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、速度不变；</a:t>
            </a:r>
            <a:endParaRPr lang="SimSun" altLang="SimSun" sz="2200"/>
          </a:p>
          <a:p>
            <a:pPr marL="840562" algn="l" rtl="0" eaLnBrk="0">
              <a:lnSpc>
                <a:spcPts val="2943"/>
              </a:lnSpc>
            </a:pP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b</a:t>
            </a:r>
            <a:r>
              <a:rPr sz="220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、运动路线是直线(方向不变</a:t>
            </a:r>
            <a:r>
              <a:rPr sz="22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200"/>
          </a:p>
          <a:p>
            <a:pPr marL="831900" algn="l" rtl="0" eaLnBrk="0">
              <a:lnSpc>
                <a:spcPct val="95000"/>
              </a:lnSpc>
              <a:spcBef>
                <a:spcPts val="266"/>
              </a:spcBef>
            </a:pP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</a:t>
            </a:r>
            <a:r>
              <a:rPr sz="22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2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、速度不与路程和时间成正反比</a:t>
            </a:r>
            <a:r>
              <a:rPr sz="22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系</a:t>
            </a:r>
            <a:endParaRPr lang="SimSun" altLang="SimSun" sz="2200"/>
          </a:p>
        </p:txBody>
      </p:sp>
      <p:sp>
        <p:nvSpPr>
          <p:cNvPr id="73" name="textbox 73"/>
          <p:cNvSpPr/>
          <p:nvPr/>
        </p:nvSpPr>
        <p:spPr>
          <a:xfrm>
            <a:off x="1756664" y="4440218"/>
            <a:ext cx="8658859" cy="2025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48"/>
              </a:lnSpc>
            </a:pPr>
            <a:endParaRPr lang="Arial" altLang="Arial" sz="100"/>
          </a:p>
          <a:p>
            <a:pPr marL="13817" algn="l" rtl="0" eaLnBrk="0">
              <a:lnSpc>
                <a:spcPct val="83000"/>
              </a:lnSpc>
            </a:pPr>
            <a:r>
              <a:rPr sz="22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变速曲线运动或变速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运动的快慢用平均速度来表示</a:t>
            </a:r>
            <a:endParaRPr lang="SimSun" altLang="SimSun" sz="2200"/>
          </a:p>
          <a:p>
            <a:pPr marL="12700" algn="l" rtl="0" eaLnBrk="0">
              <a:lnSpc>
                <a:spcPts val="2848"/>
              </a:lnSpc>
            </a:pPr>
            <a:r>
              <a:rPr sz="220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平均速度的理解</a:t>
            </a:r>
            <a:r>
              <a:rPr sz="220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endParaRPr lang="SimSun" altLang="SimSun" sz="2200"/>
          </a:p>
          <a:p>
            <a:pPr algn="r" rtl="0" eaLnBrk="0">
              <a:lnSpc>
                <a:spcPct val="95000"/>
              </a:lnSpc>
              <a:spcBef>
                <a:spcPts val="491"/>
              </a:spcBef>
            </a:pP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a</a:t>
            </a:r>
            <a:r>
              <a:rPr sz="2200" spc="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2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、所运动路程与所用时间的比值(注意：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运动中与运动末的停</a:t>
            </a:r>
            <a:endParaRPr lang="SimSun" altLang="SimSun" sz="2200"/>
          </a:p>
          <a:p>
            <a:pPr marL="54457" algn="l" rtl="0" eaLnBrk="0">
              <a:lnSpc>
                <a:spcPts val="2943"/>
              </a:lnSpc>
              <a:spcBef>
                <a:spcPts val="1826"/>
              </a:spcBef>
            </a:pPr>
            <a:r>
              <a:rPr sz="2200" spc="-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b</a:t>
            </a:r>
            <a:r>
              <a:rPr sz="22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、与速度的平均值区别</a:t>
            </a:r>
            <a:endParaRPr lang="SimSun" altLang="SimSun" sz="2200"/>
          </a:p>
          <a:p>
            <a:pPr marL="14935" algn="l" rtl="0" eaLnBrk="0">
              <a:lnSpc>
                <a:spcPct val="95000"/>
              </a:lnSpc>
              <a:spcBef>
                <a:spcPts val="420"/>
              </a:spcBef>
            </a:pPr>
            <a:r>
              <a:rPr sz="22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测量平均速度的实验(应特别注意引起误差的大小问题及其解决</a:t>
            </a:r>
            <a:r>
              <a:rPr sz="22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案)</a:t>
            </a:r>
            <a:endParaRPr lang="SimSun" altLang="SimSun" sz="2200"/>
          </a:p>
        </p:txBody>
      </p:sp>
      <p:sp>
        <p:nvSpPr>
          <p:cNvPr id="74" name="textbox 74"/>
          <p:cNvSpPr/>
          <p:nvPr/>
        </p:nvSpPr>
        <p:spPr>
          <a:xfrm>
            <a:off x="925017" y="4434757"/>
            <a:ext cx="676275" cy="19932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76"/>
              </a:lnSpc>
            </a:pPr>
            <a:endParaRPr lang="Arial" altLang="Arial" sz="100"/>
          </a:p>
          <a:p>
            <a:pPr marL="386226" algn="l" rtl="0" eaLnBrk="0">
              <a:lnSpc>
                <a:spcPct val="102000"/>
              </a:lnSpc>
            </a:pPr>
            <a:r>
              <a:rPr sz="22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⑤</a:t>
            </a:r>
            <a:endParaRPr lang="SimSun" altLang="SimSun" sz="22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12700" algn="l" rtl="0" eaLnBrk="0">
              <a:lnSpc>
                <a:spcPct val="83000"/>
              </a:lnSpc>
              <a:spcBef>
                <a:spcPts val="671"/>
              </a:spcBef>
            </a:pPr>
            <a:r>
              <a:rPr sz="220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留</a:t>
            </a:r>
            <a:r>
              <a:rPr sz="220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200"/>
          </a:p>
          <a:p>
            <a:pPr marL="386226" algn="l" rtl="0" eaLnBrk="0">
              <a:lnSpc>
                <a:spcPts val="5703"/>
              </a:lnSpc>
            </a:pP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⑥</a:t>
            </a:r>
            <a:endParaRPr lang="SimSun" altLang="SimSun" sz="2200"/>
          </a:p>
        </p:txBody>
      </p:sp>
      <p:sp>
        <p:nvSpPr>
          <p:cNvPr id="75" name="textbox 75"/>
          <p:cNvSpPr/>
          <p:nvPr/>
        </p:nvSpPr>
        <p:spPr>
          <a:xfrm>
            <a:off x="908812" y="2612215"/>
            <a:ext cx="3174364" cy="344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9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2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是运动的时间，单位是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s 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200"/>
          </a:p>
        </p:txBody>
      </p:sp>
      <p:sp>
        <p:nvSpPr>
          <p:cNvPr id="76" name="textbox 76"/>
          <p:cNvSpPr/>
          <p:nvPr/>
        </p:nvSpPr>
        <p:spPr>
          <a:xfrm>
            <a:off x="11114482" y="6484492"/>
            <a:ext cx="160654" cy="17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2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spc="-4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spc="-3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textbox 77"/>
          <p:cNvSpPr/>
          <p:nvPr/>
        </p:nvSpPr>
        <p:spPr>
          <a:xfrm>
            <a:off x="1005230" y="159797"/>
            <a:ext cx="9236075" cy="5173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3071088" algn="l" rtl="0" eaLnBrk="0">
              <a:lnSpc>
                <a:spcPct val="86000"/>
              </a:lnSpc>
            </a:pPr>
            <a:r>
              <a:rPr sz="5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力学相关知</a:t>
            </a:r>
            <a:r>
              <a:rPr sz="5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识</a:t>
            </a:r>
            <a:endParaRPr lang="SimSun" altLang="SimSun" sz="5400"/>
          </a:p>
          <a:p>
            <a:pPr marL="12700" algn="l" rtl="0" eaLnBrk="0">
              <a:lnSpc>
                <a:spcPct val="94000"/>
              </a:lnSpc>
              <a:spcBef>
                <a:spcPts val="16"/>
              </a:spcBef>
            </a:pPr>
            <a:r>
              <a:rPr sz="2400" spc="-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4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、运动与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静止</a:t>
            </a:r>
            <a:endParaRPr lang="SimSun" altLang="SimSun" sz="2400"/>
          </a:p>
          <a:p>
            <a:pPr marL="412819" algn="l" rtl="0" eaLnBrk="0">
              <a:lnSpc>
                <a:spcPct val="96000"/>
              </a:lnSpc>
              <a:spcBef>
                <a:spcPts val="1024"/>
              </a:spcBef>
            </a:pPr>
            <a:r>
              <a:rPr sz="240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运动(机械运动)：物体相对位置的变</a:t>
            </a:r>
            <a:r>
              <a:rPr sz="24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化</a:t>
            </a:r>
            <a:endParaRPr lang="SimSun" altLang="SimSun" sz="2400"/>
          </a:p>
          <a:p>
            <a:pPr marL="411575" algn="l" rtl="0" eaLnBrk="0">
              <a:lnSpc>
                <a:spcPct val="96000"/>
              </a:lnSpc>
              <a:spcBef>
                <a:spcPts val="827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静止：物体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相对位置无变化</a:t>
            </a:r>
            <a:endParaRPr lang="SimSun" altLang="SimSun" sz="2400"/>
          </a:p>
          <a:p>
            <a:pPr marL="411575" algn="l" rtl="0" eaLnBrk="0">
              <a:lnSpc>
                <a:spcPct val="96000"/>
              </a:lnSpc>
              <a:spcBef>
                <a:spcPts val="827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参照物：判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断物体运动状态时</a:t>
            </a:r>
            <a:r>
              <a:rPr sz="2400" u="sng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所选的标准物体</a:t>
            </a:r>
            <a:endParaRPr lang="SimSun" altLang="SimSun" sz="2400"/>
          </a:p>
          <a:p>
            <a:pPr marL="411575" algn="l" rtl="0" eaLnBrk="0">
              <a:lnSpc>
                <a:spcPct val="96000"/>
              </a:lnSpc>
              <a:spcBef>
                <a:spcPts val="827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 判断物体运动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状态的关键：是否和参照物有位置变化</a:t>
            </a:r>
            <a:endParaRPr lang="SimSun" altLang="SimSun" sz="2400"/>
          </a:p>
          <a:p>
            <a:pPr marL="411575" algn="l" rtl="0" eaLnBrk="0">
              <a:lnSpc>
                <a:spcPct val="99000"/>
              </a:lnSpc>
              <a:spcBef>
                <a:spcPts val="847"/>
              </a:spcBef>
            </a:pPr>
            <a:r>
              <a:rPr sz="230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⑤ 特别注意</a:t>
            </a:r>
            <a:r>
              <a:rPr sz="230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endParaRPr lang="SimSun" altLang="SimSun" sz="2300"/>
          </a:p>
          <a:p>
            <a:pPr marL="828954" algn="l" rtl="0" eaLnBrk="0">
              <a:lnSpc>
                <a:spcPct val="95000"/>
              </a:lnSpc>
              <a:spcBef>
                <a:spcPts val="672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a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、参照物的选择可以是运动的物体也可是静止的物体</a:t>
            </a:r>
            <a:endParaRPr lang="SimSun" altLang="SimSun" sz="2400"/>
          </a:p>
          <a:p>
            <a:pPr algn="r" rtl="0" eaLnBrk="0">
              <a:lnSpc>
                <a:spcPts val="3211"/>
              </a:lnSpc>
              <a:spcBef>
                <a:spcPts val="471"/>
              </a:spcBef>
            </a:pPr>
            <a:r>
              <a:rPr sz="2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b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、参照物选择不同，对物体运动状态的结论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可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以相同也可不同</a:t>
            </a:r>
            <a:endParaRPr lang="SimSun" altLang="SimSun" sz="2400"/>
          </a:p>
          <a:p>
            <a:pPr algn="r" rtl="0" eaLnBrk="0">
              <a:lnSpc>
                <a:spcPct val="83000"/>
              </a:lnSpc>
              <a:spcBef>
                <a:spcPts val="789"/>
              </a:spcBef>
            </a:pPr>
            <a:r>
              <a:rPr sz="2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、为了与生活中平常判断一致，通常选择大地或大地上不动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endParaRPr lang="SimSun" altLang="SimSun" sz="2400"/>
          </a:p>
          <a:p>
            <a:pPr marL="2198166" algn="l" rtl="0" eaLnBrk="0">
              <a:lnSpc>
                <a:spcPts val="3800"/>
              </a:lnSpc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体为参照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</a:t>
            </a:r>
            <a:endParaRPr lang="SimSun" altLang="SimSun" sz="2400"/>
          </a:p>
        </p:txBody>
      </p:sp>
      <p:sp>
        <p:nvSpPr>
          <p:cNvPr id="78" name="textbox 78"/>
          <p:cNvSpPr/>
          <p:nvPr/>
        </p:nvSpPr>
        <p:spPr>
          <a:xfrm>
            <a:off x="11105033" y="6485102"/>
            <a:ext cx="170179" cy="170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2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spc="-2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textbox 79"/>
          <p:cNvSpPr/>
          <p:nvPr/>
        </p:nvSpPr>
        <p:spPr>
          <a:xfrm>
            <a:off x="874090" y="368051"/>
            <a:ext cx="10295890" cy="3221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068"/>
              </a:lnSpc>
            </a:pPr>
            <a:endParaRPr lang="Arial" altLang="Arial" sz="100"/>
          </a:p>
          <a:p>
            <a:pPr marL="3067354" algn="l" rtl="0" eaLnBrk="0">
              <a:lnSpc>
                <a:spcPct val="87000"/>
              </a:lnSpc>
            </a:pPr>
            <a:r>
              <a:rPr sz="60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力学相关知</a:t>
            </a:r>
            <a:r>
              <a:rPr sz="60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识</a:t>
            </a:r>
            <a:endParaRPr lang="SimSun" altLang="SimSun" sz="6000"/>
          </a:p>
          <a:p>
            <a:pPr marL="12700" algn="l" rtl="0" eaLnBrk="0">
              <a:lnSpc>
                <a:spcPct val="94000"/>
              </a:lnSpc>
              <a:spcBef>
                <a:spcPts val="25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5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、牛 一律</a:t>
            </a:r>
            <a:endParaRPr lang="SimSun" altLang="SimSun" sz="2400"/>
          </a:p>
          <a:p>
            <a:pPr marL="863092" indent="-458197" algn="l" rtl="0" eaLnBrk="0">
              <a:lnSpc>
                <a:spcPct val="93000"/>
              </a:lnSpc>
              <a:spcBef>
                <a:spcPts val="1036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内容：一切不受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外力作用的物体始终保持静止状态 和匀速直线运动状 </a:t>
            </a:r>
            <a:r>
              <a:rPr sz="240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态。(牛一律的六方面理解理</a:t>
            </a:r>
            <a:r>
              <a:rPr sz="24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解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400"/>
          </a:p>
          <a:p>
            <a:pPr marL="403650" algn="l" rtl="0" eaLnBrk="0">
              <a:lnSpc>
                <a:spcPct val="96000"/>
              </a:lnSpc>
              <a:spcBef>
                <a:spcPts val="598"/>
              </a:spcBef>
            </a:pPr>
            <a:r>
              <a:rPr sz="240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惯性： 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a</a:t>
            </a:r>
            <a:r>
              <a:rPr sz="2400" spc="-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40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、定义：物体保持原来运动状态不变的性</a:t>
            </a:r>
            <a:r>
              <a:rPr sz="240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质</a:t>
            </a:r>
            <a:endParaRPr lang="SimSun" altLang="SimSun" sz="2400"/>
          </a:p>
          <a:p>
            <a:pPr algn="r" rtl="0" eaLnBrk="0">
              <a:lnSpc>
                <a:spcPts val="3204"/>
              </a:lnSpc>
              <a:spcBef>
                <a:spcPts val="483"/>
              </a:spcBef>
            </a:pPr>
            <a:r>
              <a:rPr sz="23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b</a:t>
            </a:r>
            <a:r>
              <a:rPr sz="230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、注意：惯性不是惯性定律；生活中常见到的</a:t>
            </a:r>
            <a:r>
              <a:rPr sz="230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系</a:t>
            </a:r>
            <a:r>
              <a:rPr sz="23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列</a:t>
            </a:r>
            <a:endParaRPr lang="SimSun" altLang="SimSun" sz="2300"/>
          </a:p>
          <a:p>
            <a:pPr marL="408330" algn="l" rtl="0" eaLnBrk="0">
              <a:lnSpc>
                <a:spcPct val="98000"/>
              </a:lnSpc>
              <a:spcBef>
                <a:spcPts val="8"/>
              </a:spcBef>
            </a:pPr>
            <a:r>
              <a:rPr sz="230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现</a:t>
            </a:r>
            <a:r>
              <a:rPr sz="23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象</a:t>
            </a:r>
            <a:endParaRPr lang="SimSun" altLang="SimSun" sz="2300"/>
          </a:p>
        </p:txBody>
      </p:sp>
      <p:sp>
        <p:nvSpPr>
          <p:cNvPr id="80" name="textbox 80"/>
          <p:cNvSpPr/>
          <p:nvPr/>
        </p:nvSpPr>
        <p:spPr>
          <a:xfrm>
            <a:off x="11105033" y="6484492"/>
            <a:ext cx="170179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34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200" spc="-2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21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textbox 81"/>
          <p:cNvSpPr/>
          <p:nvPr/>
        </p:nvSpPr>
        <p:spPr>
          <a:xfrm>
            <a:off x="325094" y="147096"/>
            <a:ext cx="9702800" cy="34455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86"/>
              </a:lnSpc>
            </a:pPr>
            <a:endParaRPr lang="Arial" altLang="Arial" sz="100"/>
          </a:p>
          <a:p>
            <a:pPr marL="3632479" algn="l" rtl="0" eaLnBrk="0">
              <a:lnSpc>
                <a:spcPct val="93000"/>
              </a:lnSpc>
            </a:pPr>
            <a:r>
              <a:rPr sz="5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力学相关知</a:t>
            </a:r>
            <a:r>
              <a:rPr sz="5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识</a:t>
            </a:r>
            <a:endParaRPr lang="SimSun" altLang="SimSun" sz="5400"/>
          </a:p>
          <a:p>
            <a:pPr marL="12700" algn="l" rtl="0" eaLnBrk="0">
              <a:lnSpc>
                <a:spcPct val="94000"/>
              </a:lnSpc>
              <a:spcBef>
                <a:spcPts val="25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6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、二力平衡及多力直线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平衡</a:t>
            </a:r>
            <a:endParaRPr lang="SimSun" altLang="SimSun" sz="2400"/>
          </a:p>
          <a:p>
            <a:pPr marL="403980" algn="l" rtl="0" eaLnBrk="0">
              <a:lnSpc>
                <a:spcPct val="96000"/>
              </a:lnSpc>
              <a:spcBef>
                <a:spcPts val="1015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平衡态：静止状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态和匀速直线运动状态</a:t>
            </a:r>
            <a:endParaRPr lang="SimSun" altLang="SimSun" sz="2400"/>
          </a:p>
          <a:p>
            <a:pPr marL="402736" algn="l" rtl="0" eaLnBrk="0">
              <a:lnSpc>
                <a:spcPct val="96000"/>
              </a:lnSpc>
              <a:spcBef>
                <a:spcPts val="827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平衡力：物体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在几个力的作用下保持平衡，这几个力互称为平衡力</a:t>
            </a:r>
            <a:endParaRPr lang="SimSun" altLang="SimSun" sz="2400"/>
          </a:p>
          <a:p>
            <a:pPr marL="402736" algn="l" rtl="0" eaLnBrk="0">
              <a:lnSpc>
                <a:spcPct val="96000"/>
              </a:lnSpc>
              <a:spcBef>
                <a:spcPts val="827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平衡力条件：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大小相等、方向相反、同一物体、同一直线</a:t>
            </a:r>
            <a:endParaRPr lang="SimSun" altLang="SimSun" sz="2400"/>
          </a:p>
          <a:p>
            <a:pPr algn="l" rtl="0" eaLnBrk="0">
              <a:lnSpc>
                <a:spcPct val="112000"/>
              </a:lnSpc>
            </a:pPr>
            <a:endParaRPr lang="Arial" altLang="Arial" sz="600"/>
          </a:p>
          <a:p>
            <a:pPr marL="565607" indent="-162871" algn="l" rtl="0" eaLnBrk="0">
              <a:lnSpc>
                <a:spcPct val="111000"/>
              </a:lnSpc>
              <a:spcBef>
                <a:spcPts val="6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 物体在哪一个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方向平衡，则在这直线的两个方向上的力是平衡力  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(另注：特别要注意上升 和下降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两种情形的理解)</a:t>
            </a:r>
            <a:endParaRPr lang="SimSun" altLang="SimSun" sz="2400"/>
          </a:p>
        </p:txBody>
      </p:sp>
      <p:sp>
        <p:nvSpPr>
          <p:cNvPr id="82" name="textbox 82"/>
          <p:cNvSpPr/>
          <p:nvPr/>
        </p:nvSpPr>
        <p:spPr>
          <a:xfrm>
            <a:off x="11105033" y="6485102"/>
            <a:ext cx="170179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34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200" spc="-2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22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picture 8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949450" y="5048884"/>
            <a:ext cx="673735" cy="852804"/>
          </a:xfrm>
          <a:prstGeom prst="rect">
            <a:avLst/>
          </a:prstGeom>
        </p:spPr>
      </p:pic>
      <p:sp>
        <p:nvSpPr>
          <p:cNvPr id="84" name="textbox 84"/>
          <p:cNvSpPr/>
          <p:nvPr/>
        </p:nvSpPr>
        <p:spPr>
          <a:xfrm>
            <a:off x="199510" y="310926"/>
            <a:ext cx="11477625" cy="6236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696"/>
              </a:lnSpc>
            </a:pPr>
            <a:endParaRPr lang="Arial" altLang="Arial" sz="100"/>
          </a:p>
          <a:p>
            <a:pPr marL="3876808" algn="l" rtl="0" eaLnBrk="0">
              <a:lnSpc>
                <a:spcPct val="95000"/>
              </a:lnSpc>
            </a:pPr>
            <a:r>
              <a:rPr sz="5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力学相关知</a:t>
            </a:r>
            <a:r>
              <a:rPr sz="5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识</a:t>
            </a:r>
            <a:endParaRPr lang="SimSun" altLang="SimSun" sz="5400"/>
          </a:p>
          <a:p>
            <a:pPr marL="17684" algn="l" rtl="0" eaLnBrk="0">
              <a:lnSpc>
                <a:spcPct val="95000"/>
              </a:lnSpc>
              <a:spcBef>
                <a:spcPts val="328"/>
              </a:spcBef>
            </a:pPr>
            <a:r>
              <a:rPr sz="24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7</a:t>
            </a:r>
            <a:r>
              <a:rPr sz="24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、质量密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</a:t>
            </a:r>
            <a:endParaRPr lang="SimSun" altLang="SimSun" sz="2400"/>
          </a:p>
          <a:p>
            <a:pPr marL="410184" algn="l" rtl="0" eaLnBrk="0">
              <a:lnSpc>
                <a:spcPct val="96000"/>
              </a:lnSpc>
              <a:spcBef>
                <a:spcPts val="1005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质量：物体所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含物质的多少</a:t>
            </a:r>
            <a:endParaRPr lang="SimSun" altLang="SimSun" sz="2400"/>
          </a:p>
          <a:p>
            <a:pPr marL="1847398" algn="l" rtl="0" eaLnBrk="0">
              <a:lnSpc>
                <a:spcPct val="95000"/>
              </a:lnSpc>
              <a:spcBef>
                <a:spcPts val="678"/>
              </a:spcBef>
            </a:pPr>
            <a:r>
              <a:rPr sz="240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理解： </a:t>
            </a:r>
            <a:r>
              <a:rPr sz="2400" spc="-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a</a:t>
            </a:r>
            <a:r>
              <a:rPr sz="2400" spc="-9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40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、质量的大小始终对应的是物质的多少</a:t>
            </a:r>
            <a:endParaRPr lang="SimSun" altLang="SimSun" sz="2400"/>
          </a:p>
          <a:p>
            <a:pPr marL="1693779" indent="2142133" algn="l" rtl="0" eaLnBrk="0">
              <a:lnSpc>
                <a:spcPct val="115000"/>
              </a:lnSpc>
              <a:spcBef>
                <a:spcPts val="456"/>
              </a:spcBef>
            </a:pPr>
            <a:r>
              <a:rPr sz="2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b</a:t>
            </a:r>
            <a:r>
              <a:rPr sz="240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、质量是物体的一种性质(位置、形状、状态等</a:t>
            </a:r>
            <a:r>
              <a:rPr sz="24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240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主单位：千克(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Kg</a:t>
            </a:r>
            <a:r>
              <a:rPr sz="240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400"/>
          </a:p>
          <a:p>
            <a:pPr marL="1692560" algn="l" rtl="0" eaLnBrk="0">
              <a:lnSpc>
                <a:spcPct val="95000"/>
              </a:lnSpc>
              <a:spcBef>
                <a:spcPts val="1169"/>
              </a:spcBef>
            </a:pPr>
            <a:r>
              <a:rPr sz="240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测量工具：托盘天平(日常生活中有哪些</a:t>
            </a:r>
            <a:r>
              <a:rPr sz="24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测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量工具)</a:t>
            </a:r>
            <a:endParaRPr lang="SimSun" altLang="SimSun" sz="2400"/>
          </a:p>
          <a:p>
            <a:pPr marL="1691341" algn="l" rtl="0" eaLnBrk="0">
              <a:lnSpc>
                <a:spcPct val="83000"/>
              </a:lnSpc>
              <a:spcBef>
                <a:spcPts val="860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托盘天平的使用：放、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调游螺、放物、放砝码、调游、读数记录</a:t>
            </a:r>
            <a:endParaRPr lang="SimSun" altLang="SimSun" sz="2400"/>
          </a:p>
          <a:p>
            <a:pPr marL="1691341" algn="l" rtl="0" eaLnBrk="0">
              <a:lnSpc>
                <a:spcPts val="3591"/>
              </a:lnSpc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托盘天平的使用中五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点注意事项</a:t>
            </a:r>
            <a:endParaRPr lang="SimSun" altLang="SimSun" sz="2400"/>
          </a:p>
          <a:p>
            <a:pPr marL="12700" algn="l" rtl="0" eaLnBrk="0">
              <a:lnSpc>
                <a:spcPct val="96000"/>
              </a:lnSpc>
              <a:spcBef>
                <a:spcPts val="1139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密度：单位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体积的某种物质的质量</a:t>
            </a:r>
            <a:endParaRPr lang="SimSun" altLang="SimSun" sz="2400"/>
          </a:p>
          <a:p>
            <a:pPr marL="12700" algn="l" rtl="0" eaLnBrk="0">
              <a:lnSpc>
                <a:spcPct val="93000"/>
              </a:lnSpc>
              <a:spcBef>
                <a:spcPts val="631"/>
              </a:spcBef>
            </a:pPr>
            <a:r>
              <a:rPr sz="2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公式： ρ</a:t>
            </a:r>
            <a:r>
              <a:rPr sz="24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         </a:t>
            </a:r>
            <a:r>
              <a:rPr sz="2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 ρ是密度，单位是</a:t>
            </a:r>
            <a:r>
              <a:rPr sz="24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Kg/m  ;    v</a:t>
            </a:r>
            <a:r>
              <a:rPr sz="2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是体积</a:t>
            </a:r>
            <a:r>
              <a:rPr sz="24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,</a:t>
            </a:r>
            <a:r>
              <a:rPr sz="2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单位是</a:t>
            </a:r>
            <a:r>
              <a:rPr sz="24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m </a:t>
            </a:r>
            <a:r>
              <a:rPr sz="2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r>
              <a:rPr sz="24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m</a:t>
            </a:r>
            <a:r>
              <a:rPr sz="2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是质量，单位</a:t>
            </a:r>
            <a:r>
              <a:rPr sz="24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K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g</a:t>
            </a:r>
            <a:r>
              <a:rPr sz="2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400"/>
          </a:p>
          <a:p>
            <a:pPr marL="12700" algn="l" rtl="0" eaLnBrk="0">
              <a:lnSpc>
                <a:spcPct val="96000"/>
              </a:lnSpc>
              <a:spcBef>
                <a:spcPts val="1110"/>
              </a:spcBef>
            </a:pPr>
            <a:r>
              <a:rPr sz="240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 密度是物质的一种特性</a:t>
            </a:r>
            <a:r>
              <a:rPr sz="24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2400"/>
          </a:p>
          <a:p>
            <a:pPr algn="l" rtl="0" eaLnBrk="0">
              <a:lnSpc>
                <a:spcPct val="114000"/>
              </a:lnSpc>
            </a:pPr>
            <a:endParaRPr lang="Arial" altLang="Arial" sz="600"/>
          </a:p>
          <a:p>
            <a:pPr marL="12700" algn="l" rtl="0" eaLnBrk="0">
              <a:lnSpc>
                <a:spcPct val="96000"/>
              </a:lnSpc>
              <a:spcBef>
                <a:spcPts val="7"/>
              </a:spcBef>
            </a:pPr>
            <a:r>
              <a:rPr sz="240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⑤ 密度的计算(空心实心问题)及应</a:t>
            </a:r>
            <a:r>
              <a:rPr sz="240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</a:t>
            </a:r>
            <a:endParaRPr lang="SimSun" altLang="SimSun" sz="2400"/>
          </a:p>
        </p:txBody>
      </p:sp>
      <p:pic>
        <p:nvPicPr>
          <p:cNvPr id="85" name="picture 8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408669" y="5121909"/>
            <a:ext cx="251459" cy="433704"/>
          </a:xfrm>
          <a:prstGeom prst="rect">
            <a:avLst/>
          </a:prstGeom>
        </p:spPr>
      </p:pic>
      <p:pic>
        <p:nvPicPr>
          <p:cNvPr id="86" name="picture 8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664200" y="5219064"/>
            <a:ext cx="221614" cy="299085"/>
          </a:xfrm>
          <a:prstGeom prst="rect">
            <a:avLst/>
          </a:prstGeom>
        </p:spPr>
      </p:pic>
      <p:sp>
        <p:nvSpPr>
          <p:cNvPr id="87" name="textbox 87"/>
          <p:cNvSpPr/>
          <p:nvPr/>
        </p:nvSpPr>
        <p:spPr>
          <a:xfrm>
            <a:off x="11105033" y="6485102"/>
            <a:ext cx="170179" cy="170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2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spc="-2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23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picture 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643379" y="5191759"/>
            <a:ext cx="496570" cy="664845"/>
          </a:xfrm>
          <a:prstGeom prst="rect">
            <a:avLst/>
          </a:prstGeom>
        </p:spPr>
      </p:pic>
      <p:sp>
        <p:nvSpPr>
          <p:cNvPr id="89" name="textbox 89"/>
          <p:cNvSpPr/>
          <p:nvPr/>
        </p:nvSpPr>
        <p:spPr>
          <a:xfrm>
            <a:off x="408686" y="382657"/>
            <a:ext cx="10761980" cy="5855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483"/>
              </a:lnSpc>
            </a:pPr>
            <a:endParaRPr lang="Arial" altLang="Arial" sz="100"/>
          </a:p>
          <a:p>
            <a:pPr marL="3621658" algn="l" rtl="0" eaLnBrk="0">
              <a:lnSpc>
                <a:spcPct val="87000"/>
              </a:lnSpc>
            </a:pPr>
            <a:r>
              <a:rPr sz="60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力学相关知</a:t>
            </a:r>
            <a:r>
              <a:rPr sz="60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识</a:t>
            </a:r>
            <a:endParaRPr lang="SimSun" altLang="SimSun" sz="6000"/>
          </a:p>
          <a:p>
            <a:pPr marL="12700" algn="l" rtl="0" eaLnBrk="0">
              <a:lnSpc>
                <a:spcPct val="95000"/>
              </a:lnSpc>
              <a:spcBef>
                <a:spcPts val="14"/>
              </a:spcBef>
            </a:pPr>
            <a:r>
              <a:rPr sz="2200" spc="-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8</a:t>
            </a:r>
            <a:r>
              <a:rPr sz="220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22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功</a:t>
            </a:r>
            <a:endParaRPr lang="SimSun" altLang="SimSun" sz="2200"/>
          </a:p>
          <a:p>
            <a:pPr marL="407765" algn="l" rtl="0" eaLnBrk="0">
              <a:lnSpc>
                <a:spcPct val="96000"/>
              </a:lnSpc>
              <a:spcBef>
                <a:spcPts val="432"/>
              </a:spcBef>
            </a:pPr>
            <a:r>
              <a:rPr sz="22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功的含义：取成效方</a:t>
            </a:r>
            <a:r>
              <a:rPr sz="22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的意思</a:t>
            </a:r>
            <a:endParaRPr lang="SimSun" altLang="SimSun" sz="2200"/>
          </a:p>
          <a:p>
            <a:pPr marL="406622" algn="l" rtl="0" eaLnBrk="0">
              <a:lnSpc>
                <a:spcPct val="96000"/>
              </a:lnSpc>
              <a:spcBef>
                <a:spcPts val="157"/>
              </a:spcBef>
            </a:pPr>
            <a:r>
              <a:rPr sz="220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做功的必要因素： 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a</a:t>
            </a:r>
            <a:r>
              <a:rPr sz="2200" spc="-1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20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、有力在物体上</a:t>
            </a:r>
            <a:r>
              <a:rPr sz="220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endParaRPr lang="SimSun" altLang="SimSun" sz="2200"/>
          </a:p>
          <a:p>
            <a:pPr marL="406622" indent="6321456" algn="l" rtl="0" eaLnBrk="0">
              <a:lnSpc>
                <a:spcPct val="110000"/>
              </a:lnSpc>
              <a:spcBef>
                <a:spcPts val="45"/>
              </a:spcBef>
            </a:pPr>
            <a:r>
              <a:rPr sz="22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b</a:t>
            </a:r>
            <a:r>
              <a:rPr sz="22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、物体要在力的方向上移动距离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功的大小：等于作用在物体上的力与在力方向上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移动的距离</a:t>
            </a:r>
            <a:endParaRPr lang="SimSun" altLang="SimSun" sz="2200"/>
          </a:p>
          <a:p>
            <a:pPr marL="406622" algn="l" rtl="0" eaLnBrk="0">
              <a:lnSpc>
                <a:spcPct val="96000"/>
              </a:lnSpc>
              <a:spcBef>
                <a:spcPts val="160"/>
              </a:spcBef>
            </a:pPr>
            <a:r>
              <a:rPr sz="220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 公式： </a:t>
            </a:r>
            <a:r>
              <a:rPr sz="2200" spc="-9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W=FS  </a:t>
            </a:r>
            <a:r>
              <a:rPr sz="220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22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W</a:t>
            </a:r>
            <a:r>
              <a:rPr sz="220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是功，单位焦耳； 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F</a:t>
            </a:r>
            <a:r>
              <a:rPr sz="220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是力； 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S</a:t>
            </a:r>
            <a:r>
              <a:rPr sz="220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是距离，单位米)</a:t>
            </a:r>
            <a:endParaRPr lang="SimSun" altLang="SimSun" sz="2200"/>
          </a:p>
          <a:p>
            <a:pPr marL="1664233" indent="-1257611" algn="l" rtl="0" eaLnBrk="0">
              <a:lnSpc>
                <a:spcPct val="109000"/>
              </a:lnSpc>
              <a:spcBef>
                <a:spcPts val="304"/>
              </a:spcBef>
            </a:pPr>
            <a:r>
              <a:rPr sz="220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⑤ 注意： </a:t>
            </a:r>
            <a:r>
              <a:rPr sz="22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a</a:t>
            </a:r>
            <a:r>
              <a:rPr sz="2200" spc="-1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20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、成效的理解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               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b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、距离的理</a:t>
            </a:r>
            <a:r>
              <a:rPr sz="22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解</a:t>
            </a:r>
            <a:endParaRPr lang="SimSun" altLang="SimSun" sz="2200"/>
          </a:p>
          <a:p>
            <a:pPr marL="1655572" algn="l" rtl="0" eaLnBrk="0">
              <a:lnSpc>
                <a:spcPct val="94000"/>
              </a:lnSpc>
              <a:spcBef>
                <a:spcPts val="23"/>
              </a:spcBef>
            </a:pP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、做题时要明白题目所指定的力与该</a:t>
            </a:r>
            <a:r>
              <a:rPr sz="22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的距离</a:t>
            </a:r>
            <a:endParaRPr lang="SimSun" altLang="SimSun" sz="2200"/>
          </a:p>
          <a:p>
            <a:pPr marL="12700" algn="l" rtl="0" eaLnBrk="0">
              <a:lnSpc>
                <a:spcPct val="95000"/>
              </a:lnSpc>
              <a:spcBef>
                <a:spcPts val="340"/>
              </a:spcBef>
            </a:pPr>
            <a:r>
              <a:rPr sz="2200" spc="-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9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、功率</a:t>
            </a:r>
            <a:endParaRPr lang="SimSun" altLang="SimSun" sz="2200"/>
          </a:p>
          <a:p>
            <a:pPr marL="407765" algn="l" rtl="0" eaLnBrk="0">
              <a:lnSpc>
                <a:spcPct val="96000"/>
              </a:lnSpc>
              <a:spcBef>
                <a:spcPts val="449"/>
              </a:spcBef>
            </a:pPr>
            <a:r>
              <a:rPr sz="22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功率的意义：表示做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功快慢的物理量</a:t>
            </a:r>
            <a:endParaRPr lang="SimSun" altLang="SimSun" sz="2200"/>
          </a:p>
          <a:p>
            <a:pPr marL="406622" algn="l" rtl="0" eaLnBrk="0">
              <a:lnSpc>
                <a:spcPct val="90000"/>
              </a:lnSpc>
              <a:spcBef>
                <a:spcPts val="316"/>
              </a:spcBef>
            </a:pPr>
            <a:r>
              <a:rPr sz="22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功率大小定义：单位</a:t>
            </a:r>
            <a:r>
              <a:rPr sz="22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间所做的功</a:t>
            </a:r>
            <a:endParaRPr lang="SimSun" altLang="SimSun" sz="2200"/>
          </a:p>
          <a:p>
            <a:pPr marL="406622" algn="l" rtl="0" eaLnBrk="0">
              <a:lnSpc>
                <a:spcPts val="2943"/>
              </a:lnSpc>
            </a:pPr>
            <a:r>
              <a:rPr sz="220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公式： </a:t>
            </a:r>
            <a:r>
              <a:rPr sz="2200" spc="-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P=       </a:t>
            </a:r>
            <a:r>
              <a:rPr sz="220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2200" spc="-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P</a:t>
            </a:r>
            <a:r>
              <a:rPr sz="220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是功率，单位瓦特； </a:t>
            </a:r>
            <a:r>
              <a:rPr sz="2200" spc="-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W</a:t>
            </a:r>
            <a:r>
              <a:rPr sz="220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是功，单位焦耳； 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t</a:t>
            </a:r>
            <a:r>
              <a:rPr sz="220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是时间，单位秒)</a:t>
            </a:r>
            <a:endParaRPr lang="SimSun" altLang="SimSun" sz="2200"/>
          </a:p>
          <a:p>
            <a:pPr marL="406622" algn="l" rtl="0" eaLnBrk="0">
              <a:lnSpc>
                <a:spcPct val="96000"/>
              </a:lnSpc>
              <a:spcBef>
                <a:spcPts val="375"/>
              </a:spcBef>
            </a:pPr>
            <a:r>
              <a:rPr sz="22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 特别注意：功率是表示做功的快慢，不是做功</a:t>
            </a:r>
            <a:r>
              <a:rPr sz="22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多少。</a:t>
            </a:r>
            <a:endParaRPr lang="SimSun" altLang="SimSun" sz="2200"/>
          </a:p>
        </p:txBody>
      </p:sp>
      <p:sp>
        <p:nvSpPr>
          <p:cNvPr id="90" name="textbox 90"/>
          <p:cNvSpPr/>
          <p:nvPr/>
        </p:nvSpPr>
        <p:spPr>
          <a:xfrm>
            <a:off x="11105033" y="6485102"/>
            <a:ext cx="170179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34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200" spc="-2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24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textbox 91"/>
          <p:cNvSpPr/>
          <p:nvPr/>
        </p:nvSpPr>
        <p:spPr>
          <a:xfrm>
            <a:off x="707898" y="222661"/>
            <a:ext cx="9343390" cy="4928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694"/>
              </a:lnSpc>
            </a:pPr>
            <a:endParaRPr lang="Arial" altLang="Arial" sz="100"/>
          </a:p>
          <a:p>
            <a:pPr marL="3368420" algn="l" rtl="0" eaLnBrk="0">
              <a:lnSpc>
                <a:spcPct val="95000"/>
              </a:lnSpc>
            </a:pPr>
            <a:r>
              <a:rPr sz="5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力学相关知</a:t>
            </a:r>
            <a:r>
              <a:rPr sz="5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识</a:t>
            </a:r>
            <a:endParaRPr lang="SimSun" altLang="SimSun" sz="5400"/>
          </a:p>
          <a:p>
            <a:pPr marL="12700" algn="l" rtl="0" eaLnBrk="0">
              <a:lnSpc>
                <a:spcPct val="95000"/>
              </a:lnSpc>
              <a:spcBef>
                <a:spcPts val="899"/>
              </a:spcBef>
            </a:pPr>
            <a:r>
              <a:rPr sz="240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10</a:t>
            </a:r>
            <a:r>
              <a:rPr sz="240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、机械效率(转化率、利</a:t>
            </a:r>
            <a:r>
              <a:rPr sz="240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率)</a:t>
            </a:r>
            <a:endParaRPr lang="SimSun" altLang="SimSun" sz="2400"/>
          </a:p>
          <a:p>
            <a:pPr marL="1683308" indent="-1289386" algn="l" rtl="0" eaLnBrk="0">
              <a:lnSpc>
                <a:spcPct val="110000"/>
              </a:lnSpc>
              <a:spcBef>
                <a:spcPts val="1057"/>
              </a:spcBef>
            </a:pPr>
            <a:r>
              <a:rPr sz="24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物理意义：表示有用功(或无用功)在总功中所占的</a:t>
            </a:r>
            <a:r>
              <a:rPr sz="24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比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例大小。 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(通常用来衡量机械能量转化和传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递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方面的性能优劣)</a:t>
            </a:r>
            <a:endParaRPr lang="SimSun" altLang="SimSun" sz="2400"/>
          </a:p>
          <a:p>
            <a:pPr marL="392677" algn="l" rtl="0" eaLnBrk="0">
              <a:lnSpc>
                <a:spcPct val="96000"/>
              </a:lnSpc>
              <a:spcBef>
                <a:spcPts val="816"/>
              </a:spcBef>
            </a:pPr>
            <a:r>
              <a:rPr sz="240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大小定义：有用功与总功的比值(通常用百分比来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表示)</a:t>
            </a:r>
            <a:endParaRPr lang="SimSun" altLang="SimSun" sz="2400"/>
          </a:p>
          <a:p>
            <a:pPr marL="392677" algn="l" rtl="0" eaLnBrk="0">
              <a:lnSpc>
                <a:spcPts val="2728"/>
              </a:lnSpc>
              <a:spcBef>
                <a:spcPts val="630"/>
              </a:spcBef>
            </a:pPr>
            <a:r>
              <a:rPr sz="22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公式： </a:t>
            </a:r>
            <a:r>
              <a:rPr sz="22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η</a:t>
            </a:r>
            <a:r>
              <a:rPr sz="22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</a:t>
            </a:r>
            <a:endParaRPr lang="Calibri" altLang="Calibri" sz="2200"/>
          </a:p>
          <a:p>
            <a:pPr marL="392677" algn="l" rtl="0" eaLnBrk="0">
              <a:lnSpc>
                <a:spcPct val="96000"/>
              </a:lnSpc>
              <a:spcBef>
                <a:spcPts val="853"/>
              </a:spcBef>
            </a:pPr>
            <a:r>
              <a:rPr sz="240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 注意： 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a</a:t>
            </a:r>
            <a:r>
              <a:rPr sz="2400" spc="-1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40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、机械效率与功率无关</a:t>
            </a:r>
            <a:endParaRPr lang="SimSun" altLang="SimSun" sz="2400"/>
          </a:p>
          <a:p>
            <a:pPr marL="3819650" algn="l" rtl="0" eaLnBrk="0">
              <a:lnSpc>
                <a:spcPts val="3211"/>
              </a:lnSpc>
              <a:spcBef>
                <a:spcPts val="483"/>
              </a:spcBef>
            </a:pPr>
            <a:r>
              <a:rPr sz="2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b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、机械效率与做功多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少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无关</a:t>
            </a:r>
            <a:endParaRPr lang="SimSun" altLang="SimSun" sz="2400"/>
          </a:p>
          <a:p>
            <a:pPr marL="3810202" algn="l" rtl="0" eaLnBrk="0">
              <a:lnSpc>
                <a:spcPct val="83000"/>
              </a:lnSpc>
              <a:spcBef>
                <a:spcPts val="789"/>
              </a:spcBef>
            </a:pPr>
            <a:r>
              <a:rPr sz="2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</a:t>
            </a:r>
            <a:r>
              <a:rPr sz="2400" spc="-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40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、机械效率总是小于</a:t>
            </a:r>
            <a:r>
              <a:rPr sz="2400" spc="-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endParaRPr lang="Calibri" altLang="Calibri" sz="2400"/>
          </a:p>
          <a:p>
            <a:pPr marL="1723236" algn="l" rtl="0" eaLnBrk="0">
              <a:lnSpc>
                <a:spcPts val="4004"/>
              </a:lnSpc>
            </a:pPr>
            <a:r>
              <a:rPr sz="2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d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、谈机械效率的大小时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考虑要全面</a:t>
            </a:r>
            <a:endParaRPr lang="SimSun" altLang="SimSun" sz="2400"/>
          </a:p>
        </p:txBody>
      </p:sp>
      <p:pic>
        <p:nvPicPr>
          <p:cNvPr id="92" name="picture 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851150" y="2738120"/>
            <a:ext cx="602614" cy="731520"/>
          </a:xfrm>
          <a:prstGeom prst="rect">
            <a:avLst/>
          </a:prstGeom>
        </p:spPr>
      </p:pic>
      <p:sp>
        <p:nvSpPr>
          <p:cNvPr id="93" name="textbox 93"/>
          <p:cNvSpPr/>
          <p:nvPr/>
        </p:nvSpPr>
        <p:spPr>
          <a:xfrm>
            <a:off x="11105033" y="6485102"/>
            <a:ext cx="170179" cy="170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2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spc="-2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25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textbox 94"/>
          <p:cNvSpPr/>
          <p:nvPr/>
        </p:nvSpPr>
        <p:spPr>
          <a:xfrm>
            <a:off x="423113" y="177576"/>
            <a:ext cx="10631805" cy="267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696"/>
              </a:lnSpc>
            </a:pPr>
            <a:endParaRPr lang="Arial" altLang="Arial" sz="100"/>
          </a:p>
          <a:p>
            <a:pPr marL="3653205" algn="l" rtl="0" eaLnBrk="0">
              <a:lnSpc>
                <a:spcPct val="95000"/>
              </a:lnSpc>
            </a:pPr>
            <a:r>
              <a:rPr sz="5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力学相关知</a:t>
            </a:r>
            <a:r>
              <a:rPr sz="5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识</a:t>
            </a:r>
            <a:endParaRPr lang="SimSun" altLang="SimSun" sz="54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3004" algn="l" rtl="0" eaLnBrk="0">
              <a:lnSpc>
                <a:spcPct val="96000"/>
              </a:lnSpc>
              <a:spcBef>
                <a:spcPts val="724"/>
              </a:spcBef>
            </a:pPr>
            <a:r>
              <a:rPr sz="2400" spc="-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11</a:t>
            </a:r>
            <a:r>
              <a:rPr sz="240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、能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量</a:t>
            </a:r>
            <a:endParaRPr lang="SimSun" altLang="SimSun" sz="2400"/>
          </a:p>
          <a:p>
            <a:pPr marL="612241" indent="-599541" algn="l" rtl="0" eaLnBrk="0">
              <a:lnSpc>
                <a:spcPct val="104000"/>
              </a:lnSpc>
              <a:spcBef>
                <a:spcPts val="599"/>
              </a:spcBef>
            </a:pPr>
            <a:r>
              <a:rPr sz="2400" spc="0">
                <a:solidFill>
                  <a:srgbClr val="00000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O</a:t>
            </a:r>
            <a:r>
              <a:rPr sz="240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概念：如果一个物体能够做功，我们就说该物体具有</a:t>
            </a:r>
            <a:r>
              <a:rPr sz="24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量。                 </a:t>
            </a:r>
            <a:r>
              <a:rPr sz="240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理解： </a:t>
            </a:r>
            <a:r>
              <a:rPr sz="2400" spc="-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a</a:t>
            </a:r>
            <a:r>
              <a:rPr sz="2400" spc="-1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40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、是否具备做功的能力</a:t>
            </a:r>
            <a:endParaRPr lang="SimSun" altLang="SimSun" sz="2400"/>
          </a:p>
          <a:p>
            <a:pPr algn="r" rtl="0" eaLnBrk="0">
              <a:lnSpc>
                <a:spcPts val="3211"/>
              </a:lnSpc>
              <a:spcBef>
                <a:spcPts val="173"/>
              </a:spcBef>
            </a:pPr>
            <a:r>
              <a:rPr sz="24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b</a:t>
            </a:r>
            <a:r>
              <a:rPr sz="2400" spc="-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40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、能量的大小与能够做功的多少有关，与做功的多少无关。</a:t>
            </a:r>
            <a:endParaRPr lang="SimSun" altLang="SimSun" sz="2400"/>
          </a:p>
        </p:txBody>
      </p:sp>
      <p:sp>
        <p:nvSpPr>
          <p:cNvPr id="95" name="textbox 95"/>
          <p:cNvSpPr/>
          <p:nvPr/>
        </p:nvSpPr>
        <p:spPr>
          <a:xfrm>
            <a:off x="423113" y="5443825"/>
            <a:ext cx="11244580" cy="1701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993"/>
              </a:lnSpc>
              <a:tabLst>
                <a:tab pos="233045"/>
              </a:tabLst>
            </a:pP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240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能量的分类   内能 </a:t>
            </a:r>
            <a:r>
              <a:rPr sz="24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子动能</a:t>
            </a:r>
            <a:endParaRPr lang="SimSun" altLang="SimSun" sz="2400"/>
          </a:p>
          <a:p>
            <a:pPr marL="5793840" algn="l" rtl="0" eaLnBrk="0">
              <a:lnSpc>
                <a:spcPct val="95000"/>
              </a:lnSpc>
              <a:spcBef>
                <a:spcPts val="517"/>
              </a:spcBef>
            </a:pPr>
            <a:r>
              <a:rPr sz="2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分子势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</a:t>
            </a:r>
            <a:endParaRPr lang="SimSun" altLang="SimSun" sz="2400"/>
          </a:p>
          <a:p>
            <a:pPr algn="r" rtl="0" eaLnBrk="0">
              <a:lnSpc>
                <a:spcPct val="83000"/>
              </a:lnSpc>
              <a:spcBef>
                <a:spcPts val="582"/>
              </a:spcBef>
            </a:pPr>
            <a:r>
              <a:rPr sz="24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其他形式能量             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</a:t>
            </a:r>
            <a:r>
              <a:rPr sz="1800" spc="0" baseline="-8681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26</a:t>
            </a:r>
            <a:endParaRPr lang="SimSun" altLang="SimSun" sz="1169"/>
          </a:p>
          <a:p>
            <a:pPr marL="12700" algn="l" rtl="0" eaLnBrk="0">
              <a:lnSpc>
                <a:spcPts val="3976"/>
              </a:lnSpc>
              <a:tabLst>
                <a:tab pos="233045"/>
              </a:tabLst>
            </a:pP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24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能量的转化及守恒定律：能量可以从一个物体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转移到另一个物体，也可以从一种形</a:t>
            </a:r>
            <a:endParaRPr lang="SimSun" altLang="SimSun" sz="2400"/>
          </a:p>
        </p:txBody>
      </p:sp>
      <p:pic>
        <p:nvPicPr>
          <p:cNvPr id="96" name="picture 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35813" y="6794269"/>
            <a:ext cx="220370" cy="338023"/>
          </a:xfrm>
          <a:prstGeom prst="rect">
            <a:avLst/>
          </a:prstGeom>
        </p:spPr>
      </p:pic>
      <p:pic>
        <p:nvPicPr>
          <p:cNvPr id="97" name="picture 9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35813" y="5456525"/>
            <a:ext cx="220370" cy="338023"/>
          </a:xfrm>
          <a:prstGeom prst="rect">
            <a:avLst/>
          </a:prstGeom>
        </p:spPr>
      </p:pic>
      <p:sp>
        <p:nvSpPr>
          <p:cNvPr id="98" name="textbox 98"/>
          <p:cNvSpPr/>
          <p:nvPr/>
        </p:nvSpPr>
        <p:spPr>
          <a:xfrm>
            <a:off x="410616" y="3206932"/>
            <a:ext cx="6142990" cy="2193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00"/>
              </a:lnSpc>
            </a:pPr>
            <a:endParaRPr lang="Arial" altLang="Arial" sz="100"/>
          </a:p>
          <a:p>
            <a:pPr marL="17576" algn="l" rtl="0" eaLnBrk="0">
              <a:lnSpc>
                <a:spcPct val="95000"/>
              </a:lnSpc>
            </a:pPr>
            <a:r>
              <a:rPr sz="2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与质量和速度有关</a:t>
            </a:r>
            <a:r>
              <a:rPr sz="24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2400"/>
          </a:p>
          <a:p>
            <a:pPr marL="4277460" algn="l" rtl="0" eaLnBrk="0">
              <a:lnSpc>
                <a:spcPct val="85000"/>
              </a:lnSpc>
              <a:spcBef>
                <a:spcPts val="569"/>
              </a:spcBef>
            </a:pPr>
            <a:r>
              <a:rPr sz="230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机械</a:t>
            </a:r>
            <a:r>
              <a:rPr sz="230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</a:t>
            </a:r>
            <a:endParaRPr lang="SimSun" altLang="SimSun" sz="2300"/>
          </a:p>
          <a:p>
            <a:pPr marL="12700" algn="l" rtl="0" eaLnBrk="0">
              <a:lnSpc>
                <a:spcPct val="96000"/>
              </a:lnSpc>
              <a:spcBef>
                <a:spcPts val="21"/>
              </a:spcBef>
            </a:pPr>
            <a:r>
              <a:rPr sz="230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有的能(与质量和高度有关</a:t>
            </a:r>
            <a:r>
              <a:rPr sz="230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300"/>
          </a:p>
          <a:p>
            <a:pPr algn="l" rtl="0" eaLnBrk="0">
              <a:lnSpc>
                <a:spcPct val="165000"/>
              </a:lnSpc>
            </a:pPr>
            <a:endParaRPr lang="Arial" altLang="Arial" sz="1000"/>
          </a:p>
          <a:p>
            <a:pPr marL="15138" algn="l" rtl="0" eaLnBrk="0">
              <a:lnSpc>
                <a:spcPct val="95000"/>
              </a:lnSpc>
              <a:spcBef>
                <a:spcPts val="728"/>
              </a:spcBef>
            </a:pPr>
            <a:r>
              <a:rPr sz="2400" u="sng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性形变</a:t>
            </a:r>
            <a:r>
              <a:rPr sz="24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的物体具有的能(与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K</a:t>
            </a:r>
            <a:r>
              <a:rPr sz="240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40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X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有关)</a:t>
            </a:r>
            <a:endParaRPr lang="SimSun" altLang="SimSun" sz="2400"/>
          </a:p>
          <a:p>
            <a:pPr algn="r" rtl="0" eaLnBrk="0">
              <a:lnSpc>
                <a:spcPct val="99000"/>
              </a:lnSpc>
              <a:spcBef>
                <a:spcPts val="567"/>
              </a:spcBef>
            </a:pPr>
            <a:r>
              <a:rPr sz="230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电能： </a:t>
            </a:r>
            <a:r>
              <a:rPr sz="2300" spc="-1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W=UI</a:t>
            </a:r>
            <a:r>
              <a:rPr sz="2300" spc="-9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t</a:t>
            </a:r>
            <a:endParaRPr lang="Calibri" altLang="Calibri" sz="2300"/>
          </a:p>
        </p:txBody>
      </p:sp>
      <p:sp>
        <p:nvSpPr>
          <p:cNvPr id="99" name="textbox 99"/>
          <p:cNvSpPr/>
          <p:nvPr/>
        </p:nvSpPr>
        <p:spPr>
          <a:xfrm>
            <a:off x="8030615" y="2914325"/>
            <a:ext cx="3822700" cy="1808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53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240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动能：运动物体具有的</a:t>
            </a:r>
            <a:r>
              <a:rPr sz="240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endParaRPr lang="SimSun" altLang="SimSun" sz="2400"/>
          </a:p>
          <a:p>
            <a:pPr marL="165100" algn="l" rtl="0" eaLnBrk="0">
              <a:lnSpc>
                <a:spcPts val="5608"/>
              </a:lnSpc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重力势能：被举高的物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体具</a:t>
            </a:r>
            <a:endParaRPr lang="SimSun" altLang="SimSun" sz="24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600"/>
          </a:p>
          <a:p>
            <a:pPr algn="r" rtl="0" eaLnBrk="0">
              <a:lnSpc>
                <a:spcPct val="95000"/>
              </a:lnSpc>
              <a:spcBef>
                <a:spcPts val="3"/>
              </a:spcBef>
            </a:pPr>
            <a:r>
              <a:rPr sz="240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弹性势能： </a:t>
            </a:r>
            <a:r>
              <a:rPr sz="2400" u="sng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发生</a:t>
            </a:r>
            <a:r>
              <a:rPr sz="2400" u="sng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弹</a:t>
            </a:r>
            <a:endParaRPr lang="SimSun" altLang="SimSun" sz="2400"/>
          </a:p>
        </p:txBody>
      </p:sp>
      <p:sp>
        <p:nvSpPr>
          <p:cNvPr id="100" name="path"/>
          <p:cNvSpPr/>
          <p:nvPr/>
        </p:nvSpPr>
        <p:spPr>
          <a:xfrm>
            <a:off x="2006599" y="2926715"/>
            <a:ext cx="310515" cy="2350134"/>
          </a:xfrm>
          <a:custGeom>
            <a:rect l="0" t="0" r="0" b="0"/>
            <a:pathLst>
              <a:path w="489" h="3699">
                <a:moveTo>
                  <a:pt x="484" y="3695"/>
                </a:moveTo>
                <a:cubicBezTo>
                  <a:pt x="351" y="3695"/>
                  <a:pt x="244" y="3678"/>
                  <a:pt x="244" y="3656"/>
                </a:cubicBezTo>
                <a:lnTo>
                  <a:pt x="244" y="3656"/>
                </a:lnTo>
                <a:cubicBezTo>
                  <a:pt x="244" y="3656"/>
                  <a:pt x="244" y="3656"/>
                  <a:pt x="244" y="3656"/>
                </a:cubicBezTo>
                <a:lnTo>
                  <a:pt x="244" y="3656"/>
                </a:lnTo>
                <a:lnTo>
                  <a:pt x="244" y="1890"/>
                </a:lnTo>
                <a:lnTo>
                  <a:pt x="244" y="1890"/>
                </a:lnTo>
                <a:lnTo>
                  <a:pt x="244" y="1890"/>
                </a:lnTo>
                <a:cubicBezTo>
                  <a:pt x="244" y="1868"/>
                  <a:pt x="137" y="1850"/>
                  <a:pt x="5" y="1850"/>
                </a:cubicBezTo>
                <a:lnTo>
                  <a:pt x="5" y="1850"/>
                </a:lnTo>
                <a:cubicBezTo>
                  <a:pt x="5" y="1850"/>
                  <a:pt x="5" y="1850"/>
                  <a:pt x="5" y="1850"/>
                </a:cubicBezTo>
                <a:lnTo>
                  <a:pt x="5" y="1850"/>
                </a:lnTo>
                <a:lnTo>
                  <a:pt x="5" y="1850"/>
                </a:lnTo>
                <a:lnTo>
                  <a:pt x="5" y="1850"/>
                </a:lnTo>
                <a:cubicBezTo>
                  <a:pt x="137" y="1850"/>
                  <a:pt x="244" y="1832"/>
                  <a:pt x="244" y="1810"/>
                </a:cubicBezTo>
                <a:lnTo>
                  <a:pt x="244" y="1810"/>
                </a:lnTo>
                <a:lnTo>
                  <a:pt x="244" y="44"/>
                </a:lnTo>
                <a:lnTo>
                  <a:pt x="244" y="44"/>
                </a:lnTo>
                <a:lnTo>
                  <a:pt x="244" y="44"/>
                </a:lnTo>
                <a:cubicBezTo>
                  <a:pt x="244" y="22"/>
                  <a:pt x="351" y="5"/>
                  <a:pt x="484" y="5"/>
                </a:cubicBez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" name="path"/>
          <p:cNvSpPr/>
          <p:nvPr/>
        </p:nvSpPr>
        <p:spPr>
          <a:xfrm>
            <a:off x="3241674" y="2823844"/>
            <a:ext cx="681990" cy="845184"/>
          </a:xfrm>
          <a:custGeom>
            <a:rect l="0" t="0" r="0" b="0"/>
            <a:pathLst>
              <a:path w="1074" h="1330">
                <a:moveTo>
                  <a:pt x="1069" y="1325"/>
                </a:moveTo>
                <a:cubicBezTo>
                  <a:pt x="775" y="1325"/>
                  <a:pt x="537" y="1286"/>
                  <a:pt x="537" y="1237"/>
                </a:cubicBezTo>
                <a:lnTo>
                  <a:pt x="537" y="1237"/>
                </a:lnTo>
                <a:cubicBezTo>
                  <a:pt x="537" y="1237"/>
                  <a:pt x="537" y="1237"/>
                  <a:pt x="537" y="1237"/>
                </a:cubicBezTo>
                <a:lnTo>
                  <a:pt x="537" y="1237"/>
                </a:lnTo>
                <a:lnTo>
                  <a:pt x="537" y="754"/>
                </a:lnTo>
                <a:lnTo>
                  <a:pt x="537" y="754"/>
                </a:lnTo>
                <a:lnTo>
                  <a:pt x="537" y="754"/>
                </a:lnTo>
                <a:cubicBezTo>
                  <a:pt x="537" y="705"/>
                  <a:pt x="298" y="665"/>
                  <a:pt x="5" y="665"/>
                </a:cubicBezTo>
                <a:lnTo>
                  <a:pt x="5" y="665"/>
                </a:lnTo>
                <a:cubicBezTo>
                  <a:pt x="5" y="665"/>
                  <a:pt x="5" y="665"/>
                  <a:pt x="5" y="665"/>
                </a:cubicBezTo>
                <a:lnTo>
                  <a:pt x="5" y="665"/>
                </a:lnTo>
                <a:lnTo>
                  <a:pt x="5" y="665"/>
                </a:lnTo>
                <a:lnTo>
                  <a:pt x="5" y="665"/>
                </a:lnTo>
                <a:cubicBezTo>
                  <a:pt x="298" y="665"/>
                  <a:pt x="536" y="625"/>
                  <a:pt x="536" y="576"/>
                </a:cubicBezTo>
                <a:lnTo>
                  <a:pt x="536" y="576"/>
                </a:lnTo>
                <a:lnTo>
                  <a:pt x="537" y="93"/>
                </a:lnTo>
                <a:lnTo>
                  <a:pt x="537" y="93"/>
                </a:lnTo>
                <a:lnTo>
                  <a:pt x="537" y="93"/>
                </a:lnTo>
                <a:cubicBezTo>
                  <a:pt x="536" y="44"/>
                  <a:pt x="775" y="5"/>
                  <a:pt x="1069" y="5"/>
                </a:cubicBez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path"/>
          <p:cNvSpPr/>
          <p:nvPr/>
        </p:nvSpPr>
        <p:spPr>
          <a:xfrm>
            <a:off x="4105273" y="3194049"/>
            <a:ext cx="186056" cy="543560"/>
          </a:xfrm>
          <a:custGeom>
            <a:rect l="0" t="0" r="0" b="0"/>
            <a:pathLst>
              <a:path w="293" h="856">
                <a:moveTo>
                  <a:pt x="288" y="851"/>
                </a:moveTo>
                <a:cubicBezTo>
                  <a:pt x="209" y="851"/>
                  <a:pt x="146" y="840"/>
                  <a:pt x="146" y="827"/>
                </a:cubicBezTo>
                <a:lnTo>
                  <a:pt x="146" y="827"/>
                </a:lnTo>
                <a:cubicBezTo>
                  <a:pt x="146" y="827"/>
                  <a:pt x="146" y="827"/>
                  <a:pt x="146" y="827"/>
                </a:cubicBezTo>
                <a:lnTo>
                  <a:pt x="146" y="827"/>
                </a:lnTo>
                <a:lnTo>
                  <a:pt x="146" y="451"/>
                </a:lnTo>
                <a:lnTo>
                  <a:pt x="146" y="451"/>
                </a:lnTo>
                <a:lnTo>
                  <a:pt x="146" y="451"/>
                </a:lnTo>
                <a:cubicBezTo>
                  <a:pt x="146" y="438"/>
                  <a:pt x="83" y="427"/>
                  <a:pt x="5" y="427"/>
                </a:cubicBezTo>
                <a:lnTo>
                  <a:pt x="5" y="427"/>
                </a:lnTo>
                <a:cubicBezTo>
                  <a:pt x="5" y="427"/>
                  <a:pt x="5" y="427"/>
                  <a:pt x="5" y="427"/>
                </a:cubicBezTo>
                <a:lnTo>
                  <a:pt x="5" y="427"/>
                </a:lnTo>
                <a:lnTo>
                  <a:pt x="5" y="427"/>
                </a:lnTo>
                <a:lnTo>
                  <a:pt x="5" y="427"/>
                </a:lnTo>
                <a:cubicBezTo>
                  <a:pt x="83" y="427"/>
                  <a:pt x="146" y="417"/>
                  <a:pt x="146" y="404"/>
                </a:cubicBezTo>
                <a:lnTo>
                  <a:pt x="146" y="404"/>
                </a:lnTo>
                <a:lnTo>
                  <a:pt x="146" y="28"/>
                </a:lnTo>
                <a:lnTo>
                  <a:pt x="146" y="28"/>
                </a:lnTo>
                <a:lnTo>
                  <a:pt x="146" y="28"/>
                </a:lnTo>
                <a:cubicBezTo>
                  <a:pt x="146" y="15"/>
                  <a:pt x="209" y="5"/>
                  <a:pt x="288" y="5"/>
                </a:cubicBez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3" name="path"/>
          <p:cNvSpPr/>
          <p:nvPr/>
        </p:nvSpPr>
        <p:spPr>
          <a:xfrm>
            <a:off x="2973069" y="4281169"/>
            <a:ext cx="82550" cy="646430"/>
          </a:xfrm>
          <a:custGeom>
            <a:rect l="0" t="0" r="0" b="0"/>
            <a:pathLst>
              <a:path w="130" h="1018">
                <a:moveTo>
                  <a:pt x="125" y="1013"/>
                </a:moveTo>
                <a:cubicBezTo>
                  <a:pt x="91" y="1013"/>
                  <a:pt x="65" y="1008"/>
                  <a:pt x="65" y="1003"/>
                </a:cubicBezTo>
                <a:lnTo>
                  <a:pt x="65" y="1003"/>
                </a:lnTo>
                <a:cubicBezTo>
                  <a:pt x="65" y="1003"/>
                  <a:pt x="65" y="1003"/>
                  <a:pt x="65" y="1003"/>
                </a:cubicBezTo>
                <a:lnTo>
                  <a:pt x="65" y="1003"/>
                </a:lnTo>
                <a:lnTo>
                  <a:pt x="65" y="519"/>
                </a:lnTo>
                <a:lnTo>
                  <a:pt x="65" y="519"/>
                </a:lnTo>
                <a:lnTo>
                  <a:pt x="65" y="519"/>
                </a:lnTo>
                <a:cubicBezTo>
                  <a:pt x="65" y="513"/>
                  <a:pt x="38" y="509"/>
                  <a:pt x="5" y="509"/>
                </a:cubicBezTo>
                <a:lnTo>
                  <a:pt x="5" y="509"/>
                </a:lnTo>
                <a:cubicBezTo>
                  <a:pt x="5" y="509"/>
                  <a:pt x="5" y="509"/>
                  <a:pt x="5" y="509"/>
                </a:cubicBezTo>
                <a:lnTo>
                  <a:pt x="5" y="509"/>
                </a:lnTo>
                <a:cubicBezTo>
                  <a:pt x="38" y="509"/>
                  <a:pt x="64" y="504"/>
                  <a:pt x="64" y="499"/>
                </a:cubicBezTo>
                <a:lnTo>
                  <a:pt x="64" y="499"/>
                </a:lnTo>
                <a:lnTo>
                  <a:pt x="65" y="15"/>
                </a:lnTo>
                <a:lnTo>
                  <a:pt x="65" y="15"/>
                </a:lnTo>
                <a:lnTo>
                  <a:pt x="65" y="15"/>
                </a:lnTo>
                <a:cubicBezTo>
                  <a:pt x="65" y="9"/>
                  <a:pt x="91" y="5"/>
                  <a:pt x="125" y="5"/>
                </a:cubicBez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textbox 104"/>
          <p:cNvSpPr/>
          <p:nvPr/>
        </p:nvSpPr>
        <p:spPr>
          <a:xfrm>
            <a:off x="558038" y="265207"/>
            <a:ext cx="10647680" cy="6223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691"/>
              </a:lnSpc>
            </a:pPr>
            <a:endParaRPr lang="Arial" altLang="Arial" sz="100"/>
          </a:p>
          <a:p>
            <a:pPr marL="3518280" algn="l" rtl="0" eaLnBrk="0">
              <a:lnSpc>
                <a:spcPct val="95000"/>
              </a:lnSpc>
            </a:pPr>
            <a:r>
              <a:rPr sz="5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力学相关知</a:t>
            </a:r>
            <a:r>
              <a:rPr sz="5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识</a:t>
            </a:r>
            <a:endParaRPr lang="SimSun" altLang="SimSun" sz="5400"/>
          </a:p>
          <a:p>
            <a:pPr marL="12700" algn="l" rtl="0" eaLnBrk="0">
              <a:lnSpc>
                <a:spcPct val="95000"/>
              </a:lnSpc>
              <a:spcBef>
                <a:spcPts val="120"/>
              </a:spcBef>
            </a:pPr>
            <a:r>
              <a:rPr sz="240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12</a:t>
            </a:r>
            <a:r>
              <a:rPr sz="240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、简单机械(机械效</a:t>
            </a:r>
            <a:r>
              <a:rPr sz="240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率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400"/>
          </a:p>
          <a:p>
            <a:pPr marL="393922" algn="l" rtl="0" eaLnBrk="0">
              <a:lnSpc>
                <a:spcPct val="96000"/>
              </a:lnSpc>
              <a:spcBef>
                <a:spcPts val="716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 杠杆：一根能绕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固定点转动的硬棒</a:t>
            </a:r>
            <a:endParaRPr lang="SimSun" altLang="SimSun" sz="2400"/>
          </a:p>
          <a:p>
            <a:pPr marL="1683308" algn="l" rtl="0" eaLnBrk="0">
              <a:lnSpc>
                <a:spcPct val="95000"/>
              </a:lnSpc>
              <a:spcBef>
                <a:spcPts val="580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(杠杆的四方面理解，另特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别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注意力臂的画法)</a:t>
            </a:r>
            <a:endParaRPr lang="SimSun" altLang="SimSun" sz="2400"/>
          </a:p>
          <a:p>
            <a:pPr marL="548719" algn="l" rtl="0" eaLnBrk="0">
              <a:lnSpc>
                <a:spcPct val="95000"/>
              </a:lnSpc>
              <a:spcBef>
                <a:spcPts val="380"/>
              </a:spcBef>
            </a:pPr>
            <a:r>
              <a:rPr sz="2400" spc="-30">
                <a:solidFill>
                  <a:srgbClr val="F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杠杆的平衡条件：动力</a:t>
            </a:r>
            <a:r>
              <a:rPr sz="2400" spc="-30">
                <a:solidFill>
                  <a:srgbClr val="FF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X</a:t>
            </a:r>
            <a:r>
              <a:rPr sz="2400" spc="-30">
                <a:solidFill>
                  <a:srgbClr val="F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动力臂</a:t>
            </a:r>
            <a:r>
              <a:rPr sz="2400" spc="-30">
                <a:solidFill>
                  <a:srgbClr val="FF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 </a:t>
            </a:r>
            <a:r>
              <a:rPr sz="2400" spc="-30">
                <a:solidFill>
                  <a:srgbClr val="F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阻力</a:t>
            </a:r>
            <a:r>
              <a:rPr sz="2400" spc="0">
                <a:solidFill>
                  <a:srgbClr val="FF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X</a:t>
            </a:r>
            <a:r>
              <a:rPr sz="2400" spc="-30">
                <a:solidFill>
                  <a:srgbClr val="F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阻力臂</a:t>
            </a:r>
            <a:endParaRPr lang="SimSun" altLang="SimSun" sz="2400"/>
          </a:p>
          <a:p>
            <a:pPr marL="392677" algn="l" rtl="0" eaLnBrk="0">
              <a:lnSpc>
                <a:spcPts val="3211"/>
              </a:lnSpc>
              <a:spcBef>
                <a:spcPts val="183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杠杆的分类：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省力杠杆  动力臂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&gt;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阻力臂</a:t>
            </a:r>
            <a:endParaRPr lang="SimSun" altLang="SimSun" sz="2400"/>
          </a:p>
          <a:p>
            <a:pPr marL="5959042" algn="l" rtl="0" eaLnBrk="0">
              <a:lnSpc>
                <a:spcPts val="3211"/>
              </a:lnSpc>
              <a:spcBef>
                <a:spcPts val="93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费力杠杆  动力臂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&lt;</a:t>
            </a: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阻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臂</a:t>
            </a:r>
            <a:endParaRPr lang="SimSun" altLang="SimSun" sz="2400"/>
          </a:p>
          <a:p>
            <a:pPr marL="5944716" algn="l" rtl="0" eaLnBrk="0">
              <a:lnSpc>
                <a:spcPct val="83000"/>
              </a:lnSpc>
              <a:spcBef>
                <a:spcPts val="501"/>
              </a:spcBef>
            </a:pPr>
            <a:r>
              <a:rPr sz="240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等臂杠杆  动力臂</a:t>
            </a:r>
            <a:r>
              <a:rPr sz="2400" spc="-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= </a:t>
            </a:r>
            <a:r>
              <a:rPr sz="240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阻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力臂</a:t>
            </a:r>
            <a:endParaRPr lang="SimSun" altLang="SimSun" sz="2400"/>
          </a:p>
          <a:p>
            <a:pPr marL="4731308" algn="l" rtl="0" eaLnBrk="0">
              <a:lnSpc>
                <a:spcPts val="3492"/>
              </a:lnSpc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(每种杠杆在生活中的例子各举五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400"/>
          </a:p>
          <a:p>
            <a:pPr marL="392677" algn="l" rtl="0" eaLnBrk="0">
              <a:lnSpc>
                <a:spcPct val="96000"/>
              </a:lnSpc>
              <a:spcBef>
                <a:spcPts val="851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 滑轮：定滑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轮定义、特点、实质</a:t>
            </a:r>
            <a:endParaRPr lang="SimSun" altLang="SimSun" sz="2400"/>
          </a:p>
          <a:p>
            <a:pPr algn="r" rtl="0" eaLnBrk="0">
              <a:lnSpc>
                <a:spcPct val="95000"/>
              </a:lnSpc>
              <a:spcBef>
                <a:spcPts val="589"/>
              </a:spcBef>
            </a:pPr>
            <a:r>
              <a:rPr sz="240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动滑轮定义、特点、实质(要注意反用时</a:t>
            </a:r>
            <a:r>
              <a:rPr sz="240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情形)</a:t>
            </a:r>
            <a:endParaRPr lang="SimSun" altLang="SimSun" sz="2400"/>
          </a:p>
          <a:p>
            <a:pPr marL="392677" algn="l" rtl="0" eaLnBrk="0">
              <a:lnSpc>
                <a:spcPct val="96000"/>
              </a:lnSpc>
              <a:spcBef>
                <a:spcPts val="518"/>
              </a:spcBef>
            </a:pPr>
            <a:r>
              <a:rPr sz="240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 滑轮组：由动滑轮和定滑轮组合起来的简单机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械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2400"/>
          </a:p>
          <a:p>
            <a:pPr marL="555548" algn="l" rtl="0" eaLnBrk="0">
              <a:lnSpc>
                <a:spcPct val="95000"/>
              </a:lnSpc>
              <a:spcBef>
                <a:spcPts val="589"/>
              </a:spcBef>
            </a:pPr>
            <a:r>
              <a:rPr sz="240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(注意：在滑轮组原理的使用中要注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意力和距离以及反用两方面)</a:t>
            </a:r>
            <a:endParaRPr lang="SimSun" altLang="SimSun" sz="2400"/>
          </a:p>
          <a:p>
            <a:pPr marL="392677" algn="l" rtl="0" eaLnBrk="0">
              <a:lnSpc>
                <a:spcPts val="2728"/>
              </a:lnSpc>
              <a:spcBef>
                <a:spcPts val="529"/>
              </a:spcBef>
            </a:pPr>
            <a:r>
              <a:rPr sz="220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 斜面</a:t>
            </a:r>
            <a:r>
              <a:rPr sz="220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endParaRPr lang="SimSun" altLang="SimSun" sz="2200"/>
          </a:p>
        </p:txBody>
      </p:sp>
      <p:sp>
        <p:nvSpPr>
          <p:cNvPr id="105" name="textbox 105"/>
          <p:cNvSpPr/>
          <p:nvPr/>
        </p:nvSpPr>
        <p:spPr>
          <a:xfrm>
            <a:off x="11105033" y="6485102"/>
            <a:ext cx="170179" cy="170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2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spc="-20">
                <a:solidFill>
                  <a:srgbClr val="89898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27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https://d.book118.com/558122126016006025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338</Paragraphs>
  <Slides>28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3">
      <vt:lpstr>Arial</vt:lpstr>
      <vt:lpstr>Calibri</vt:lpstr>
      <vt:lpstr>SimSun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2024-09-01T14:14:49.671</cp:lastPrinted>
  <dcterms:created xsi:type="dcterms:W3CDTF">2024-09-01T06:14:49Z</dcterms:created>
  <dcterms:modified xsi:type="dcterms:W3CDTF">2024-09-01T06:14:51Z</dcterms:modified>
</cp:coreProperties>
</file>