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F58BF-9DF0-44BD-A721-CBA27AF9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32EF-19CB-4F98-8E9A-3596372E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2E018-5166-4FFE-9F2A-F9EE7740D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556F5-B54A-4BF1-9021-1ED3C186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6C2F0-33B6-45C6-8AC0-FBABA5DF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7CBBB5-FC68-4B0A-A151-59A7F2C3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72D21-8CCF-4D0D-81A0-A4DDB16A6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360E0-5274-4B41-8275-EC8E624F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AE3EF-5423-4F48-B0A1-787B3CC20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6358-6809-4948-8BB2-874AA0C6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03ECB-3EA2-4B00-9274-5137F986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98D0DE-1849-4E60-A59A-96B1B7D979B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723FF7F-D0F7-41B1-A621-A351B0D6D9D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302307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" y="2763743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/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教材考点梳理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" y="2763743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0"/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七年级下册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</a:endParaRPr>
          </a:p>
          <a:p>
            <a:pPr algn="ctr"/>
            <a:r>
              <a:rPr lang="zh-CN" altLang="en-US" sz="3600" b="1">
                <a:latin typeface="黑体" panose="02010609060101010101" charset="-122"/>
                <a:ea typeface="黑体" panose="02010609060101010101" charset="-122"/>
              </a:rPr>
              <a:t>课时5　Units 9～12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866" name="yt_shape_10866"/>
          <p:cNvSpPr txBox="1"/>
          <p:nvPr/>
        </p:nvSpPr>
        <p:spPr>
          <a:xfrm>
            <a:off x="540119" y="897150"/>
            <a:ext cx="11111999" cy="335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1650" b="0" i="0" u="none" spc="87115">
                <a:solidFill>
                  <a:srgbClr val="1EE3CF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 </a:t>
            </a:r>
            <a:endParaRPr lang="en-US" altLang="zh-CN" sz="1650" b="0" i="0" u="none" spc="87115">
              <a:solidFill>
                <a:srgbClr val="1EE3CF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</p:txBody>
      </p:sp>
      <p:pic>
        <p:nvPicPr>
          <p:cNvPr id="10865" name="yt_image_10865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0000" y="1024615"/>
            <a:ext cx="11111999" cy="387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68" name="yt_shape_10868"/>
          <p:cNvSpPr txBox="1"/>
          <p:nvPr/>
        </p:nvSpPr>
        <p:spPr>
          <a:xfrm>
            <a:off x="540000" y="1462466"/>
            <a:ext cx="476412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 little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一点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少量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</p:txBody>
      </p:sp>
      <p:sp>
        <p:nvSpPr>
          <p:cNvPr id="10869" name="yt_shape_10869"/>
          <p:cNvSpPr txBox="1"/>
          <p:nvPr/>
        </p:nvSpPr>
        <p:spPr>
          <a:xfrm>
            <a:off x="540000" y="2077768"/>
            <a:ext cx="481471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Yeah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but I may be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little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late.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870" name="yt_shape_10870"/>
          <p:cNvSpPr txBox="1"/>
          <p:nvPr/>
        </p:nvSpPr>
        <p:spPr>
          <a:xfrm>
            <a:off x="540000" y="2693070"/>
            <a:ext cx="760945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是的，但是我可能晚一点。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	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教材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P50 Unit 9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71" name="yt_shape_10871"/>
          <p:cNvSpPr txBox="1"/>
          <p:nvPr/>
        </p:nvSpPr>
        <p:spPr>
          <a:xfrm>
            <a:off x="540120" y="3308372"/>
            <a:ext cx="11111999" cy="18571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 little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稍微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有点儿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，相当于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 bit/a little bit/kind of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等，常用来修饰形容词或副词，在句中作状语。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 little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还可修饰不可数名词，意为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少量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一点儿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，相当于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 bit of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873" name="yt_table_10873" title="H_230.4"/>
          <p:cNvGraphicFramePr>
            <a:graphicFrameLocks noGrp="1"/>
          </p:cNvGraphicFramePr>
          <p:nvPr/>
        </p:nvGraphicFramePr>
        <p:xfrm>
          <a:off x="540000" y="1876282"/>
          <a:ext cx="11111999" cy="29260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42252"/>
                <a:gridCol w="9969747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little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修饰不可数名词，表肯定意义。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little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修饰不可数名词，表否定意义。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few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修饰可数名词，表肯定意义。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few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修饰可数名词，表否定意义。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2" name="yt_shape_10872"/>
          <p:cNvSpPr txBox="1"/>
          <p:nvPr/>
        </p:nvSpPr>
        <p:spPr>
          <a:xfrm>
            <a:off x="540000" y="1149160"/>
            <a:ext cx="626774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[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拓展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] a little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little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a few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few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的区别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875" name="yt_shape_10875"/>
          <p:cNvSpPr txBox="1"/>
          <p:nvPr/>
        </p:nvSpPr>
        <p:spPr>
          <a:xfrm>
            <a:off x="540000" y="788084"/>
            <a:ext cx="7538923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would like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表示意愿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愿意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喜欢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</p:txBody>
      </p:sp>
      <p:sp>
        <p:nvSpPr>
          <p:cNvPr id="10876" name="yt_shape_10876"/>
          <p:cNvSpPr txBox="1"/>
          <p:nvPr/>
        </p:nvSpPr>
        <p:spPr>
          <a:xfrm>
            <a:off x="540000" y="1403386"/>
            <a:ext cx="963565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What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would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you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like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您需要什么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	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教材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P55 Unit 10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877" name="yt_shape_10877"/>
          <p:cNvSpPr txBox="1"/>
          <p:nvPr/>
        </p:nvSpPr>
        <p:spPr>
          <a:xfrm>
            <a:off x="540120" y="2018688"/>
            <a:ext cx="11111999" cy="1838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would like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愿意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想要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，相当于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want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，但语气非常委婉，其中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would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是情态动词，没有人称和数的变化，常以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’d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形式跟在主语后面。其用法如下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10878" name="yt_image_10878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912236" y="4059844"/>
            <a:ext cx="6367526" cy="183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880" name="yt_shape_10880"/>
          <p:cNvSpPr txBox="1"/>
          <p:nvPr/>
        </p:nvSpPr>
        <p:spPr>
          <a:xfrm>
            <a:off x="540000" y="966387"/>
            <a:ext cx="6322244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the number of ...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的数量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</p:txBody>
      </p:sp>
      <p:sp>
        <p:nvSpPr>
          <p:cNvPr id="10881" name="yt_shape_10881"/>
          <p:cNvSpPr txBox="1"/>
          <p:nvPr/>
        </p:nvSpPr>
        <p:spPr>
          <a:xfrm>
            <a:off x="540000" y="1581689"/>
            <a:ext cx="6368154" cy="56887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The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number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of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candles is the person’s age.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882" name="yt_shape_10882"/>
          <p:cNvSpPr txBox="1"/>
          <p:nvPr/>
        </p:nvSpPr>
        <p:spPr>
          <a:xfrm>
            <a:off x="540000" y="2201351"/>
            <a:ext cx="7840288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蜡烛的数量是这个人的年龄。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教材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P59 Unit 10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883" name="yt_table_10883" title="H_216"/>
          <p:cNvGraphicFramePr>
            <a:graphicFrameLocks noGrp="1"/>
          </p:cNvGraphicFramePr>
          <p:nvPr/>
        </p:nvGraphicFramePr>
        <p:xfrm>
          <a:off x="540000" y="2969017"/>
          <a:ext cx="11111999" cy="274320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440109"/>
                <a:gridCol w="8671890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the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number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of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……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的数量、数目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，后跟可数名词复数，谓语动词用单数。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number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</a:t>
                      </a: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of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一些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，相当于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some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，后跟可数名词复数，谓语动词用复数。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885" name="yt_shape_10885"/>
          <p:cNvSpPr txBox="1"/>
          <p:nvPr/>
        </p:nvSpPr>
        <p:spPr>
          <a:xfrm>
            <a:off x="511425" y="231355"/>
            <a:ext cx="161582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886" name="yt_shape_10886"/>
          <p:cNvSpPr txBox="1"/>
          <p:nvPr/>
        </p:nvSpPr>
        <p:spPr>
          <a:xfrm>
            <a:off x="511425" y="846657"/>
            <a:ext cx="8506239" cy="57483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B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Michael is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hea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y. He should exercise.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887" name="yt_table_10887" title="H_50.4"/>
          <p:cNvGraphicFramePr>
            <a:graphicFrameLocks noGrp="1"/>
          </p:cNvGraphicFramePr>
          <p:nvPr/>
        </p:nvGraphicFramePr>
        <p:xfrm>
          <a:off x="511425" y="1472282"/>
          <a:ext cx="10232391" cy="640080"/>
        </p:xfrm>
        <a:graphic>
          <a:graphicData uri="http://schemas.openxmlformats.org/drawingml/2006/table">
            <a:tbl>
              <a:tblPr/>
              <a:tblGrid>
                <a:gridCol w="2859405"/>
                <a:gridCol w="2838768"/>
                <a:gridCol w="2722880"/>
                <a:gridCol w="1811338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a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a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889" name="yt_shape_10889"/>
          <p:cNvSpPr txBox="1"/>
          <p:nvPr/>
        </p:nvSpPr>
        <p:spPr>
          <a:xfrm>
            <a:off x="511544" y="2163008"/>
            <a:ext cx="11111999" cy="12152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D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The math problem is so hard that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students can work it out.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890" name="yt_table_10890" title="H_50.4"/>
          <p:cNvGraphicFramePr>
            <a:graphicFrameLocks noGrp="1"/>
          </p:cNvGraphicFramePr>
          <p:nvPr/>
        </p:nvGraphicFramePr>
        <p:xfrm>
          <a:off x="511425" y="3429000"/>
          <a:ext cx="9986328" cy="640080"/>
        </p:xfrm>
        <a:graphic>
          <a:graphicData uri="http://schemas.openxmlformats.org/drawingml/2006/table">
            <a:tbl>
              <a:tblPr/>
              <a:tblGrid>
                <a:gridCol w="2859405"/>
                <a:gridCol w="2838768"/>
                <a:gridCol w="2722880"/>
                <a:gridCol w="156527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a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a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892" name="yt_shape_10892"/>
          <p:cNvSpPr txBox="1"/>
          <p:nvPr/>
        </p:nvSpPr>
        <p:spPr>
          <a:xfrm>
            <a:off x="511425" y="4119726"/>
            <a:ext cx="7473264" cy="57483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C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Hurry up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We ha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time left.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893" name="yt_table_10893" title="H_100.8"/>
          <p:cNvGraphicFramePr>
            <a:graphicFrameLocks noGrp="1"/>
          </p:cNvGraphicFramePr>
          <p:nvPr/>
        </p:nvGraphicFramePr>
        <p:xfrm>
          <a:off x="511425" y="4745351"/>
          <a:ext cx="7727700" cy="1280160"/>
        </p:xfrm>
        <a:graphic>
          <a:graphicData uri="http://schemas.openxmlformats.org/drawingml/2006/table">
            <a:tbl>
              <a:tblPr/>
              <a:tblGrid>
                <a:gridCol w="5725506"/>
                <a:gridCol w="2002194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a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a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929414" y="799851"/>
            <a:ext cx="416624" cy="66289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29533" y="2116202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D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29414" y="4072920"/>
            <a:ext cx="437261" cy="66289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895" name="yt_shape_10895"/>
          <p:cNvSpPr txBox="1"/>
          <p:nvPr/>
        </p:nvSpPr>
        <p:spPr>
          <a:xfrm>
            <a:off x="540000" y="2706218"/>
            <a:ext cx="9052158" cy="57483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I belie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 they will work it out in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minutes.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896" name="yt_table_10896" title="H_50.4"/>
          <p:cNvGraphicFramePr>
            <a:graphicFrameLocks noGrp="1"/>
          </p:cNvGraphicFramePr>
          <p:nvPr/>
        </p:nvGraphicFramePr>
        <p:xfrm>
          <a:off x="540000" y="3331843"/>
          <a:ext cx="9740266" cy="640080"/>
        </p:xfrm>
        <a:graphic>
          <a:graphicData uri="http://schemas.openxmlformats.org/drawingml/2006/table">
            <a:tbl>
              <a:tblPr/>
              <a:tblGrid>
                <a:gridCol w="2743518"/>
                <a:gridCol w="2476818"/>
                <a:gridCol w="2592705"/>
                <a:gridCol w="1927225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a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few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a little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957989" y="2659412"/>
            <a:ext cx="437261" cy="66289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898" name="yt_shape_10898"/>
          <p:cNvSpPr txBox="1"/>
          <p:nvPr/>
        </p:nvSpPr>
        <p:spPr>
          <a:xfrm>
            <a:off x="578100" y="563582"/>
            <a:ext cx="161582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899" name="yt_shape_10899"/>
          <p:cNvSpPr txBox="1"/>
          <p:nvPr/>
        </p:nvSpPr>
        <p:spPr>
          <a:xfrm>
            <a:off x="578100" y="1178884"/>
            <a:ext cx="8630632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Would you like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to go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go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hiking this afternoon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900" name="yt_shape_10900"/>
          <p:cNvSpPr txBox="1"/>
          <p:nvPr/>
        </p:nvSpPr>
        <p:spPr>
          <a:xfrm>
            <a:off x="578100" y="1794186"/>
            <a:ext cx="654993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B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Would you like a small bowl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901" name="yt_shape_10901"/>
          <p:cNvSpPr txBox="1"/>
          <p:nvPr/>
        </p:nvSpPr>
        <p:spPr>
          <a:xfrm>
            <a:off x="578100" y="2409488"/>
            <a:ext cx="1974900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—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902" name="yt_table_10902" title="H_100.8"/>
          <p:cNvGraphicFramePr>
            <a:graphicFrameLocks noGrp="1"/>
          </p:cNvGraphicFramePr>
          <p:nvPr/>
        </p:nvGraphicFramePr>
        <p:xfrm>
          <a:off x="578100" y="3024790"/>
          <a:ext cx="7863587" cy="1280160"/>
        </p:xfrm>
        <a:graphic>
          <a:graphicData uri="http://schemas.openxmlformats.org/drawingml/2006/table">
            <a:tbl>
              <a:tblPr/>
              <a:tblGrid>
                <a:gridCol w="4293299"/>
                <a:gridCol w="3570288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You’re welcome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Yes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黑体" panose="02010609060101010101" charset="-122"/>
                        </a:rPr>
                        <a:t>，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please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Yes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I do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Ha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Book Antiqua" pitchFamily="28"/>
                          <a:ea typeface="Book Antiqua" pitchFamily="28"/>
                        </a:rPr>
                        <a:t>v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e a good time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3464715" y="1098860"/>
            <a:ext cx="1278637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to go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96089" y="1747380"/>
            <a:ext cx="4166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yt_shape_10904"/>
          <p:cNvSpPr txBox="1"/>
          <p:nvPr/>
        </p:nvSpPr>
        <p:spPr>
          <a:xfrm>
            <a:off x="578100" y="4375498"/>
            <a:ext cx="7917167" cy="121084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The boy wants some beef noodles.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改为同义句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The boy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would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like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some beef noodles.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08927" y="4968772"/>
            <a:ext cx="1467549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would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842477" y="4968772"/>
            <a:ext cx="10897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like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5" grpId="0" build="allAtOnce"/>
      <p:bldP spid="6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06" name="yt_shape_10906"/>
          <p:cNvSpPr txBox="1"/>
          <p:nvPr/>
        </p:nvSpPr>
        <p:spPr>
          <a:xfrm>
            <a:off x="540000" y="1425584"/>
            <a:ext cx="161582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07" name="yt_shape_10907"/>
          <p:cNvSpPr txBox="1"/>
          <p:nvPr/>
        </p:nvSpPr>
        <p:spPr>
          <a:xfrm>
            <a:off x="540000" y="2040886"/>
            <a:ext cx="9619621" cy="57483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B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his friends get good jobs after lea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ing school.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908" name="yt_table_10908" title="H_100.8"/>
          <p:cNvGraphicFramePr>
            <a:graphicFrameLocks noGrp="1"/>
          </p:cNvGraphicFramePr>
          <p:nvPr/>
        </p:nvGraphicFramePr>
        <p:xfrm>
          <a:off x="540000" y="2666511"/>
          <a:ext cx="7367080" cy="1280160"/>
        </p:xfrm>
        <a:graphic>
          <a:graphicData uri="http://schemas.openxmlformats.org/drawingml/2006/table">
            <a:tbl>
              <a:tblPr/>
              <a:tblGrid>
                <a:gridCol w="4577398"/>
                <a:gridCol w="2789682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The number of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A number of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The kind of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A kind of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910" name="yt_shape_10910"/>
          <p:cNvSpPr txBox="1"/>
          <p:nvPr/>
        </p:nvSpPr>
        <p:spPr>
          <a:xfrm>
            <a:off x="540000" y="3997176"/>
            <a:ext cx="11014169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The number of the teachers in our school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less than 100.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911" name="yt_table_10911" title="H_50.4"/>
          <p:cNvGraphicFramePr>
            <a:graphicFrameLocks noGrp="1"/>
          </p:cNvGraphicFramePr>
          <p:nvPr/>
        </p:nvGraphicFramePr>
        <p:xfrm>
          <a:off x="540000" y="4612478"/>
          <a:ext cx="8719504" cy="640080"/>
        </p:xfrm>
        <a:graphic>
          <a:graphicData uri="http://schemas.openxmlformats.org/drawingml/2006/table">
            <a:tbl>
              <a:tblPr/>
              <a:tblGrid>
                <a:gridCol w="2200593"/>
                <a:gridCol w="2376805"/>
                <a:gridCol w="2416493"/>
                <a:gridCol w="1725613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is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are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has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ha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Book Antiqua" pitchFamily="28"/>
                          <a:ea typeface="Book Antiqua" pitchFamily="28"/>
                        </a:rPr>
                        <a:t>v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957989" y="1994080"/>
            <a:ext cx="416624" cy="66289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B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57989" y="3950371"/>
            <a:ext cx="437261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A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13" name="yt_shape_10913"/>
          <p:cNvSpPr txBox="1"/>
          <p:nvPr/>
        </p:nvSpPr>
        <p:spPr>
          <a:xfrm>
            <a:off x="540000" y="563628"/>
            <a:ext cx="385682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exciting 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adj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14" name="yt_shape_10914"/>
          <p:cNvSpPr txBox="1"/>
          <p:nvPr/>
        </p:nvSpPr>
        <p:spPr>
          <a:xfrm>
            <a:off x="4264275" y="563628"/>
            <a:ext cx="3949799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使人兴奋的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令人激动的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</p:txBody>
      </p:sp>
      <p:sp>
        <p:nvSpPr>
          <p:cNvPr id="10915" name="yt_shape_10915"/>
          <p:cNvSpPr txBox="1"/>
          <p:nvPr/>
        </p:nvSpPr>
        <p:spPr>
          <a:xfrm>
            <a:off x="540000" y="1128142"/>
            <a:ext cx="495719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All in all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it was an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exciting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day.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16" name="yt_shape_10916"/>
          <p:cNvSpPr txBox="1"/>
          <p:nvPr/>
        </p:nvSpPr>
        <p:spPr>
          <a:xfrm>
            <a:off x="540000" y="1743444"/>
            <a:ext cx="782695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总之，这是令人激动的一天。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教材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P65 Unit 11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aphicFrame>
        <p:nvGraphicFramePr>
          <p:cNvPr id="10917" name="yt_table_10917" title="H_165.6"/>
          <p:cNvGraphicFramePr>
            <a:graphicFrameLocks noGrp="1"/>
          </p:cNvGraphicFramePr>
          <p:nvPr/>
        </p:nvGraphicFramePr>
        <p:xfrm>
          <a:off x="540000" y="2511110"/>
          <a:ext cx="11111999" cy="21031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60250"/>
                <a:gridCol w="9651749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exciting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使人激动的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；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使人兴奋的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，在句中可作表语或定语，用来修饰事或物。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excited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激动的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；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兴奋的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，在句中可作表语，用来修饰人。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  <p:sp>
        <p:nvSpPr>
          <p:cNvPr id="10919" name="yt_shape_10919"/>
          <p:cNvSpPr txBox="1"/>
          <p:nvPr/>
        </p:nvSpPr>
        <p:spPr>
          <a:xfrm>
            <a:off x="540000" y="4883766"/>
            <a:ext cx="7288855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[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拓展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] excite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为其动词形式，意为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使激动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20" name="yt_shape_10920"/>
          <p:cNvSpPr txBox="1"/>
          <p:nvPr/>
        </p:nvSpPr>
        <p:spPr>
          <a:xfrm>
            <a:off x="540119" y="2087246"/>
            <a:ext cx="11111999" cy="25035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surprise </a:t>
            </a:r>
            <a:r>
              <a:rPr lang="en-US" altLang="zh-CN" sz="2800" b="1" i="1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n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惊奇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惊讶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意想不到的事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1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使吃惊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The next morning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my sister and I got a terrible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surprise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第二天早上，姐姐和我被吓了一大跳。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	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教材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P71 Unit 12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923" name="yt_table_10923" title="H_324"/>
          <p:cNvGraphicFramePr>
            <a:graphicFrameLocks noGrp="1"/>
          </p:cNvGraphicFramePr>
          <p:nvPr/>
        </p:nvGraphicFramePr>
        <p:xfrm>
          <a:off x="540000" y="1282053"/>
          <a:ext cx="11111999" cy="347472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746000"/>
                <a:gridCol w="9365999"/>
              </a:tblGrid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surprise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1. 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作名词，意为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惊奇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；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惊讶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。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to one’s surprise 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令某人吃惊的是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；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in surprise 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惊奇地。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2. 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作动词，意为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使吃惊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 surprise sb.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使某人吃惊。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surprised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感到吃惊的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，一般用来描述人。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  <a:tr h="467999">
                <a:tc>
                  <a:txBody>
                    <a:bodyPr vert="horz" wrap="square"/>
                    <a:lstStyle/>
                    <a:p>
                      <a:pPr algn="ctr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1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surprising</a:t>
                      </a:r>
                      <a:endParaRPr lang="en-US" altLang="zh-CN" sz="2800" b="1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意为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“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令人吃惊的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”</a:t>
                      </a:r>
                      <a:r>
                        <a:rPr lang="zh-CN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宋体" panose="02010600030101010101" pitchFamily="2" charset="-122"/>
                        </a:rPr>
                        <a:t>，一般用来描述物。</a:t>
                      </a:r>
                      <a:endParaRPr lang="zh-CN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宋体" panose="02010600030101010101" pitchFamily="2" charset="-122"/>
                      </a:endParaRPr>
                    </a:p>
                  </a:txBody>
                  <a:tcPr anchor="ctr">
                    <a:lnL w="9522" cap="flat" cmpd="sng" algn="ctr">
                      <a:solidFill>
                        <a:srgbClr val="000000"/>
                      </a:solidFill>
                      <a:prstDash val="solid"/>
                      <a:round/>
                    </a:lnL>
                    <a:lnR w="9522" cap="flat" cmpd="sng" algn="ctr">
                      <a:solidFill>
                        <a:srgbClr val="000000"/>
                      </a:solidFill>
                      <a:prstDash val="solid"/>
                      <a:round/>
                    </a:lnR>
                    <a:lnT w="9522" cap="flat" cmpd="sng" algn="ctr">
                      <a:solidFill>
                        <a:srgbClr val="000000"/>
                      </a:solidFill>
                      <a:prstDash val="solid"/>
                      <a:round/>
                    </a:lnT>
                    <a:lnB w="9522" cap="flat" cmpd="sng" algn="ctr">
                      <a:solidFill>
                        <a:srgbClr val="000000"/>
                      </a:solidFill>
                      <a:prstDash val="solid"/>
                      <a:round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25" name="yt_shape_10925"/>
          <p:cNvSpPr txBox="1"/>
          <p:nvPr/>
        </p:nvSpPr>
        <p:spPr>
          <a:xfrm>
            <a:off x="540119" y="540000"/>
            <a:ext cx="11111999" cy="57351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考点精讲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6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so ... that ...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如此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以至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黑体" panose="02010609060101010101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I was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so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scared 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that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I couldn’t mo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e. 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我如此害怕以至无法动弹。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楷体" panose="02010609060101010101" pitchFamily="28" charset="-122"/>
              </a:rPr>
              <a:t>教材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P71 Unit 12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　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so ...that ...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如此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以至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，其中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so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是副词，常用来修饰形容词或副词，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that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引导结果状语从句。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[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拓展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] 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so ...that ...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可以和以下句型转换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just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...enough to do ...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足够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以至能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too ...to ...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太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以致不能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；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such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a/an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＋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名词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＋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that ...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意为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如此的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以至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……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。</a:t>
            </a:r>
            <a:endParaRPr lang="zh-CN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31" name="yt_shape_10931"/>
          <p:cNvSpPr txBox="1"/>
          <p:nvPr/>
        </p:nvSpPr>
        <p:spPr>
          <a:xfrm>
            <a:off x="540000" y="1463296"/>
            <a:ext cx="161582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32" name="yt_shape_10932"/>
          <p:cNvSpPr txBox="1"/>
          <p:nvPr/>
        </p:nvSpPr>
        <p:spPr>
          <a:xfrm>
            <a:off x="540000" y="2078598"/>
            <a:ext cx="846706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Did you hear the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exciting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使人兴奋的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news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0933" name="yt_shape_10933"/>
          <p:cNvSpPr txBox="1"/>
          <p:nvPr/>
        </p:nvSpPr>
        <p:spPr>
          <a:xfrm>
            <a:off x="540000" y="2693900"/>
            <a:ext cx="8334076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We are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excited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excite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to see our friends again.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34" name="yt_shape_10934"/>
          <p:cNvSpPr txBox="1"/>
          <p:nvPr/>
        </p:nvSpPr>
        <p:spPr>
          <a:xfrm>
            <a:off x="540000" y="3309202"/>
            <a:ext cx="6962483" cy="57483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C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The good news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erybody.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935" name="yt_table_10935" title="H_100.8"/>
          <p:cNvGraphicFramePr>
            <a:graphicFrameLocks noGrp="1"/>
          </p:cNvGraphicFramePr>
          <p:nvPr/>
        </p:nvGraphicFramePr>
        <p:xfrm>
          <a:off x="540000" y="3934827"/>
          <a:ext cx="4948555" cy="1280160"/>
        </p:xfrm>
        <a:graphic>
          <a:graphicData uri="http://schemas.openxmlformats.org/drawingml/2006/table">
            <a:tbl>
              <a:tblPr/>
              <a:tblGrid>
                <a:gridCol w="2967355"/>
                <a:gridCol w="1981200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made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Book Antiqua" pitchFamily="28"/>
                          <a:ea typeface="Book Antiqua" pitchFamily="28"/>
                        </a:rPr>
                        <a:t>v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isited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excited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stayed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3629752" y="1998574"/>
            <a:ext cx="1721548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exciting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231228" y="2647094"/>
            <a:ext cx="160248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excited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57989" y="3262396"/>
            <a:ext cx="437261" cy="662890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C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37" name="yt_shape_10937"/>
          <p:cNvSpPr txBox="1"/>
          <p:nvPr/>
        </p:nvSpPr>
        <p:spPr>
          <a:xfrm>
            <a:off x="540000" y="1445408"/>
            <a:ext cx="1615827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黑体" panose="02010609060101010101" charset="-122"/>
              </a:rPr>
              <a:t>考点精练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5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38" name="yt_shape_10938"/>
          <p:cNvSpPr txBox="1"/>
          <p:nvPr/>
        </p:nvSpPr>
        <p:spPr>
          <a:xfrm>
            <a:off x="540119" y="2060710"/>
            <a:ext cx="9670981" cy="564514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1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We are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surprised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（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surprise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）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to hear that our teacher is ill.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sp>
        <p:nvSpPr>
          <p:cNvPr id="10939" name="yt_shape_10939"/>
          <p:cNvSpPr txBox="1"/>
          <p:nvPr/>
        </p:nvSpPr>
        <p:spPr>
          <a:xfrm>
            <a:off x="540119" y="2676012"/>
            <a:ext cx="11111999" cy="12259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（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none">
                <a:solidFill>
                  <a:srgbClr val="FF0000">
                    <a:alpha val="0"/>
                  </a:srgbClr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D</a:t>
            </a:r>
            <a:r>
              <a:rPr lang="zh-CN" altLang="zh-CN" sz="1200" b="0" i="0" u="none">
                <a:solidFill>
                  <a:srgbClr val="293462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）</a:t>
            </a: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2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It won’t </a:t>
            </a:r>
            <a:r>
              <a:rPr lang="zh-CN" altLang="zh-CN" sz="100" b="0" i="0" spc="-100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0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　　　</a:t>
            </a:r>
            <a:r>
              <a:rPr lang="zh-CN" altLang="zh-CN" sz="100" b="0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me if I see a snake. I see lots of snakes here e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Book Antiqua" pitchFamily="28"/>
                <a:ea typeface="Book Antiqua" pitchFamily="28"/>
              </a:rPr>
              <a:t>v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ery day.</a:t>
            </a:r>
            <a:endParaRPr lang="en-US" altLang="zh-CN" sz="2800" b="0" i="0" u="none">
              <a:solidFill>
                <a:srgbClr val="000000"/>
              </a:solidFill>
              <a:effectLst/>
              <a:latin typeface="Times New Roman" panose="02020603050405020304" pitchFamily="16"/>
              <a:ea typeface="Times New Roman" panose="02020603050405020304" pitchFamily="16"/>
            </a:endParaRPr>
          </a:p>
        </p:txBody>
      </p:sp>
      <p:graphicFrame>
        <p:nvGraphicFramePr>
          <p:cNvPr id="10940" name="yt_table_10940" title="H_100.8"/>
          <p:cNvGraphicFramePr>
            <a:graphicFrameLocks noGrp="1"/>
          </p:cNvGraphicFramePr>
          <p:nvPr/>
        </p:nvGraphicFramePr>
        <p:xfrm>
          <a:off x="540000" y="3952713"/>
          <a:ext cx="4870768" cy="1280160"/>
        </p:xfrm>
        <a:graphic>
          <a:graphicData uri="http://schemas.openxmlformats.org/drawingml/2006/table">
            <a:tbl>
              <a:tblPr/>
              <a:tblGrid>
                <a:gridCol w="2713355"/>
                <a:gridCol w="2157413"/>
              </a:tblGrid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A. sa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Book Antiqua" pitchFamily="28"/>
                          <a:ea typeface="Book Antiqua" pitchFamily="28"/>
                        </a:rPr>
                        <a:t>v</a:t>
                      </a: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B. start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  <a:tr h="370840"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C. shout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indent="0" algn="l" eaLnBrk="1" fontAlgn="ctr" latinLnBrk="0" hangingPunct="0">
                        <a:lnSpc>
                          <a:spcPct val="150000"/>
                        </a:lnSpc>
                      </a:pPr>
                      <a:r>
                        <a:rPr lang="en-US" altLang="zh-CN" sz="2800" b="0" i="0" u="non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6"/>
                          <a:ea typeface="Times New Roman" panose="02020603050405020304" pitchFamily="16"/>
                        </a:rPr>
                        <a:t>D. surprise</a:t>
                      </a:r>
                      <a:endParaRPr lang="en-US" altLang="zh-CN" sz="2800" b="0" i="0" u="none">
                        <a:solidFill>
                          <a:srgbClr val="000000"/>
                        </a:solidFill>
                        <a:effectLst/>
                        <a:latin typeface="Times New Roman" panose="02020603050405020304" pitchFamily="16"/>
                        <a:ea typeface="Times New Roman" panose="02020603050405020304" pitchFamily="16"/>
                      </a:endParaRPr>
                    </a:p>
                  </a:txBody>
                  <a:tcPr marL="0" marR="0" marT="0" marB="0" anchor="ctr">
                    <a:lnL w="9522" cmpd="sng">
                      <a:noFill/>
                    </a:lnL>
                    <a:lnR w="9522" cmpd="sng">
                      <a:noFill/>
                    </a:lnR>
                    <a:lnT w="9522" cmpd="sng">
                      <a:noFill/>
                    </a:lnT>
                    <a:lnB w="9522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2231347" y="1980686"/>
            <a:ext cx="1978724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surprised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58108" y="2629206"/>
            <a:ext cx="437261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D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0942" name="yt_shape_10942"/>
          <p:cNvSpPr txBox="1"/>
          <p:nvPr/>
        </p:nvSpPr>
        <p:spPr>
          <a:xfrm>
            <a:off x="540000" y="2087246"/>
            <a:ext cx="8970341" cy="250350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3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使我吃惊的是，他们输了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To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my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surprise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they lost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！</a:t>
            </a:r>
            <a:endParaRPr lang="zh-CN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1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4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. 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他惊奇地对我说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：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你不会游泳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endParaRPr lang="en-US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l" eaLnBrk="1" latinLnBrk="0" hangingPunct="0">
              <a:lnSpc>
                <a:spcPct val="150000"/>
              </a:lnSpc>
            </a:pP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He said to me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in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zh-CN" altLang="zh-CN" sz="100" b="1" i="0" spc="-100">
                <a:solidFill>
                  <a:srgbClr val="FF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 </a:t>
            </a:r>
            <a:r>
              <a:rPr lang="zh-CN" altLang="zh-CN" sz="2800" b="1" i="0" u="sng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en-US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</a:rPr>
              <a:t>surprise</a:t>
            </a:r>
            <a:r>
              <a:rPr lang="zh-CN" altLang="zh-CN" sz="28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</a:rPr>
              <a:t>　</a:t>
            </a:r>
            <a:r>
              <a:rPr lang="zh-CN" altLang="zh-CN" sz="100" b="1" i="0" spc="-100">
                <a:noFill/>
                <a:effectLst/>
                <a:latin typeface="Times New Roman" panose="02020603050405020304" pitchFamily="16"/>
                <a:ea typeface="宋体" panose="02010600030101010101" pitchFamily="2" charset="-122"/>
              </a:rPr>
              <a:t>⁠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宋体" panose="02010600030101010101" pitchFamily="2" charset="-122"/>
              </a:rPr>
              <a:t>，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 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Times New Roman" panose="02020603050405020304" pitchFamily="16"/>
                <a:ea typeface="Times New Roman" panose="02020603050405020304" pitchFamily="16"/>
              </a:rPr>
              <a:t>Can’t you swim</a:t>
            </a:r>
            <a:r>
              <a:rPr lang="zh-CN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？</a:t>
            </a:r>
            <a:r>
              <a:rPr lang="en-US" altLang="zh-CN" sz="2800" b="0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  <a:endParaRPr lang="en-US" altLang="zh-CN" sz="2800" b="0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07177" y="2680520"/>
            <a:ext cx="918972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To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992150" y="2647302"/>
            <a:ext cx="1011937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my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270088" y="2647302"/>
            <a:ext cx="1780286" cy="73369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surprise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858227" y="3960680"/>
            <a:ext cx="83413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in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58364" y="3927462"/>
            <a:ext cx="1780286" cy="652666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0" lang="en-US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Times New Roman" panose="02020603050405020304" pitchFamily="16"/>
                <a:cs typeface="+mn-cs"/>
              </a:rPr>
              <a:t>surprise</a:t>
            </a:r>
            <a:r>
              <a:rPr kumimoji="0" lang="zh-CN" altLang="zh-CN" sz="28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6"/>
                <a:ea typeface="宋体" panose="02010600030101010101" pitchFamily="2" charset="-122"/>
                <a:cs typeface="+mn-cs"/>
              </a:rPr>
              <a:t>　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https://d.book118.com/558123023073006041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黑体</vt:lpstr>
      <vt:lpstr>Times New Roman</vt:lpstr>
      <vt:lpstr>楷体</vt:lpstr>
      <vt:lpstr>Book Antiqua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2024-09-20T09:19:42.504</cp:lastPrinted>
  <dcterms:created xsi:type="dcterms:W3CDTF">2024-09-20T01:19:42Z</dcterms:created>
  <dcterms:modified xsi:type="dcterms:W3CDTF">2024-09-20T01:19:44Z</dcterms:modified>
</cp:coreProperties>
</file>