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6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292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AB0192-2EDB-4967-B7FC-ADD4049D9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FA177-7B73-4791-8E96-993A4BA70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85E519-334E-4F88-99A5-D0FFD6F0E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80E25-A741-4DF5-9D79-B48719E96A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43F512-1B87-470D-A5B8-BD99751A8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A42981-9C82-4DF7-B99B-9D1792A0C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57BD42-6B41-4F53-8503-0B54955304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3A9EA-3145-40AE-9C6E-F519C80830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949B3-2E5C-4075-8950-F970C8A080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42EC7-AA09-4508-A1A1-D7067CF4E2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C57B7-4A13-4B09-8E21-5810F682F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617" r:id="rId2"/>
    <p:sldLayoutId id="2147486618" r:id="rId3"/>
    <p:sldLayoutId id="2147486619" r:id="rId4"/>
    <p:sldLayoutId id="2147486620" r:id="rId5"/>
    <p:sldLayoutId id="2147486621" r:id="rId6"/>
    <p:sldLayoutId id="2147486622" r:id="rId7"/>
    <p:sldLayoutId id="2147486623" r:id="rId8"/>
    <p:sldLayoutId id="2147486624" r:id="rId9"/>
    <p:sldLayoutId id="2147486625" r:id="rId10"/>
    <p:sldLayoutId id="214748662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14" Type="http://schemas.openxmlformats.org/officeDocument/2006/relationships/tags" Target="../tags/tag168.xml" /><Relationship Id="rId15" Type="http://schemas.openxmlformats.org/officeDocument/2006/relationships/tags" Target="../tags/tag169.xml" /><Relationship Id="rId16" Type="http://schemas.openxmlformats.org/officeDocument/2006/relationships/tags" Target="../tags/tag170.xml" /><Relationship Id="rId17" Type="http://schemas.openxmlformats.org/officeDocument/2006/relationships/tags" Target="../tags/tag171.xml" /><Relationship Id="rId18" Type="http://schemas.openxmlformats.org/officeDocument/2006/relationships/tags" Target="../tags/tag172.xml" /><Relationship Id="rId19" Type="http://schemas.openxmlformats.org/officeDocument/2006/relationships/tags" Target="../tags/tag173.xml" /><Relationship Id="rId2" Type="http://schemas.openxmlformats.org/officeDocument/2006/relationships/tags" Target="../tags/tag156.xml" /><Relationship Id="rId20" Type="http://schemas.openxmlformats.org/officeDocument/2006/relationships/tags" Target="../tags/tag174.xml" /><Relationship Id="rId21" Type="http://schemas.openxmlformats.org/officeDocument/2006/relationships/tags" Target="../tags/tag175.xml" /><Relationship Id="rId22" Type="http://schemas.openxmlformats.org/officeDocument/2006/relationships/tags" Target="../tags/tag176.xml" /><Relationship Id="rId23" Type="http://schemas.openxmlformats.org/officeDocument/2006/relationships/tags" Target="../tags/tag177.xml" /><Relationship Id="rId24" Type="http://schemas.openxmlformats.org/officeDocument/2006/relationships/tags" Target="../tags/tag178.xml" /><Relationship Id="rId25" Type="http://schemas.openxmlformats.org/officeDocument/2006/relationships/tags" Target="../tags/tag179.xml" /><Relationship Id="rId26" Type="http://schemas.openxmlformats.org/officeDocument/2006/relationships/tags" Target="../tags/tag180.xml" /><Relationship Id="rId27" Type="http://schemas.openxmlformats.org/officeDocument/2006/relationships/tags" Target="../tags/tag181.xml" /><Relationship Id="rId28" Type="http://schemas.openxmlformats.org/officeDocument/2006/relationships/tags" Target="../tags/tag182.xml" /><Relationship Id="rId29" Type="http://schemas.openxmlformats.org/officeDocument/2006/relationships/tags" Target="../tags/tag183.xml" /><Relationship Id="rId3" Type="http://schemas.openxmlformats.org/officeDocument/2006/relationships/tags" Target="../tags/tag157.xml" /><Relationship Id="rId30" Type="http://schemas.openxmlformats.org/officeDocument/2006/relationships/tags" Target="../tags/tag184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4.xml" /><Relationship Id="rId11" Type="http://schemas.openxmlformats.org/officeDocument/2006/relationships/tags" Target="../tags/tag235.xml" /><Relationship Id="rId12" Type="http://schemas.openxmlformats.org/officeDocument/2006/relationships/tags" Target="../tags/tag236.xml" /><Relationship Id="rId13" Type="http://schemas.openxmlformats.org/officeDocument/2006/relationships/tags" Target="../tags/tag237.xml" /><Relationship Id="rId14" Type="http://schemas.openxmlformats.org/officeDocument/2006/relationships/tags" Target="../tags/tag238.xml" /><Relationship Id="rId15" Type="http://schemas.openxmlformats.org/officeDocument/2006/relationships/tags" Target="../tags/tag239.xml" /><Relationship Id="rId16" Type="http://schemas.openxmlformats.org/officeDocument/2006/relationships/tags" Target="../tags/tag240.xml" /><Relationship Id="rId17" Type="http://schemas.openxmlformats.org/officeDocument/2006/relationships/tags" Target="../tags/tag241.xml" /><Relationship Id="rId18" Type="http://schemas.openxmlformats.org/officeDocument/2006/relationships/tags" Target="../tags/tag242.xml" /><Relationship Id="rId19" Type="http://schemas.openxmlformats.org/officeDocument/2006/relationships/tags" Target="../tags/tag243.xml" /><Relationship Id="rId2" Type="http://schemas.openxmlformats.org/officeDocument/2006/relationships/tags" Target="../tags/tag226.xml" /><Relationship Id="rId20" Type="http://schemas.openxmlformats.org/officeDocument/2006/relationships/tags" Target="../tags/tag244.xml" /><Relationship Id="rId21" Type="http://schemas.openxmlformats.org/officeDocument/2006/relationships/tags" Target="../tags/tag245.xml" /><Relationship Id="rId22" Type="http://schemas.openxmlformats.org/officeDocument/2006/relationships/tags" Target="../tags/tag246.xml" /><Relationship Id="rId23" Type="http://schemas.openxmlformats.org/officeDocument/2006/relationships/tags" Target="../tags/tag247.xml" /><Relationship Id="rId24" Type="http://schemas.openxmlformats.org/officeDocument/2006/relationships/tags" Target="../tags/tag248.xml" /><Relationship Id="rId25" Type="http://schemas.openxmlformats.org/officeDocument/2006/relationships/tags" Target="../tags/tag249.xml" /><Relationship Id="rId3" Type="http://schemas.openxmlformats.org/officeDocument/2006/relationships/tags" Target="../tags/tag227.xml" /><Relationship Id="rId4" Type="http://schemas.openxmlformats.org/officeDocument/2006/relationships/tags" Target="../tags/tag228.xml" /><Relationship Id="rId5" Type="http://schemas.openxmlformats.org/officeDocument/2006/relationships/tags" Target="../tags/tag229.xml" /><Relationship Id="rId6" Type="http://schemas.openxmlformats.org/officeDocument/2006/relationships/tags" Target="../tags/tag230.xml" /><Relationship Id="rId7" Type="http://schemas.openxmlformats.org/officeDocument/2006/relationships/tags" Target="../tags/tag231.xml" /><Relationship Id="rId8" Type="http://schemas.openxmlformats.org/officeDocument/2006/relationships/tags" Target="../tags/tag232.xml" /><Relationship Id="rId9" Type="http://schemas.openxmlformats.org/officeDocument/2006/relationships/tags" Target="../tags/tag23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tags" Target="../tags/tag285.xml" /><Relationship Id="rId14" Type="http://schemas.openxmlformats.org/officeDocument/2006/relationships/tags" Target="../tags/tag286.xml" /><Relationship Id="rId15" Type="http://schemas.openxmlformats.org/officeDocument/2006/relationships/tags" Target="../tags/tag287.xml" /><Relationship Id="rId16" Type="http://schemas.openxmlformats.org/officeDocument/2006/relationships/tags" Target="../tags/tag288.xml" /><Relationship Id="rId17" Type="http://schemas.openxmlformats.org/officeDocument/2006/relationships/tags" Target="../tags/tag289.xml" /><Relationship Id="rId18" Type="http://schemas.openxmlformats.org/officeDocument/2006/relationships/tags" Target="../tags/tag290.xml" /><Relationship Id="rId19" Type="http://schemas.openxmlformats.org/officeDocument/2006/relationships/tags" Target="../tags/tag291.xml" /><Relationship Id="rId2" Type="http://schemas.openxmlformats.org/officeDocument/2006/relationships/tags" Target="../tags/tag274.xml" /><Relationship Id="rId3" Type="http://schemas.openxmlformats.org/officeDocument/2006/relationships/tags" Target="../tags/tag275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2514205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保障患者用药安全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患者用药安全的重要性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影响患者用药安全的因素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保障患者用药安全的措施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医疗机构在保障患者用药安全中的责任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社会各界在保障患者用药安全中的责任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未来展望与建议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患者用药安全的重要性</a:t>
            </a:r>
            <a:endParaRPr lang="zh-CN" altLang="en-US"/>
          </a:p>
        </p:txBody>
      </p:sp>
      <p:sp>
        <p:nvSpPr>
          <p:cNvPr id="104887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1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患者生命健康的核心保障</a:t>
            </a:r>
            <a:endParaRPr lang="zh-CN" altLang="en-US"/>
          </a:p>
        </p:txBody>
      </p:sp>
      <p:sp>
        <p:nvSpPr>
          <p:cNvPr id="1048922" name="五边形 30"/>
          <p:cNvSpPr/>
          <p:nvPr>
            <p:custDataLst>
              <p:tags r:id="rId2"/>
            </p:custDataLst>
          </p:nvPr>
        </p:nvSpPr>
        <p:spPr>
          <a:xfrm>
            <a:off x="608330" y="3192578"/>
            <a:ext cx="2907263" cy="1181764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4" name="燕尾形 36"/>
          <p:cNvSpPr/>
          <p:nvPr>
            <p:custDataLst>
              <p:tags r:id="rId3"/>
            </p:custDataLst>
          </p:nvPr>
        </p:nvSpPr>
        <p:spPr>
          <a:xfrm>
            <a:off x="3220372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6" name="燕尾形 37"/>
          <p:cNvSpPr/>
          <p:nvPr>
            <p:custDataLst>
              <p:tags r:id="rId4"/>
            </p:custDataLst>
          </p:nvPr>
        </p:nvSpPr>
        <p:spPr>
          <a:xfrm>
            <a:off x="8444456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28" name="燕尾形 38"/>
          <p:cNvSpPr/>
          <p:nvPr>
            <p:custDataLst>
              <p:tags r:id="rId5"/>
            </p:custDataLst>
          </p:nvPr>
        </p:nvSpPr>
        <p:spPr>
          <a:xfrm>
            <a:off x="5832414" y="3192578"/>
            <a:ext cx="2907263" cy="1181764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30" name="文本框 3"/>
          <p:cNvSpPr txBox="1"/>
          <p:nvPr>
            <p:custDataLst>
              <p:tags r:id="rId6"/>
            </p:custDataLst>
          </p:nvPr>
        </p:nvSpPr>
        <p:spPr>
          <a:xfrm>
            <a:off x="3159565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药物不良反应可能导致严重后果，甚至危及生命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2" name="文本框 6"/>
          <p:cNvSpPr txBox="1"/>
          <p:nvPr>
            <p:custDataLst>
              <p:tags r:id="rId7"/>
            </p:custDataLst>
          </p:nvPr>
        </p:nvSpPr>
        <p:spPr>
          <a:xfrm>
            <a:off x="608330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患者用药安全是保障患者生命健康的重要因素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4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39342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患者用药安全需要医生、药师、患者共同参与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36" name="文本框 8"/>
          <p:cNvSpPr txBox="1"/>
          <p:nvPr>
            <p:custDataLst>
              <p:tags r:id="rId9"/>
            </p:custDataLst>
          </p:nvPr>
        </p:nvSpPr>
        <p:spPr>
          <a:xfrm>
            <a:off x="8441812" y="4626381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提高患者用药安全意识，加强用药教育，降低用药风险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医疗质量的重要指标</a:t>
            </a:r>
            <a:endParaRPr lang="zh-CN" altLang="en-US"/>
          </a:p>
        </p:txBody>
      </p:sp>
      <p:sp>
        <p:nvSpPr>
          <p:cNvPr id="1048972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患者用药安全是医疗质量的重要指标之一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患者用药安全直接影响患者的生命安全和健康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患者用药安全是医疗机构和医务人员的责任和义务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4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患者用药安全需要医疗机构、医务人员和患者共同努力维护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社会稳定与发展的基础</a:t>
            </a:r>
            <a:endParaRPr lang="zh-CN" altLang="en-US"/>
          </a:p>
        </p:txBody>
      </p:sp>
      <p:sp>
        <p:nvSpPr>
          <p:cNvPr id="1049030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患者用药安全是实现健康中国战略的重要保障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40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2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患者用药安全是提高人民生活质量的重要因素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患者用药安全是经济发展的基础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052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4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患者用药安全是社会稳定的重要保障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0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影响患者用药安全的因素</a:t>
            </a:r>
            <a:endParaRPr lang="zh-CN" altLang="en-US"/>
          </a:p>
        </p:txBody>
      </p:sp>
      <p:sp>
        <p:nvSpPr>
          <p:cNvPr id="104909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2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药品质量不可靠</a:t>
            </a:r>
            <a:endParaRPr lang="zh-CN" altLang="en-US"/>
          </a:p>
        </p:txBody>
      </p:sp>
      <p:sp>
        <p:nvSpPr>
          <p:cNvPr id="1049140" name="椭圆 262"/>
          <p:cNvSpPr/>
          <p:nvPr>
            <p:custDataLst>
              <p:tags r:id="rId2"/>
            </p:custDataLst>
          </p:nvPr>
        </p:nvSpPr>
        <p:spPr>
          <a:xfrm>
            <a:off x="2414057" y="4021626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63"/>
          <p:cNvSpPr/>
          <p:nvPr>
            <p:custDataLst>
              <p:tags r:id="rId3"/>
            </p:custDataLst>
          </p:nvPr>
        </p:nvSpPr>
        <p:spPr>
          <a:xfrm>
            <a:off x="3266271" y="4102011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4"/>
          <p:cNvSpPr/>
          <p:nvPr>
            <p:custDataLst>
              <p:tags r:id="rId4"/>
            </p:custDataLst>
          </p:nvPr>
        </p:nvSpPr>
        <p:spPr>
          <a:xfrm>
            <a:off x="4064242" y="4338592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5"/>
          <p:cNvSpPr/>
          <p:nvPr>
            <p:custDataLst>
              <p:tags r:id="rId5"/>
            </p:custDataLst>
          </p:nvPr>
        </p:nvSpPr>
        <p:spPr>
          <a:xfrm>
            <a:off x="4738693" y="4538575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6"/>
          <p:cNvSpPr/>
          <p:nvPr>
            <p:custDataLst>
              <p:tags r:id="rId6"/>
            </p:custDataLst>
          </p:nvPr>
        </p:nvSpPr>
        <p:spPr>
          <a:xfrm>
            <a:off x="5430137" y="4743132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5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668629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椭圆 268"/>
          <p:cNvSpPr/>
          <p:nvPr>
            <p:custDataLst>
              <p:tags r:id="rId8"/>
            </p:custDataLst>
          </p:nvPr>
        </p:nvSpPr>
        <p:spPr>
          <a:xfrm flipV="1">
            <a:off x="2778078" y="4482371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9"/>
          <p:cNvSpPr/>
          <p:nvPr>
            <p:custDataLst>
              <p:tags r:id="rId9"/>
            </p:custDataLst>
          </p:nvPr>
        </p:nvSpPr>
        <p:spPr>
          <a:xfrm flipV="1">
            <a:off x="2819904" y="4524851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70"/>
          <p:cNvSpPr/>
          <p:nvPr>
            <p:custDataLst>
              <p:tags r:id="rId10"/>
            </p:custDataLst>
          </p:nvPr>
        </p:nvSpPr>
        <p:spPr>
          <a:xfrm flipV="1">
            <a:off x="7786797" y="3668062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783084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72"/>
          <p:cNvSpPr/>
          <p:nvPr>
            <p:custDataLst>
              <p:tags r:id="rId12"/>
            </p:custDataLst>
          </p:nvPr>
        </p:nvSpPr>
        <p:spPr>
          <a:xfrm flipV="1">
            <a:off x="4009998" y="3542582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3962154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6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649762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75"/>
          <p:cNvSpPr/>
          <p:nvPr>
            <p:custDataLst>
              <p:tags r:id="rId15"/>
            </p:custDataLst>
          </p:nvPr>
        </p:nvSpPr>
        <p:spPr>
          <a:xfrm flipV="1">
            <a:off x="7039149" y="3463504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0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05984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2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24214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439237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4" name="椭圆 279"/>
          <p:cNvSpPr/>
          <p:nvPr>
            <p:custDataLst>
              <p:tags r:id="rId19"/>
            </p:custDataLst>
          </p:nvPr>
        </p:nvSpPr>
        <p:spPr>
          <a:xfrm flipV="1">
            <a:off x="8529217" y="4560142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6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852927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6" name="椭圆 281"/>
          <p:cNvSpPr/>
          <p:nvPr>
            <p:custDataLst>
              <p:tags r:id="rId21"/>
            </p:custDataLst>
          </p:nvPr>
        </p:nvSpPr>
        <p:spPr>
          <a:xfrm flipV="1">
            <a:off x="4949133" y="4871879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7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250932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图形 15"/>
          <p:cNvSpPr/>
          <p:nvPr>
            <p:custDataLst>
              <p:tags r:id="rId23"/>
            </p:custDataLst>
          </p:nvPr>
        </p:nvSpPr>
        <p:spPr>
          <a:xfrm>
            <a:off x="5016447" y="4941808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0" name="图形 19"/>
          <p:cNvSpPr/>
          <p:nvPr>
            <p:custDataLst>
              <p:tags r:id="rId24"/>
            </p:custDataLst>
          </p:nvPr>
        </p:nvSpPr>
        <p:spPr>
          <a:xfrm>
            <a:off x="8597185" y="4633991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2" name="图形 27"/>
          <p:cNvSpPr/>
          <p:nvPr>
            <p:custDataLst>
              <p:tags r:id="rId25"/>
            </p:custDataLst>
          </p:nvPr>
        </p:nvSpPr>
        <p:spPr>
          <a:xfrm>
            <a:off x="4113257" y="3666754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15778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正文"/>
          <p:cNvSpPr txBox="1"/>
          <p:nvPr>
            <p:custDataLst>
              <p:tags r:id="rId27"/>
            </p:custDataLst>
          </p:nvPr>
        </p:nvSpPr>
        <p:spPr>
          <a:xfrm>
            <a:off x="608330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药品生产过程中存在质量问题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正文"/>
          <p:cNvSpPr txBox="1"/>
          <p:nvPr>
            <p:custDataLst>
              <p:tags r:id="rId28"/>
            </p:custDataLst>
          </p:nvPr>
        </p:nvSpPr>
        <p:spPr>
          <a:xfrm>
            <a:off x="9419336" y="3688321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药品说明书不完整或不准确，导致患者误解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正文"/>
          <p:cNvSpPr txBox="1"/>
          <p:nvPr>
            <p:custDataLst>
              <p:tags r:id="rId29"/>
            </p:custDataLst>
          </p:nvPr>
        </p:nvSpPr>
        <p:spPr>
          <a:xfrm>
            <a:off x="7063330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药品有效期已过，但仍在使用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30"/>
            </p:custDataLst>
          </p:nvPr>
        </p:nvSpPr>
        <p:spPr>
          <a:xfrm>
            <a:off x="2964336" y="1564975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药品储存和运输过程中可能受到污染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处方开具不规范</a:t>
            </a:r>
            <a:endParaRPr lang="zh-CN" altLang="en-US"/>
          </a:p>
        </p:txBody>
      </p:sp>
      <p:sp>
        <p:nvSpPr>
          <p:cNvPr id="1049218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0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22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医生开具处方时未遵循相关指南和规定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26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2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处方中未明确药物剂量、用法、疗程等信息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2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3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医生未对患者进行充分的用药教育，导致患者误解用药方法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6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238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24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医生未考虑患者的过敏史、疾病史等因素，导致处方中出现不适宜的药物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用药指导不到位</a:t>
            </a:r>
            <a:endParaRPr lang="zh-CN" altLang="en-US"/>
          </a:p>
        </p:txBody>
      </p:sp>
      <p:sp>
        <p:nvSpPr>
          <p:cNvPr id="1049276" name="弧形 58"/>
          <p:cNvSpPr/>
          <p:nvPr>
            <p:custDataLst>
              <p:tags r:id="rId2"/>
            </p:custDataLst>
          </p:nvPr>
        </p:nvSpPr>
        <p:spPr>
          <a:xfrm>
            <a:off x="8107509" y="2034454"/>
            <a:ext cx="3470614" cy="3470614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弧形 57"/>
          <p:cNvSpPr/>
          <p:nvPr>
            <p:custDataLst>
              <p:tags r:id="rId3"/>
            </p:custDataLst>
          </p:nvPr>
        </p:nvSpPr>
        <p:spPr>
          <a:xfrm>
            <a:off x="608330" y="2034454"/>
            <a:ext cx="3470614" cy="3470614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椭圆 22"/>
          <p:cNvSpPr/>
          <p:nvPr>
            <p:custDataLst>
              <p:tags r:id="rId4"/>
            </p:custDataLst>
          </p:nvPr>
        </p:nvSpPr>
        <p:spPr>
          <a:xfrm>
            <a:off x="8448679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椭圆 23"/>
          <p:cNvSpPr/>
          <p:nvPr>
            <p:custDataLst>
              <p:tags r:id="rId5"/>
            </p:custDataLst>
          </p:nvPr>
        </p:nvSpPr>
        <p:spPr>
          <a:xfrm>
            <a:off x="8834838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正文"/>
          <p:cNvSpPr txBox="1"/>
          <p:nvPr>
            <p:custDataLst>
              <p:tags r:id="rId6"/>
            </p:custDataLst>
          </p:nvPr>
        </p:nvSpPr>
        <p:spPr>
          <a:xfrm>
            <a:off x="8901385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患者未按照药物说明书的指导用药，如未注意药物的相互作用和禁忌症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86" name="椭圆 24"/>
          <p:cNvSpPr/>
          <p:nvPr>
            <p:custDataLst>
              <p:tags r:id="rId7"/>
            </p:custDataLst>
          </p:nvPr>
        </p:nvSpPr>
        <p:spPr>
          <a:xfrm>
            <a:off x="6016437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椭圆 25"/>
          <p:cNvSpPr/>
          <p:nvPr>
            <p:custDataLst>
              <p:tags r:id="rId8"/>
            </p:custDataLst>
          </p:nvPr>
        </p:nvSpPr>
        <p:spPr>
          <a:xfrm>
            <a:off x="6401659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0" name="正文"/>
          <p:cNvSpPr txBox="1"/>
          <p:nvPr>
            <p:custDataLst>
              <p:tags r:id="rId9"/>
            </p:custDataLst>
          </p:nvPr>
        </p:nvSpPr>
        <p:spPr>
          <a:xfrm>
            <a:off x="6469143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患者未及时向医生反馈药物效果和副作用，导致医生无法及时调整用药方案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椭圆 7"/>
          <p:cNvSpPr/>
          <p:nvPr>
            <p:custDataLst>
              <p:tags r:id="rId10"/>
            </p:custDataLst>
          </p:nvPr>
        </p:nvSpPr>
        <p:spPr>
          <a:xfrm>
            <a:off x="3584195" y="2310015"/>
            <a:ext cx="2918691" cy="2918691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椭圆 9"/>
          <p:cNvSpPr/>
          <p:nvPr>
            <p:custDataLst>
              <p:tags r:id="rId11"/>
            </p:custDataLst>
          </p:nvPr>
        </p:nvSpPr>
        <p:spPr>
          <a:xfrm>
            <a:off x="396941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6" name="正文"/>
          <p:cNvSpPr txBox="1"/>
          <p:nvPr>
            <p:custDataLst>
              <p:tags r:id="rId12"/>
            </p:custDataLst>
          </p:nvPr>
        </p:nvSpPr>
        <p:spPr>
          <a:xfrm>
            <a:off x="403690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患者未按照医生的指示用药，如自行增减剂量或改变用药时间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98" name="椭圆 5"/>
          <p:cNvSpPr/>
          <p:nvPr>
            <p:custDataLst>
              <p:tags r:id="rId13"/>
            </p:custDataLst>
          </p:nvPr>
        </p:nvSpPr>
        <p:spPr>
          <a:xfrm>
            <a:off x="875455" y="2310015"/>
            <a:ext cx="2918691" cy="2918691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0" name="椭圆 4"/>
          <p:cNvSpPr/>
          <p:nvPr>
            <p:custDataLst>
              <p:tags r:id="rId14"/>
            </p:custDataLst>
          </p:nvPr>
        </p:nvSpPr>
        <p:spPr>
          <a:xfrm>
            <a:off x="1260677" y="2368126"/>
            <a:ext cx="394016" cy="39401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02" name="正文"/>
          <p:cNvSpPr txBox="1"/>
          <p:nvPr>
            <p:custDataLst>
              <p:tags r:id="rId15"/>
            </p:custDataLst>
          </p:nvPr>
        </p:nvSpPr>
        <p:spPr>
          <a:xfrm>
            <a:off x="1328161" y="3152630"/>
            <a:ext cx="2013102" cy="138471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医生未详细解释药物的用法、用量和注意事项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3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药品监管不完善</a:t>
            </a:r>
            <a:endParaRPr lang="zh-CN" altLang="en-US"/>
          </a:p>
        </p:txBody>
      </p:sp>
      <p:sp>
        <p:nvSpPr>
          <p:cNvPr id="1049338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0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34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药品质量参差不齐，存在假药、劣药等问题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46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48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药品生产、流通、销售等环节监管不到位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2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54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药品说明书不完善，容易导致患者误解或误用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6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358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360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药品不良反应监测和报告制度不完善，难以及时发现和处理药品安全问题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4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保障患者用药安全的措施</a:t>
            </a:r>
            <a:endParaRPr lang="zh-CN" altLang="en-US"/>
          </a:p>
        </p:txBody>
      </p:sp>
      <p:sp>
        <p:nvSpPr>
          <p:cNvPr id="1049396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3</a:t>
            </a:r>
            <a:endParaRPr lang="zh-CN" altLang="en-US"/>
          </a:p>
        </p:txBody>
      </p:sp>
    </p:spTree>
    <p:custDataLst>
      <p:tags r:id="rId5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加强药品质量监管</a:t>
            </a:r>
            <a:endParaRPr lang="zh-CN" altLang="en-US"/>
          </a:p>
        </p:txBody>
      </p:sp>
      <p:sp>
        <p:nvSpPr>
          <p:cNvPr id="1049444" name="对角圆角矩形 52"/>
          <p:cNvSpPr/>
          <p:nvPr>
            <p:custDataLst>
              <p:tags r:id="rId2"/>
            </p:custDataLst>
          </p:nvPr>
        </p:nvSpPr>
        <p:spPr>
          <a:xfrm>
            <a:off x="608330" y="1457198"/>
            <a:ext cx="5253310" cy="1279488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53"/>
          <p:cNvSpPr/>
          <p:nvPr>
            <p:custDataLst>
              <p:tags r:id="rId3"/>
            </p:custDataLst>
          </p:nvPr>
        </p:nvSpPr>
        <p:spPr>
          <a:xfrm>
            <a:off x="608330" y="132450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54"/>
          <p:cNvSpPr/>
          <p:nvPr>
            <p:custDataLst>
              <p:tags r:id="rId4"/>
            </p:custDataLst>
          </p:nvPr>
        </p:nvSpPr>
        <p:spPr>
          <a:xfrm>
            <a:off x="1134467" y="1325169"/>
            <a:ext cx="79218" cy="132029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56"/>
          <p:cNvSpPr txBox="1"/>
          <p:nvPr>
            <p:custDataLst>
              <p:tags r:id="rId5"/>
            </p:custDataLst>
          </p:nvPr>
        </p:nvSpPr>
        <p:spPr>
          <a:xfrm>
            <a:off x="1168794" y="1510670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建立完善的药品质量管理体系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9"/>
          <p:cNvSpPr/>
          <p:nvPr>
            <p:custDataLst>
              <p:tags r:id="rId6"/>
            </p:custDataLst>
          </p:nvPr>
        </p:nvSpPr>
        <p:spPr>
          <a:xfrm>
            <a:off x="6323876" y="1457198"/>
            <a:ext cx="5253310" cy="1279488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10"/>
          <p:cNvSpPr/>
          <p:nvPr>
            <p:custDataLst>
              <p:tags r:id="rId7"/>
            </p:custDataLst>
          </p:nvPr>
        </p:nvSpPr>
        <p:spPr>
          <a:xfrm>
            <a:off x="6323876" y="1324508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11"/>
          <p:cNvSpPr/>
          <p:nvPr>
            <p:custDataLst>
              <p:tags r:id="rId8"/>
            </p:custDataLst>
          </p:nvPr>
        </p:nvSpPr>
        <p:spPr>
          <a:xfrm>
            <a:off x="6849353" y="1325169"/>
            <a:ext cx="79218" cy="132029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12"/>
          <p:cNvSpPr txBox="1"/>
          <p:nvPr>
            <p:custDataLst>
              <p:tags r:id="rId9"/>
            </p:custDataLst>
          </p:nvPr>
        </p:nvSpPr>
        <p:spPr>
          <a:xfrm>
            <a:off x="6883680" y="1517271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加强药品流通环节的质量监管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对角圆角矩形 5"/>
          <p:cNvSpPr/>
          <p:nvPr>
            <p:custDataLst>
              <p:tags r:id="rId10"/>
            </p:custDataLst>
          </p:nvPr>
        </p:nvSpPr>
        <p:spPr>
          <a:xfrm>
            <a:off x="608330" y="3196023"/>
            <a:ext cx="5253310" cy="1279488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对角圆角矩形 6"/>
          <p:cNvSpPr/>
          <p:nvPr>
            <p:custDataLst>
              <p:tags r:id="rId11"/>
            </p:custDataLst>
          </p:nvPr>
        </p:nvSpPr>
        <p:spPr>
          <a:xfrm>
            <a:off x="608330" y="306333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直角三角形 7"/>
          <p:cNvSpPr/>
          <p:nvPr>
            <p:custDataLst>
              <p:tags r:id="rId12"/>
            </p:custDataLst>
          </p:nvPr>
        </p:nvSpPr>
        <p:spPr>
          <a:xfrm>
            <a:off x="1134467" y="3063994"/>
            <a:ext cx="79218" cy="132029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文本框 8"/>
          <p:cNvSpPr txBox="1"/>
          <p:nvPr>
            <p:custDataLst>
              <p:tags r:id="rId13"/>
            </p:custDataLst>
          </p:nvPr>
        </p:nvSpPr>
        <p:spPr>
          <a:xfrm>
            <a:off x="1168794" y="325609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加强药品生产过程的质量控制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对角圆角矩形 14"/>
          <p:cNvSpPr/>
          <p:nvPr>
            <p:custDataLst>
              <p:tags r:id="rId14"/>
            </p:custDataLst>
          </p:nvPr>
        </p:nvSpPr>
        <p:spPr>
          <a:xfrm>
            <a:off x="6323876" y="3196023"/>
            <a:ext cx="5253310" cy="1279488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对角圆角矩形 18"/>
          <p:cNvSpPr/>
          <p:nvPr>
            <p:custDataLst>
              <p:tags r:id="rId15"/>
            </p:custDataLst>
          </p:nvPr>
        </p:nvSpPr>
        <p:spPr>
          <a:xfrm>
            <a:off x="6323876" y="3063334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直角三角形 19"/>
          <p:cNvSpPr/>
          <p:nvPr>
            <p:custDataLst>
              <p:tags r:id="rId16"/>
            </p:custDataLst>
          </p:nvPr>
        </p:nvSpPr>
        <p:spPr>
          <a:xfrm>
            <a:off x="6849353" y="3063994"/>
            <a:ext cx="79218" cy="132029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文本框 20"/>
          <p:cNvSpPr txBox="1"/>
          <p:nvPr>
            <p:custDataLst>
              <p:tags r:id="rId17"/>
            </p:custDataLst>
          </p:nvPr>
        </p:nvSpPr>
        <p:spPr>
          <a:xfrm>
            <a:off x="6883680" y="3256096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建立药品不良反应监测系统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6" name="对角圆角矩形 15"/>
          <p:cNvSpPr/>
          <p:nvPr>
            <p:custDataLst>
              <p:tags r:id="rId18"/>
            </p:custDataLst>
          </p:nvPr>
        </p:nvSpPr>
        <p:spPr>
          <a:xfrm>
            <a:off x="608330" y="4934848"/>
            <a:ext cx="5253310" cy="1279488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8" name="对角圆角矩形 16"/>
          <p:cNvSpPr/>
          <p:nvPr>
            <p:custDataLst>
              <p:tags r:id="rId19"/>
            </p:custDataLst>
          </p:nvPr>
        </p:nvSpPr>
        <p:spPr>
          <a:xfrm>
            <a:off x="608330" y="480149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0" name="直角三角形 17"/>
          <p:cNvSpPr/>
          <p:nvPr>
            <p:custDataLst>
              <p:tags r:id="rId20"/>
            </p:custDataLst>
          </p:nvPr>
        </p:nvSpPr>
        <p:spPr>
          <a:xfrm>
            <a:off x="1134467" y="4797538"/>
            <a:ext cx="79218" cy="132029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2" name="文本框 27"/>
          <p:cNvSpPr txBox="1"/>
          <p:nvPr>
            <p:custDataLst>
              <p:tags r:id="rId21"/>
            </p:custDataLst>
          </p:nvPr>
        </p:nvSpPr>
        <p:spPr>
          <a:xfrm>
            <a:off x="1168794" y="499492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提高药品检验检测能力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对角圆角矩形 22"/>
          <p:cNvSpPr/>
          <p:nvPr>
            <p:custDataLst>
              <p:tags r:id="rId22"/>
            </p:custDataLst>
          </p:nvPr>
        </p:nvSpPr>
        <p:spPr>
          <a:xfrm>
            <a:off x="6323876" y="4934848"/>
            <a:ext cx="5253310" cy="1279488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6" name="对角圆角矩形 23"/>
          <p:cNvSpPr/>
          <p:nvPr>
            <p:custDataLst>
              <p:tags r:id="rId23"/>
            </p:custDataLst>
          </p:nvPr>
        </p:nvSpPr>
        <p:spPr>
          <a:xfrm>
            <a:off x="6323876" y="4801499"/>
            <a:ext cx="525783" cy="50171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88" name="直角三角形 24"/>
          <p:cNvSpPr/>
          <p:nvPr>
            <p:custDataLst>
              <p:tags r:id="rId24"/>
            </p:custDataLst>
          </p:nvPr>
        </p:nvSpPr>
        <p:spPr>
          <a:xfrm>
            <a:off x="6849353" y="4797538"/>
            <a:ext cx="79218" cy="132029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0" name="文本框 25"/>
          <p:cNvSpPr txBox="1"/>
          <p:nvPr>
            <p:custDataLst>
              <p:tags r:id="rId25"/>
            </p:custDataLst>
          </p:nvPr>
        </p:nvSpPr>
        <p:spPr>
          <a:xfrm>
            <a:off x="6883680" y="4994922"/>
            <a:ext cx="4487826" cy="116034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加强药品安全法律法规的制定和执行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规范处方开具行为</a:t>
            </a:r>
            <a:endParaRPr lang="zh-CN" altLang="en-US"/>
          </a:p>
        </p:txBody>
      </p:sp>
      <p:sp>
        <p:nvSpPr>
          <p:cNvPr id="1049526" name="圆角矩形 26"/>
          <p:cNvSpPr/>
          <p:nvPr>
            <p:custDataLst>
              <p:tags r:id="rId2"/>
            </p:custDataLst>
          </p:nvPr>
        </p:nvSpPr>
        <p:spPr>
          <a:xfrm>
            <a:off x="60833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28" name="圆角矩形 28"/>
          <p:cNvSpPr/>
          <p:nvPr>
            <p:custDataLst>
              <p:tags r:id="rId3"/>
            </p:custDataLst>
          </p:nvPr>
        </p:nvSpPr>
        <p:spPr>
          <a:xfrm>
            <a:off x="610871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30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89749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医生应根据患者的病情和用药需求，开具合理的处方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2" name="圆角矩形 29"/>
          <p:cNvSpPr/>
          <p:nvPr>
            <p:custDataLst>
              <p:tags r:id="rId5"/>
            </p:custDataLst>
          </p:nvPr>
        </p:nvSpPr>
        <p:spPr>
          <a:xfrm>
            <a:off x="3400437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34" name="圆角矩形 32"/>
          <p:cNvSpPr/>
          <p:nvPr>
            <p:custDataLst>
              <p:tags r:id="rId6"/>
            </p:custDataLst>
          </p:nvPr>
        </p:nvSpPr>
        <p:spPr>
          <a:xfrm>
            <a:off x="3402977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36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医生应遵循药物相互作用原则，避免药物之间的不良反应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38" name="圆角矩形 3"/>
          <p:cNvSpPr/>
          <p:nvPr>
            <p:custDataLst>
              <p:tags r:id="rId8"/>
            </p:custDataLst>
          </p:nvPr>
        </p:nvSpPr>
        <p:spPr>
          <a:xfrm>
            <a:off x="6192543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0" name="圆角矩形 4"/>
          <p:cNvSpPr/>
          <p:nvPr>
            <p:custDataLst>
              <p:tags r:id="rId9"/>
            </p:custDataLst>
          </p:nvPr>
        </p:nvSpPr>
        <p:spPr>
          <a:xfrm>
            <a:off x="6195084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2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医生应根据患者的年龄、性别、体重等因素，调整药物剂量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8"/>
          <p:cNvSpPr/>
          <p:nvPr>
            <p:custDataLst>
              <p:tags r:id="rId11"/>
            </p:custDataLst>
          </p:nvPr>
        </p:nvSpPr>
        <p:spPr>
          <a:xfrm>
            <a:off x="8984650" y="1768647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46" name="圆角矩形 9"/>
          <p:cNvSpPr/>
          <p:nvPr>
            <p:custDataLst>
              <p:tags r:id="rId12"/>
            </p:custDataLst>
          </p:nvPr>
        </p:nvSpPr>
        <p:spPr>
          <a:xfrm>
            <a:off x="8987190" y="1768647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48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89749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医生应定期对患者的用药情况进行评估，及时调整处方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8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提高用药指导水平</a:t>
            </a:r>
            <a:endParaRPr lang="zh-CN" altLang="en-US"/>
          </a:p>
        </p:txBody>
      </p:sp>
      <p:sp>
        <p:nvSpPr>
          <p:cNvPr id="1049584" name="矩形 3"/>
          <p:cNvSpPr/>
          <p:nvPr>
            <p:custDataLst>
              <p:tags r:id="rId2"/>
            </p:custDataLst>
          </p:nvPr>
        </p:nvSpPr>
        <p:spPr>
          <a:xfrm>
            <a:off x="1422060" y="1289050"/>
            <a:ext cx="9892185" cy="10876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6" name="矩形 13"/>
          <p:cNvSpPr/>
          <p:nvPr>
            <p:custDataLst>
              <p:tags r:id="rId3"/>
            </p:custDataLst>
          </p:nvPr>
        </p:nvSpPr>
        <p:spPr>
          <a:xfrm>
            <a:off x="871468" y="1289050"/>
            <a:ext cx="268273" cy="10876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文本框 4"/>
          <p:cNvSpPr txBox="1"/>
          <p:nvPr>
            <p:custDataLst>
              <p:tags r:id="rId4"/>
            </p:custDataLst>
          </p:nvPr>
        </p:nvSpPr>
        <p:spPr>
          <a:xfrm>
            <a:off x="1705297" y="1383021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加强医护人员培训，提高用药指导能力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0" name="矩形 39"/>
          <p:cNvSpPr/>
          <p:nvPr>
            <p:custDataLst>
              <p:tags r:id="rId5"/>
            </p:custDataLst>
          </p:nvPr>
        </p:nvSpPr>
        <p:spPr>
          <a:xfrm>
            <a:off x="1422060" y="2580161"/>
            <a:ext cx="9892185" cy="10876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2" name="矩形 5"/>
          <p:cNvSpPr/>
          <p:nvPr>
            <p:custDataLst>
              <p:tags r:id="rId6"/>
            </p:custDataLst>
          </p:nvPr>
        </p:nvSpPr>
        <p:spPr>
          <a:xfrm>
            <a:off x="871468" y="2580161"/>
            <a:ext cx="268273" cy="10876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文本框 41"/>
          <p:cNvSpPr txBox="1"/>
          <p:nvPr>
            <p:custDataLst>
              <p:tags r:id="rId7"/>
            </p:custDataLst>
          </p:nvPr>
        </p:nvSpPr>
        <p:spPr>
          <a:xfrm>
            <a:off x="1705297" y="2674132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制定详细的用药指导方案，确保患者理解用药方法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矩形 12"/>
          <p:cNvSpPr/>
          <p:nvPr>
            <p:custDataLst>
              <p:tags r:id="rId8"/>
            </p:custDataLst>
          </p:nvPr>
        </p:nvSpPr>
        <p:spPr>
          <a:xfrm>
            <a:off x="1422060" y="3871272"/>
            <a:ext cx="9892185" cy="10876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8" name="矩形 17"/>
          <p:cNvSpPr/>
          <p:nvPr>
            <p:custDataLst>
              <p:tags r:id="rId9"/>
            </p:custDataLst>
          </p:nvPr>
        </p:nvSpPr>
        <p:spPr>
          <a:xfrm>
            <a:off x="871468" y="3871272"/>
            <a:ext cx="268273" cy="10876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文本框 19"/>
          <p:cNvSpPr txBox="1"/>
          <p:nvPr>
            <p:custDataLst>
              <p:tags r:id="rId10"/>
            </p:custDataLst>
          </p:nvPr>
        </p:nvSpPr>
        <p:spPr>
          <a:xfrm>
            <a:off x="1705297" y="3965244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提供患者用药咨询服务，解答患者疑问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49"/>
          <p:cNvSpPr/>
          <p:nvPr>
            <p:custDataLst>
              <p:tags r:id="rId11"/>
            </p:custDataLst>
          </p:nvPr>
        </p:nvSpPr>
        <p:spPr>
          <a:xfrm>
            <a:off x="1422060" y="5161722"/>
            <a:ext cx="9892185" cy="10876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4" name="矩形 26"/>
          <p:cNvSpPr/>
          <p:nvPr>
            <p:custDataLst>
              <p:tags r:id="rId12"/>
            </p:custDataLst>
          </p:nvPr>
        </p:nvSpPr>
        <p:spPr>
          <a:xfrm>
            <a:off x="871468" y="5161722"/>
            <a:ext cx="268273" cy="10876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6" name="文本框 27"/>
          <p:cNvSpPr txBox="1"/>
          <p:nvPr>
            <p:custDataLst>
              <p:tags r:id="rId13"/>
            </p:custDataLst>
          </p:nvPr>
        </p:nvSpPr>
        <p:spPr>
          <a:xfrm>
            <a:off x="1705297" y="5255693"/>
            <a:ext cx="9465080" cy="8997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定期对患者进行用药回访，确保用药安全有效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4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完善药品监管体系</a:t>
            </a:r>
            <a:endParaRPr lang="zh-CN" altLang="en-US"/>
          </a:p>
        </p:txBody>
      </p:sp>
      <p:sp>
        <p:nvSpPr>
          <p:cNvPr id="1049642" name="矩形 38"/>
          <p:cNvSpPr/>
          <p:nvPr>
            <p:custDataLst>
              <p:tags r:id="rId2"/>
            </p:custDataLst>
          </p:nvPr>
        </p:nvSpPr>
        <p:spPr>
          <a:xfrm rot="204112">
            <a:off x="608330" y="1799522"/>
            <a:ext cx="3256935" cy="1700713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4" name="矩形 39"/>
          <p:cNvSpPr/>
          <p:nvPr>
            <p:custDataLst>
              <p:tags r:id="rId3"/>
            </p:custDataLst>
          </p:nvPr>
        </p:nvSpPr>
        <p:spPr>
          <a:xfrm>
            <a:off x="612179" y="1800164"/>
            <a:ext cx="3256935" cy="170071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46" name="TextBox 2"/>
          <p:cNvSpPr txBox="1"/>
          <p:nvPr>
            <p:custDataLst>
              <p:tags r:id="rId4"/>
            </p:custDataLst>
          </p:nvPr>
        </p:nvSpPr>
        <p:spPr>
          <a:xfrm>
            <a:off x="800791" y="193296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加强药品监管机构建设，提高监管能力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48" name="矩形 100"/>
          <p:cNvSpPr/>
          <p:nvPr>
            <p:custDataLst>
              <p:tags r:id="rId5"/>
            </p:custDataLst>
          </p:nvPr>
        </p:nvSpPr>
        <p:spPr>
          <a:xfrm rot="204112">
            <a:off x="4462681" y="1799522"/>
            <a:ext cx="3256935" cy="1700713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0" name="矩形 101"/>
          <p:cNvSpPr/>
          <p:nvPr>
            <p:custDataLst>
              <p:tags r:id="rId6"/>
            </p:custDataLst>
          </p:nvPr>
        </p:nvSpPr>
        <p:spPr>
          <a:xfrm>
            <a:off x="4466530" y="1800164"/>
            <a:ext cx="3256935" cy="170071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2" name="TextBox 2"/>
          <p:cNvSpPr txBox="1"/>
          <p:nvPr>
            <p:custDataLst>
              <p:tags r:id="rId7"/>
            </p:custDataLst>
          </p:nvPr>
        </p:nvSpPr>
        <p:spPr>
          <a:xfrm>
            <a:off x="4655783" y="193296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完善药品质量标准，确保药品质量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54" name="矩形 122"/>
          <p:cNvSpPr/>
          <p:nvPr>
            <p:custDataLst>
              <p:tags r:id="rId8"/>
            </p:custDataLst>
          </p:nvPr>
        </p:nvSpPr>
        <p:spPr>
          <a:xfrm rot="204112">
            <a:off x="8317032" y="1799522"/>
            <a:ext cx="3256935" cy="1700713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6" name="矩形 123"/>
          <p:cNvSpPr/>
          <p:nvPr>
            <p:custDataLst>
              <p:tags r:id="rId9"/>
            </p:custDataLst>
          </p:nvPr>
        </p:nvSpPr>
        <p:spPr>
          <a:xfrm>
            <a:off x="8320881" y="1800164"/>
            <a:ext cx="3256935" cy="1700713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58" name="TextBox 2"/>
          <p:cNvSpPr txBox="1"/>
          <p:nvPr>
            <p:custDataLst>
              <p:tags r:id="rId10"/>
            </p:custDataLst>
          </p:nvPr>
        </p:nvSpPr>
        <p:spPr>
          <a:xfrm>
            <a:off x="8508851" y="1932962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加强药品生产、流通、使用环节的监管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60" name="矩形 89"/>
          <p:cNvSpPr/>
          <p:nvPr>
            <p:custDataLst>
              <p:tags r:id="rId11"/>
            </p:custDataLst>
          </p:nvPr>
        </p:nvSpPr>
        <p:spPr>
          <a:xfrm rot="204112">
            <a:off x="608330" y="4038485"/>
            <a:ext cx="3256935" cy="1700713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2" name="矩形 90"/>
          <p:cNvSpPr/>
          <p:nvPr>
            <p:custDataLst>
              <p:tags r:id="rId12"/>
            </p:custDataLst>
          </p:nvPr>
        </p:nvSpPr>
        <p:spPr>
          <a:xfrm>
            <a:off x="612179" y="4039126"/>
            <a:ext cx="3256935" cy="170071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TextBox 2"/>
          <p:cNvSpPr txBox="1"/>
          <p:nvPr>
            <p:custDataLst>
              <p:tags r:id="rId13"/>
            </p:custDataLst>
          </p:nvPr>
        </p:nvSpPr>
        <p:spPr>
          <a:xfrm>
            <a:off x="800791" y="417192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5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36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建立药品不良反应监测和报告制度，及时发现和处理药品安全问题</a:t>
            </a:r>
            <a:endParaRPr lang="zh-CN" altLang="en-US" sz="36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66" name="矩形 111"/>
          <p:cNvSpPr/>
          <p:nvPr>
            <p:custDataLst>
              <p:tags r:id="rId14"/>
            </p:custDataLst>
          </p:nvPr>
        </p:nvSpPr>
        <p:spPr>
          <a:xfrm rot="204112">
            <a:off x="4462681" y="4038485"/>
            <a:ext cx="3256935" cy="1700713"/>
          </a:xfrm>
          <a:prstGeom prst="rect">
            <a:avLst/>
          </a:prstGeom>
          <a:solidFill>
            <a:schemeClr val="accent5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8" name="矩形 112"/>
          <p:cNvSpPr/>
          <p:nvPr>
            <p:custDataLst>
              <p:tags r:id="rId15"/>
            </p:custDataLst>
          </p:nvPr>
        </p:nvSpPr>
        <p:spPr>
          <a:xfrm>
            <a:off x="4466530" y="4039126"/>
            <a:ext cx="3256935" cy="1700713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670" name="TextBox 2"/>
          <p:cNvSpPr txBox="1"/>
          <p:nvPr>
            <p:custDataLst>
              <p:tags r:id="rId16"/>
            </p:custDataLst>
          </p:nvPr>
        </p:nvSpPr>
        <p:spPr>
          <a:xfrm>
            <a:off x="4655783" y="417192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加强药品安全宣传教育，提高公众用药安全意识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672" name="矩形 8"/>
          <p:cNvSpPr/>
          <p:nvPr>
            <p:custDataLst>
              <p:tags r:id="rId17"/>
            </p:custDataLst>
          </p:nvPr>
        </p:nvSpPr>
        <p:spPr>
          <a:xfrm rot="204112">
            <a:off x="8317032" y="4038485"/>
            <a:ext cx="3256935" cy="1700713"/>
          </a:xfrm>
          <a:prstGeom prst="rect">
            <a:avLst/>
          </a:prstGeom>
          <a:solidFill>
            <a:schemeClr val="accent6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4" name="矩形 9"/>
          <p:cNvSpPr/>
          <p:nvPr>
            <p:custDataLst>
              <p:tags r:id="rId18"/>
            </p:custDataLst>
          </p:nvPr>
        </p:nvSpPr>
        <p:spPr>
          <a:xfrm>
            <a:off x="8320881" y="4039126"/>
            <a:ext cx="3256935" cy="1700713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</a:pPr>
            <a:endParaRPr lang="zh-CN" altLang="en-US"/>
          </a:p>
        </p:txBody>
      </p:sp>
      <p:sp>
        <p:nvSpPr>
          <p:cNvPr id="1049676" name="TextBox 2"/>
          <p:cNvSpPr txBox="1"/>
          <p:nvPr>
            <p:custDataLst>
              <p:tags r:id="rId19"/>
            </p:custDataLst>
          </p:nvPr>
        </p:nvSpPr>
        <p:spPr>
          <a:xfrm>
            <a:off x="8510134" y="4171924"/>
            <a:ext cx="2893489" cy="1404179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推进药品监管信息化建设，提高监管效率</a:t>
            </a:r>
            <a:endParaRPr lang="zh-CN" altLang="en-US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https://d.book118.com/558125142057006026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225.xml><?xml version="1.0" encoding="utf-8"?>
<p:tagLst xmlns:p="http://schemas.openxmlformats.org/presentationml/2006/main">
  <p:tag name="KSO_WM_BEAUTIFY_FLAG" val="#wm#"/>
  <p:tag name="KSO_WM_SLIDE_CONTENT_AREA" val="{&quot;left&quot;:&quot;139.5&quot;,&quot;top&quot;:&quot;66.4&quot;,&quot;width&quot;:&quot;693&quot;,&quot;height&quot;:&quot;392.25&quot;}"/>
  <p:tag name="KSO_WM_SLIDE_ID" val="custom2023028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1"/>
  <p:tag name="KSO_WM_UNIT_INDEX" val="1_1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5*l_h_i*1_1_2"/>
  <p:tag name="KSO_WM_UNIT_INDEX" val="1_1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5*l_h_i*1_2_2"/>
  <p:tag name="KSO_WM_UNIT_INDEX" val="1_2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1"/>
  <p:tag name="KSO_WM_UNIT_INDEX" val="1_3_1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5*l_h_i*1_3_2"/>
  <p:tag name="KSO_WM_UNIT_INDEX" val="1_3_2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1"/>
  <p:tag name="KSO_WM_UNIT_INDEX" val="1_4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5*l_h_i*1_4_2"/>
  <p:tag name="KSO_WM_UNIT_INDEX" val="1_4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1"/>
  <p:tag name="KSO_WM_UNIT_INDEX" val="1_5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66_5*l_h_i*1_5_2"/>
  <p:tag name="KSO_WM_UNIT_INDEX" val="1_5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2"/>
  <p:tag name="KSO_WM_UNIT_INDEX" val="1_6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66_5*l_h_i*1_6_1"/>
  <p:tag name="KSO_WM_UNIT_INDEX" val="1_6_1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17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5">
      <vt:lpstr>Arial</vt:lpstr>
      <vt:lpstr>Calibri</vt:lpstr>
      <vt:lpstr>汉仪书宋二简</vt:lpstr>
      <vt:lpstr>MiSans Normal</vt:lpstr>
      <vt:lpstr>Wingdings</vt:lpstr>
      <vt:lpstr>Calibri Light</vt:lpstr>
      <vt:lpstr>微软雅黑</vt:lpstr>
      <vt:lpstr>Office Theme</vt:lpstr>
      <vt:lpstr>保障患者用药安全</vt:lpstr>
      <vt:lpstr>目录</vt:lpstr>
      <vt:lpstr>患者用药安全的重要性</vt:lpstr>
      <vt:lpstr>患者生命健康的核心保障</vt:lpstr>
      <vt:lpstr>医疗质量的重要指标</vt:lpstr>
      <vt:lpstr>社会稳定与发展的基础</vt:lpstr>
      <vt:lpstr>影响患者用药安全的因素</vt:lpstr>
      <vt:lpstr>药品质量不可靠</vt:lpstr>
      <vt:lpstr>处方开具不规范</vt:lpstr>
      <vt:lpstr>用药指导不到位</vt:lpstr>
      <vt:lpstr>药品监管不完善</vt:lpstr>
      <vt:lpstr>保障患者用药安全的措施</vt:lpstr>
      <vt:lpstr>加强药品质量监管</vt:lpstr>
      <vt:lpstr>规范处方开具行为</vt:lpstr>
      <vt:lpstr>提高用药指导水平</vt:lpstr>
      <vt:lpstr>完善药品监管体系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2024-09-03T16:17:33.447</cp:lastPrinted>
  <dcterms:created xsi:type="dcterms:W3CDTF">2024-09-03T08:17:33Z</dcterms:created>
  <dcterms:modified xsi:type="dcterms:W3CDTF">2024-09-03T08:17:36Z</dcterms:modified>
</cp:coreProperties>
</file>