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embeddedFontLst>
    <p:embeddedFont>
      <p:font typeface="UKONWI+MS-UIGothic"/>
      <p:regular r:id="rId17"/>
    </p:embeddedFont>
    <p:embeddedFont>
      <p:font typeface="ORGRIB+HMCEBF+MicrosoftYaHei-Bold"/>
      <p:regular r:id="rId18"/>
    </p:embeddedFont>
    <p:embeddedFont>
      <p:font typeface="OITAPK+CIOHBS+ArialMT"/>
      <p:regular r:id="rId19"/>
    </p:embeddedFont>
  </p:embeddedFontLst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font" Target="fonts/font1.fntdata" /><Relationship Id="rId18" Type="http://schemas.openxmlformats.org/officeDocument/2006/relationships/font" Target="fonts/font2.fntdata" /><Relationship Id="rId19" Type="http://schemas.openxmlformats.org/officeDocument/2006/relationships/font" Target="fonts/font3.fntdata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9A8CA7-A574-46BA-966F-EFA22A1041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515506-21EA-47EF-8D2F-1001F0689C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163C66-8D68-451C-B41E-F2DF1EC9B3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74EFAD-2A68-45CD-8988-7672C27ABD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F5B4CD2-0256-4D8E-8181-9040C87B76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9F9443A-FCCF-4635-94F9-FC0CB98516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2119D15-A2EC-49C6-9F29-343112AFC6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77678F-153C-4A0D-A6AE-2F7E83A7F4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91D7DD-7FF5-438F-B2EF-69E32D2181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130009-A472-4B2D-8E22-967F21F632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4AA49E-A5A8-48EB-96EA-82AD715F7E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8132005070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78205" y="2051605"/>
            <a:ext cx="7200900" cy="2537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400"/>
              </a:lnSpc>
              <a:spcBef>
                <a:spcPct val="0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UKONWI+MS-UIGothic"/>
                <a:cs typeface="UKONWI+MS-UIGothic"/>
              </a:rPr>
              <a:t>肛</a:t>
            </a:r>
            <a:r>
              <a:rPr sz="540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5400">
                <a:solidFill>
                  <a:srgbClr val="000000"/>
                </a:solidFill>
                <a:latin typeface="UKONWI+MS-UIGothic"/>
                <a:cs typeface="UKONWI+MS-UIGothic"/>
              </a:rPr>
              <a:t>病</a:t>
            </a:r>
            <a:r>
              <a:rPr sz="54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5400">
                <a:solidFill>
                  <a:srgbClr val="000000"/>
                </a:solidFill>
                <a:latin typeface="UKONWI+MS-UIGothic"/>
                <a:cs typeface="UKONWI+MS-UIGothic"/>
              </a:rPr>
              <a:t>后大出血的</a:t>
            </a:r>
          </a:p>
          <a:p>
            <a:pPr marL="0" marR="0">
              <a:lnSpc>
                <a:spcPts val="5400"/>
              </a:lnSpc>
              <a:spcBef>
                <a:spcPts val="1079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UKONWI+MS-UIGothic"/>
                <a:cs typeface="UKONWI+MS-UIGothic"/>
              </a:rPr>
              <a:t>多因素探析改</a:t>
            </a:r>
            <a:r>
              <a:rPr sz="5400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5400">
                <a:solidFill>
                  <a:srgbClr val="000000"/>
                </a:solidFill>
                <a:latin typeface="UKONWI+MS-UIGothic"/>
                <a:cs typeface="UKONWI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69669" y="523795"/>
            <a:ext cx="2453659" cy="18294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5725" marR="0">
              <a:lnSpc>
                <a:spcPts val="5400"/>
              </a:lnSpc>
              <a:spcBef>
                <a:spcPct val="0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UKONWI+MS-UIGothic"/>
                <a:cs typeface="UKONWI+MS-UIGothic"/>
              </a:rPr>
              <a:t>目</a:t>
            </a:r>
            <a:r>
              <a:rPr sz="5400">
                <a:solidFill>
                  <a:srgbClr val="000000"/>
                </a:solidFill>
                <a:latin typeface="SimSun"/>
                <a:cs typeface="SimSun"/>
              </a:rPr>
              <a:t>录</a:t>
            </a:r>
          </a:p>
          <a:p>
            <a:pPr marL="0" marR="0">
              <a:lnSpc>
                <a:spcPts val="2500"/>
              </a:lnSpc>
              <a:spcBef>
                <a:spcPts val="924"/>
              </a:spcBef>
              <a:spcAft>
                <a:spcPct val="0"/>
              </a:spcAft>
            </a:pPr>
            <a:r>
              <a:rPr sz="2400">
                <a:solidFill>
                  <a:srgbClr val="FFFFFF"/>
                </a:solidFill>
                <a:latin typeface="ORGRIB+HMCEBF+MicrosoftYaHei-Bold"/>
                <a:cs typeface="ORGRIB+HMCEBF+MicrosoftYaHei-Bold"/>
              </a:rPr>
              <a:t>CONTENTS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72869" y="2707195"/>
            <a:ext cx="5841941" cy="32186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00000"/>
                </a:solidFill>
                <a:latin typeface="OITAPK+CIOHBS+ArialMT"/>
                <a:cs typeface="OITAPK+CIOHBS+ArialMT"/>
              </a:rPr>
              <a:t>•</a:t>
            </a:r>
            <a:r>
              <a:rPr sz="24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0000"/>
                </a:solidFill>
                <a:latin typeface="UKONWI+MS-UIGothic"/>
                <a:cs typeface="UKONWI+MS-UIGothic"/>
              </a:rPr>
              <a:t>肛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2400">
                <a:solidFill>
                  <a:srgbClr val="000000"/>
                </a:solidFill>
                <a:latin typeface="UKONWI+MS-UIGothic"/>
                <a:cs typeface="UKONWI+MS-UIGothic"/>
              </a:rPr>
              <a:t>病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2400">
                <a:solidFill>
                  <a:srgbClr val="000000"/>
                </a:solidFill>
                <a:latin typeface="UKONWI+MS-UIGothic"/>
                <a:cs typeface="UKONWI+MS-UIGothic"/>
              </a:rPr>
              <a:t>后大出血的病理生理机制</a:t>
            </a:r>
          </a:p>
          <a:p>
            <a:pPr marL="0" marR="0">
              <a:lnSpc>
                <a:spcPts val="2552"/>
              </a:lnSpc>
              <a:spcBef>
                <a:spcPts val="1232"/>
              </a:spcBef>
              <a:spcAft>
                <a:spcPct val="0"/>
              </a:spcAft>
            </a:pPr>
            <a:r>
              <a:rPr sz="2450">
                <a:solidFill>
                  <a:srgbClr val="000000"/>
                </a:solidFill>
                <a:latin typeface="OITAPK+CIOHBS+ArialMT"/>
                <a:cs typeface="OITAPK+CIOHBS+ArialMT"/>
              </a:rPr>
              <a:t>•</a:t>
            </a:r>
            <a:r>
              <a:rPr sz="24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0000"/>
                </a:solidFill>
                <a:latin typeface="UKONWI+MS-UIGothic"/>
                <a:cs typeface="UKONWI+MS-UIGothic"/>
              </a:rPr>
              <a:t>肛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2400">
                <a:solidFill>
                  <a:srgbClr val="000000"/>
                </a:solidFill>
                <a:latin typeface="UKONWI+MS-UIGothic"/>
                <a:cs typeface="UKONWI+MS-UIGothic"/>
              </a:rPr>
              <a:t>病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2400">
                <a:solidFill>
                  <a:srgbClr val="000000"/>
                </a:solidFill>
                <a:latin typeface="UKONWI+MS-UIGothic"/>
                <a:cs typeface="UKONWI+MS-UIGothic"/>
              </a:rPr>
              <a:t>后大出血的常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见</a:t>
            </a:r>
            <a:r>
              <a:rPr sz="2400">
                <a:solidFill>
                  <a:srgbClr val="000000"/>
                </a:solidFill>
                <a:latin typeface="UKONWI+MS-UIGothic"/>
                <a:cs typeface="UKONWI+MS-UIGothic"/>
              </a:rPr>
              <a:t>原因分析</a:t>
            </a:r>
          </a:p>
          <a:p>
            <a:pPr marL="0" marR="0">
              <a:lnSpc>
                <a:spcPts val="2552"/>
              </a:lnSpc>
              <a:spcBef>
                <a:spcPts val="1232"/>
              </a:spcBef>
              <a:spcAft>
                <a:spcPct val="0"/>
              </a:spcAft>
            </a:pPr>
            <a:r>
              <a:rPr sz="2450">
                <a:solidFill>
                  <a:srgbClr val="000000"/>
                </a:solidFill>
                <a:latin typeface="OITAPK+CIOHBS+ArialMT"/>
                <a:cs typeface="OITAPK+CIOHBS+ArialMT"/>
              </a:rPr>
              <a:t>•</a:t>
            </a:r>
            <a:r>
              <a:rPr sz="24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0000"/>
                </a:solidFill>
                <a:latin typeface="UKONWI+MS-UIGothic"/>
                <a:cs typeface="UKONWI+MS-UIGothic"/>
              </a:rPr>
              <a:t>肛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2400">
                <a:solidFill>
                  <a:srgbClr val="000000"/>
                </a:solidFill>
                <a:latin typeface="UKONWI+MS-UIGothic"/>
                <a:cs typeface="UKONWI+MS-UIGothic"/>
              </a:rPr>
              <a:t>病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2400">
                <a:solidFill>
                  <a:srgbClr val="000000"/>
                </a:solidFill>
                <a:latin typeface="UKONWI+MS-UIGothic"/>
                <a:cs typeface="UKONWI+MS-UIGothic"/>
              </a:rPr>
              <a:t>后大出血的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预</a:t>
            </a:r>
            <a:r>
              <a:rPr sz="2400">
                <a:solidFill>
                  <a:srgbClr val="000000"/>
                </a:solidFill>
                <a:latin typeface="UKONWI+MS-UIGothic"/>
                <a:cs typeface="UKONWI+MS-UIGothic"/>
              </a:rPr>
              <a:t>防与治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2400">
                <a:solidFill>
                  <a:srgbClr val="000000"/>
                </a:solidFill>
                <a:latin typeface="UKONWI+MS-UIGothic"/>
                <a:cs typeface="UKONWI+MS-UIGothic"/>
              </a:rPr>
              <a:t>措施</a:t>
            </a:r>
          </a:p>
          <a:p>
            <a:pPr marL="0" marR="0">
              <a:lnSpc>
                <a:spcPts val="2552"/>
              </a:lnSpc>
              <a:spcBef>
                <a:spcPts val="1282"/>
              </a:spcBef>
              <a:spcAft>
                <a:spcPct val="0"/>
              </a:spcAft>
            </a:pPr>
            <a:r>
              <a:rPr sz="2450">
                <a:solidFill>
                  <a:srgbClr val="000000"/>
                </a:solidFill>
                <a:latin typeface="OITAPK+CIOHBS+ArialMT"/>
                <a:cs typeface="OITAPK+CIOHBS+ArialMT"/>
              </a:rPr>
              <a:t>•</a:t>
            </a:r>
            <a:r>
              <a:rPr sz="24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0000"/>
                </a:solidFill>
                <a:latin typeface="UKONWI+MS-UIGothic"/>
                <a:cs typeface="UKONWI+MS-UIGothic"/>
              </a:rPr>
              <a:t>肛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2400">
                <a:solidFill>
                  <a:srgbClr val="000000"/>
                </a:solidFill>
                <a:latin typeface="UKONWI+MS-UIGothic"/>
                <a:cs typeface="UKONWI+MS-UIGothic"/>
              </a:rPr>
              <a:t>病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2400">
                <a:solidFill>
                  <a:srgbClr val="000000"/>
                </a:solidFill>
                <a:latin typeface="UKONWI+MS-UIGothic"/>
                <a:cs typeface="UKONWI+MS-UIGothic"/>
              </a:rPr>
              <a:t>后大出血的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护</a:t>
            </a:r>
            <a:r>
              <a:rPr sz="2400">
                <a:solidFill>
                  <a:srgbClr val="000000"/>
                </a:solidFill>
                <a:latin typeface="UKONWI+MS-UIGothic"/>
                <a:cs typeface="UKONWI+MS-UIGothic"/>
              </a:rPr>
              <a:t>理与康复指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导</a:t>
            </a:r>
          </a:p>
          <a:p>
            <a:pPr marL="0" marR="0">
              <a:lnSpc>
                <a:spcPts val="2552"/>
              </a:lnSpc>
              <a:spcBef>
                <a:spcPts val="1232"/>
              </a:spcBef>
              <a:spcAft>
                <a:spcPct val="0"/>
              </a:spcAft>
            </a:pPr>
            <a:r>
              <a:rPr sz="2450">
                <a:solidFill>
                  <a:srgbClr val="000000"/>
                </a:solidFill>
                <a:latin typeface="OITAPK+CIOHBS+ArialMT"/>
                <a:cs typeface="OITAPK+CIOHBS+ArialMT"/>
              </a:rPr>
              <a:t>•</a:t>
            </a:r>
            <a:r>
              <a:rPr sz="24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0000"/>
                </a:solidFill>
                <a:latin typeface="UKONWI+MS-UIGothic"/>
                <a:cs typeface="UKONWI+MS-UIGothic"/>
              </a:rPr>
              <a:t>肛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2400">
                <a:solidFill>
                  <a:srgbClr val="000000"/>
                </a:solidFill>
                <a:latin typeface="UKONWI+MS-UIGothic"/>
                <a:cs typeface="UKONWI+MS-UIGothic"/>
              </a:rPr>
              <a:t>病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2400">
                <a:solidFill>
                  <a:srgbClr val="000000"/>
                </a:solidFill>
                <a:latin typeface="UKONWI+MS-UIGothic"/>
                <a:cs typeface="UKONWI+MS-UIGothic"/>
              </a:rPr>
              <a:t>后大出血的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预</a:t>
            </a:r>
            <a:r>
              <a:rPr sz="2400">
                <a:solidFill>
                  <a:srgbClr val="000000"/>
                </a:solidFill>
                <a:latin typeface="UKONWI+MS-UIGothic"/>
                <a:cs typeface="UKONWI+MS-UIGothic"/>
              </a:rPr>
              <a:t>防与控制策略</a:t>
            </a:r>
          </a:p>
          <a:p>
            <a:pPr marL="0" marR="0">
              <a:lnSpc>
                <a:spcPts val="2552"/>
              </a:lnSpc>
              <a:spcBef>
                <a:spcPts val="1232"/>
              </a:spcBef>
              <a:spcAft>
                <a:spcPct val="0"/>
              </a:spcAft>
            </a:pPr>
            <a:r>
              <a:rPr sz="2450">
                <a:solidFill>
                  <a:srgbClr val="000000"/>
                </a:solidFill>
                <a:latin typeface="OITAPK+CIOHBS+ArialMT"/>
                <a:cs typeface="OITAPK+CIOHBS+ArialMT"/>
              </a:rPr>
              <a:t>•</a:t>
            </a:r>
            <a:r>
              <a:rPr sz="2450" spc="12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00000"/>
                </a:solidFill>
                <a:latin typeface="SimSun"/>
                <a:cs typeface="SimSun"/>
              </a:rPr>
              <a:t>结论</a:t>
            </a:r>
            <a:r>
              <a:rPr sz="2400">
                <a:solidFill>
                  <a:srgbClr val="000000"/>
                </a:solidFill>
                <a:latin typeface="UKONWI+MS-UIGothic"/>
                <a:cs typeface="UKONWI+MS-UIGothic"/>
              </a:rPr>
              <a:t>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099945" y="2493629"/>
            <a:ext cx="2778454" cy="2582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335"/>
              </a:lnSpc>
              <a:spcBef>
                <a:spcPct val="0"/>
              </a:spcBef>
              <a:spcAft>
                <a:spcPct val="0"/>
              </a:spcAft>
            </a:pPr>
            <a:r>
              <a:rPr sz="8000" spc="10">
                <a:solidFill>
                  <a:srgbClr val="3045FD"/>
                </a:solidFill>
                <a:latin typeface="ORGRIB+HMCEBF+MicrosoftYaHei-Bold"/>
                <a:cs typeface="ORGRIB+HMCEBF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087495" y="2789531"/>
            <a:ext cx="20002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000000"/>
                </a:solidFill>
                <a:latin typeface="UKONWI+MS-UIGothic"/>
                <a:cs typeface="UKONWI+MS-UIGothic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UKONWI+MS-UIGothic"/>
                <a:cs typeface="UKONWI+MS-UIGothic"/>
              </a:rPr>
              <a:t>背景介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 绍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8364" y="4348853"/>
            <a:ext cx="3067050" cy="10248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UKONWI+MS-UIGothic"/>
                <a:cs typeface="UKONWI+MS-UIGothic"/>
              </a:rPr>
              <a:t>肛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肠</a:t>
            </a:r>
            <a:r>
              <a:rPr sz="1500">
                <a:solidFill>
                  <a:srgbClr val="FFFFFF"/>
                </a:solidFill>
                <a:latin typeface="UKONWI+MS-UIGothic"/>
                <a:cs typeface="UKONWI+MS-UIGothic"/>
              </a:rPr>
              <a:t>病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FFFFFF"/>
                </a:solidFill>
                <a:latin typeface="UKONWI+MS-UIGothic"/>
                <a:cs typeface="UKONWI+MS-UIGothic"/>
              </a:rPr>
              <a:t>后大出血是一种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严</a:t>
            </a:r>
            <a:r>
              <a:rPr sz="1500">
                <a:solidFill>
                  <a:srgbClr val="FFFFFF"/>
                </a:solidFill>
                <a:latin typeface="UKONWI+MS-UIGothic"/>
                <a:cs typeface="UKONWI+MS-UIGothic"/>
              </a:rPr>
              <a:t>重的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UKONWI+MS-UIGothic"/>
                <a:cs typeface="UKONWI+MS-UIGothic"/>
              </a:rPr>
              <a:t>并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FFF"/>
                </a:solidFill>
                <a:latin typeface="UKONWI+MS-UIGothic"/>
                <a:cs typeface="UKONWI+MS-UIGothic"/>
              </a:rPr>
              <a:t>症，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FFF"/>
                </a:solidFill>
                <a:latin typeface="UKONWI+MS-UIGothic"/>
                <a:cs typeface="UKONWI+MS-UIGothic"/>
              </a:rPr>
              <a:t>患者生命安全构成威</a:t>
            </a:r>
          </a:p>
          <a:p>
            <a:pPr marL="114300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胁</a:t>
            </a:r>
            <a:r>
              <a:rPr sz="1500">
                <a:solidFill>
                  <a:srgbClr val="FFFFFF"/>
                </a:solidFill>
                <a:latin typeface="UKONWI+MS-UIGothic"/>
                <a:cs typeface="UKONWI+MS-UIGothic"/>
              </a:rPr>
              <a:t>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13604" y="4348853"/>
            <a:ext cx="2993454" cy="10248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UKONWI+MS-UIGothic"/>
                <a:cs typeface="UKONWI+MS-UIGothic"/>
              </a:rPr>
              <a:t>近年来，随着医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疗</a:t>
            </a:r>
            <a:r>
              <a:rPr sz="1500">
                <a:solidFill>
                  <a:srgbClr val="FFFFFF"/>
                </a:solidFill>
                <a:latin typeface="UKONWI+MS-UIGothic"/>
                <a:cs typeface="UKONWI+MS-UIGothic"/>
              </a:rPr>
              <a:t>技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FFFFFF"/>
                </a:solidFill>
                <a:latin typeface="UKONWI+MS-UIGothic"/>
                <a:cs typeface="UKONWI+MS-UIGothic"/>
              </a:rPr>
              <a:t>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FFF"/>
                </a:solidFill>
                <a:latin typeface="UKONWI+MS-UIGothic"/>
                <a:cs typeface="UKONWI+MS-UIGothic"/>
              </a:rPr>
              <a:t>步，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UKONWI+MS-UIGothic"/>
                <a:cs typeface="UKONWI+MS-UIGothic"/>
              </a:rPr>
              <a:t>肛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肠</a:t>
            </a:r>
            <a:r>
              <a:rPr sz="1500">
                <a:solidFill>
                  <a:srgbClr val="FFFFFF"/>
                </a:solidFill>
                <a:latin typeface="UKONWI+MS-UIGothic"/>
                <a:cs typeface="UKONWI+MS-UIGothic"/>
              </a:rPr>
              <a:t>病手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FFFFFF"/>
                </a:solidFill>
                <a:latin typeface="UKONWI+MS-UIGothic"/>
                <a:cs typeface="UKONWI+MS-UIGothic"/>
              </a:rPr>
              <a:t>数量不断增加，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FFFFFF"/>
                </a:solidFill>
                <a:latin typeface="UKONWI+MS-UIGothic"/>
                <a:cs typeface="UKONWI+MS-UIGothic"/>
              </a:rPr>
              <a:t>后</a:t>
            </a:r>
          </a:p>
          <a:p>
            <a:pPr marL="9525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UKONWI+MS-UIGothic"/>
                <a:cs typeface="UKONWI+MS-UIGothic"/>
              </a:rPr>
              <a:t>大出血的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FFF"/>
                </a:solidFill>
                <a:latin typeface="UKONWI+MS-UIGothic"/>
                <a:cs typeface="UKONWI+MS-UIGothic"/>
              </a:rPr>
              <a:t>生率也有所上升。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394065" y="4348853"/>
            <a:ext cx="3212529" cy="10248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UKONWI+MS-UIGothic"/>
                <a:cs typeface="UKONWI+MS-UIGothic"/>
              </a:rPr>
              <a:t>了解肛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肠</a:t>
            </a:r>
            <a:r>
              <a:rPr sz="1500">
                <a:solidFill>
                  <a:srgbClr val="FFFFFF"/>
                </a:solidFill>
                <a:latin typeface="UKONWI+MS-UIGothic"/>
                <a:cs typeface="UKONWI+MS-UIGothic"/>
              </a:rPr>
              <a:t>病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FFFFFF"/>
                </a:solidFill>
                <a:latin typeface="UKONWI+MS-UIGothic"/>
                <a:cs typeface="UKONWI+MS-UIGothic"/>
              </a:rPr>
              <a:t>后大出血的多因素，</a:t>
            </a:r>
          </a:p>
          <a:p>
            <a:pPr marL="9525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UKONWI+MS-UIGothic"/>
                <a:cs typeface="UKONWI+MS-UIGothic"/>
              </a:rPr>
              <a:t>有助于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预</a:t>
            </a:r>
            <a:r>
              <a:rPr sz="1500">
                <a:solidFill>
                  <a:srgbClr val="FFFFFF"/>
                </a:solidFill>
                <a:latin typeface="UKONWI+MS-UIGothic"/>
                <a:cs typeface="UKONWI+MS-UIGothic"/>
              </a:rPr>
              <a:t>防和减少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FFFFFF"/>
                </a:solidFill>
                <a:latin typeface="UKONWI+MS-UIGothic"/>
                <a:cs typeface="UKONWI+MS-UIGothic"/>
              </a:rPr>
              <a:t>后大出血的</a:t>
            </a:r>
          </a:p>
          <a:p>
            <a:pPr marL="38100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FFF"/>
                </a:solidFill>
                <a:latin typeface="UKONWI+MS-UIGothic"/>
                <a:cs typeface="UKONWI+MS-UIGothic"/>
              </a:rPr>
              <a:t>生，提高患者生存率。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UKONWI+MS-UIGothic"/>
                <a:cs typeface="UKONWI+MS-UIGothic"/>
              </a:rPr>
              <a:t>研究目的与意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 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544050" y="2004055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3045FD"/>
                </a:solidFill>
                <a:latin typeface="UKONWI+MS-UIGothic"/>
                <a:cs typeface="UKONWI+MS-UIGothic"/>
              </a:rPr>
              <a:t>研究目的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558268"/>
            <a:ext cx="2891276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UKONWI+MS-UIGothic"/>
                <a:cs typeface="UKONWI+MS-UIGothic"/>
              </a:rPr>
              <a:t>探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讨</a:t>
            </a:r>
            <a:r>
              <a:rPr sz="1350">
                <a:solidFill>
                  <a:srgbClr val="000000"/>
                </a:solidFill>
                <a:latin typeface="UKONWI+MS-UIGothic"/>
                <a:cs typeface="UKONWI+MS-UIGothic"/>
              </a:rPr>
              <a:t>肛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1350">
                <a:solidFill>
                  <a:srgbClr val="000000"/>
                </a:solidFill>
                <a:latin typeface="UKONWI+MS-UIGothic"/>
                <a:cs typeface="UKONWI+MS-UIGothic"/>
              </a:rPr>
              <a:t>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00000"/>
                </a:solidFill>
                <a:latin typeface="UKONWI+MS-UIGothic"/>
                <a:cs typeface="UKONWI+MS-UIGothic"/>
              </a:rPr>
              <a:t>后大出血的多因素，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为预</a:t>
            </a:r>
            <a:r>
              <a:rPr sz="1350">
                <a:solidFill>
                  <a:srgbClr val="000000"/>
                </a:solidFill>
                <a:latin typeface="UKONWI+MS-UIGothic"/>
                <a:cs typeface="UKONWI+MS-UIGothic"/>
              </a:rPr>
              <a:t>防和治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疗</a:t>
            </a:r>
            <a:r>
              <a:rPr sz="1350">
                <a:solidFill>
                  <a:srgbClr val="000000"/>
                </a:solidFill>
                <a:latin typeface="UKONWI+MS-UIGothic"/>
                <a:cs typeface="UKONWI+MS-UIGothic"/>
              </a:rPr>
              <a:t>提供科学依据。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544050" y="4147815"/>
            <a:ext cx="10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3045FD"/>
                </a:solidFill>
                <a:latin typeface="UKONWI+MS-UIGothic"/>
                <a:cs typeface="UKONWI+MS-UIGothic"/>
              </a:rPr>
              <a:t>研究意</a:t>
            </a:r>
            <a:r>
              <a:rPr sz="1550">
                <a:solidFill>
                  <a:srgbClr val="3045FD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760345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UKONWI+MS-UIGothic"/>
                <a:cs typeface="UKONWI+MS-UIGothic"/>
              </a:rPr>
              <a:t>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000"/>
                </a:solidFill>
                <a:latin typeface="UKONWI+MS-UIGothic"/>
                <a:cs typeface="UKONWI+MS-UIGothic"/>
              </a:rPr>
              <a:t>研究肛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1350">
                <a:solidFill>
                  <a:srgbClr val="000000"/>
                </a:solidFill>
                <a:latin typeface="UKONWI+MS-UIGothic"/>
                <a:cs typeface="UKONWI+MS-UIGothic"/>
              </a:rPr>
              <a:t>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00000"/>
                </a:solidFill>
                <a:latin typeface="UKONWI+MS-UIGothic"/>
                <a:cs typeface="UKONWI+MS-UIGothic"/>
              </a:rPr>
              <a:t>后大出血的多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UKONWI+MS-UIGothic"/>
                <a:cs typeface="UKONWI+MS-UIGothic"/>
              </a:rPr>
              <a:t>因素，提高医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疗质</a:t>
            </a:r>
            <a:r>
              <a:rPr sz="1350">
                <a:solidFill>
                  <a:srgbClr val="000000"/>
                </a:solidFill>
                <a:latin typeface="UKONWI+MS-UIGothic"/>
                <a:cs typeface="UKONWI+MS-UIGothic"/>
              </a:rPr>
              <a:t>量，保障患者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UKONWI+MS-UIGothic"/>
                <a:cs typeface="UKONWI+MS-UIGothic"/>
              </a:rPr>
              <a:t>生命安全。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087495" y="2347805"/>
            <a:ext cx="6864460" cy="1349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250"/>
              </a:lnSpc>
              <a:spcBef>
                <a:spcPct val="0"/>
              </a:spcBef>
              <a:spcAft>
                <a:spcPct val="0"/>
              </a:spcAft>
            </a:pPr>
            <a:r>
              <a:rPr sz="4250" spc="25">
                <a:solidFill>
                  <a:srgbClr val="000000"/>
                </a:solidFill>
                <a:latin typeface="UKONWI+MS-UIGothic"/>
                <a:cs typeface="UKONWI+MS-UIGothic"/>
              </a:rPr>
              <a:t>肛</a:t>
            </a:r>
            <a:r>
              <a:rPr sz="4250" spc="25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4250" spc="25">
                <a:solidFill>
                  <a:srgbClr val="000000"/>
                </a:solidFill>
                <a:latin typeface="UKONWI+MS-UIGothic"/>
                <a:cs typeface="UKONWI+MS-UIGothic"/>
              </a:rPr>
              <a:t>病</a:t>
            </a:r>
            <a:r>
              <a:rPr sz="4250" spc="25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4250" spc="25">
                <a:solidFill>
                  <a:srgbClr val="000000"/>
                </a:solidFill>
                <a:latin typeface="UKONWI+MS-UIGothic"/>
                <a:cs typeface="UKONWI+MS-UIGothic"/>
              </a:rPr>
              <a:t>后大出血的病理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99945" y="2493629"/>
            <a:ext cx="2778454" cy="2582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335"/>
              </a:lnSpc>
              <a:spcBef>
                <a:spcPct val="0"/>
              </a:spcBef>
              <a:spcAft>
                <a:spcPct val="0"/>
              </a:spcAft>
            </a:pPr>
            <a:r>
              <a:rPr sz="8000" spc="10">
                <a:solidFill>
                  <a:srgbClr val="3045FD"/>
                </a:solidFill>
                <a:latin typeface="ORGRIB+HMCEBF+MicrosoftYaHei-Bold"/>
                <a:cs typeface="ORGRIB+HMCEBF+MicrosoftYaHei-Bold"/>
              </a:rPr>
              <a:t>02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087495" y="3259665"/>
            <a:ext cx="2978340" cy="1349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250"/>
              </a:lnSpc>
              <a:spcBef>
                <a:spcPct val="0"/>
              </a:spcBef>
              <a:spcAft>
                <a:spcPct val="0"/>
              </a:spcAft>
            </a:pPr>
            <a:r>
              <a:rPr sz="4250" spc="25">
                <a:solidFill>
                  <a:srgbClr val="000000"/>
                </a:solidFill>
                <a:latin typeface="UKONWI+MS-UIGothic"/>
                <a:cs typeface="UKONWI+MS-UIGothic"/>
              </a:rPr>
              <a:t>生理机制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UKONWI+MS-UIGothic"/>
                <a:cs typeface="UKONWI+MS-UIGothic"/>
              </a:rPr>
              <a:t>肛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肠</a:t>
            </a:r>
            <a:r>
              <a:rPr sz="3000">
                <a:solidFill>
                  <a:srgbClr val="3045FD"/>
                </a:solidFill>
                <a:latin typeface="UKONWI+MS-UIGothic"/>
                <a:cs typeface="UKONWI+MS-UIGothic"/>
              </a:rPr>
              <a:t>手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术</a:t>
            </a:r>
            <a:r>
              <a:rPr sz="3000">
                <a:solidFill>
                  <a:srgbClr val="3045FD"/>
                </a:solidFill>
                <a:latin typeface="UKONWI+MS-UIGothic"/>
                <a:cs typeface="UKONWI+MS-UIGothic"/>
              </a:rPr>
              <a:t>与大出血的关系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91163"/>
            <a:ext cx="35291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4">
                <a:solidFill>
                  <a:srgbClr val="3045FD"/>
                </a:solidFill>
                <a:latin typeface="UKONWI+MS-UIGothic"/>
                <a:cs typeface="UKONWI+MS-UIGothic"/>
              </a:rPr>
              <a:t>肛</a:t>
            </a:r>
            <a:r>
              <a:rPr sz="2000" spc="15">
                <a:solidFill>
                  <a:srgbClr val="3045FD"/>
                </a:solidFill>
                <a:latin typeface="SimSun"/>
                <a:cs typeface="SimSun"/>
              </a:rPr>
              <a:t>肠</a:t>
            </a:r>
            <a:r>
              <a:rPr sz="2000" spc="15">
                <a:solidFill>
                  <a:srgbClr val="3045FD"/>
                </a:solidFill>
                <a:latin typeface="UKONWI+MS-UIGothic"/>
                <a:cs typeface="UKONWI+MS-UIGothic"/>
              </a:rPr>
              <a:t>手</a:t>
            </a:r>
            <a:r>
              <a:rPr sz="2000" spc="14">
                <a:solidFill>
                  <a:srgbClr val="3045FD"/>
                </a:solidFill>
                <a:latin typeface="SimSun"/>
                <a:cs typeface="SimSun"/>
              </a:rPr>
              <a:t>术</a:t>
            </a:r>
            <a:r>
              <a:rPr sz="2000" spc="15">
                <a:solidFill>
                  <a:srgbClr val="3045FD"/>
                </a:solidFill>
                <a:latin typeface="UKONWI+MS-UIGothic"/>
                <a:cs typeface="UKONWI+MS-UIGothic"/>
              </a:rPr>
              <a:t>操作</a:t>
            </a:r>
            <a:r>
              <a:rPr sz="2000" spc="15">
                <a:solidFill>
                  <a:srgbClr val="3045FD"/>
                </a:solidFill>
                <a:latin typeface="SimSun"/>
                <a:cs typeface="SimSun"/>
              </a:rPr>
              <a:t>对</a:t>
            </a:r>
            <a:r>
              <a:rPr sz="2000" spc="15">
                <a:solidFill>
                  <a:srgbClr val="3045FD"/>
                </a:solidFill>
                <a:latin typeface="UKONWI+MS-UIGothic"/>
                <a:cs typeface="UKONWI+MS-UIGothic"/>
              </a:rPr>
              <a:t>血管的影响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2272518"/>
            <a:ext cx="4927647" cy="810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UKONWI+MS-UIGothic"/>
                <a:cs typeface="UKONWI+MS-UIGothic"/>
              </a:rPr>
              <a:t>肛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1350">
                <a:solidFill>
                  <a:srgbClr val="000000"/>
                </a:solidFill>
                <a:latin typeface="UKONWI+MS-UIGothic"/>
                <a:cs typeface="UKONWI+MS-UIGothic"/>
              </a:rPr>
              <a:t>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术过</a:t>
            </a:r>
            <a:r>
              <a:rPr sz="1350">
                <a:solidFill>
                  <a:srgbClr val="000000"/>
                </a:solidFill>
                <a:latin typeface="UKONWI+MS-UIGothic"/>
                <a:cs typeface="UKONWI+MS-UIGothic"/>
              </a:rPr>
              <a:t>程中，手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00000"/>
                </a:solidFill>
                <a:latin typeface="UKONWI+MS-UIGothic"/>
                <a:cs typeface="UKONWI+MS-UIGothic"/>
              </a:rPr>
              <a:t>器械、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缝</a:t>
            </a:r>
            <a:r>
              <a:rPr sz="1350">
                <a:solidFill>
                  <a:srgbClr val="000000"/>
                </a:solidFill>
                <a:latin typeface="UKONWI+MS-UIGothic"/>
                <a:cs typeface="UKONWI+MS-UIGothic"/>
              </a:rPr>
              <a:t>合等操作可能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损伤</a:t>
            </a:r>
            <a:r>
              <a:rPr sz="1350">
                <a:solidFill>
                  <a:srgbClr val="000000"/>
                </a:solidFill>
                <a:latin typeface="UKONWI+MS-UIGothic"/>
                <a:cs typeface="UKONWI+MS-UIGothic"/>
              </a:rPr>
              <a:t>血管，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导</a:t>
            </a:r>
          </a:p>
          <a:p>
            <a:pPr marL="0" marR="0">
              <a:lnSpc>
                <a:spcPts val="1350"/>
              </a:lnSpc>
              <a:spcBef>
                <a:spcPts val="166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UKONWI+MS-UIGothic"/>
                <a:cs typeface="UKONWI+MS-UIGothic"/>
              </a:rPr>
              <a:t>致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00000"/>
                </a:solidFill>
                <a:latin typeface="UKONWI+MS-UIGothic"/>
                <a:cs typeface="UKONWI+MS-UIGothic"/>
              </a:rPr>
              <a:t>后出血。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385559" y="4208938"/>
            <a:ext cx="1658619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3045FD"/>
                </a:solidFill>
                <a:latin typeface="UKONWI+MS-UIGothic"/>
                <a:cs typeface="UKONWI+MS-UIGothic"/>
              </a:rPr>
              <a:t>止血不</a:t>
            </a:r>
            <a:r>
              <a:rPr sz="2000" spc="14">
                <a:solidFill>
                  <a:srgbClr val="3045FD"/>
                </a:solidFill>
                <a:latin typeface="SimSun"/>
                <a:cs typeface="SimSun"/>
              </a:rPr>
              <a:t>彻</a:t>
            </a:r>
            <a:r>
              <a:rPr sz="2000">
                <a:solidFill>
                  <a:srgbClr val="3045FD"/>
                </a:solidFill>
                <a:latin typeface="UKONWI+MS-UIGothic"/>
                <a:cs typeface="UKONWI+MS-UIGothic"/>
              </a:rPr>
              <a:t>底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385559" y="4766163"/>
            <a:ext cx="538821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UKONWI+MS-UIGothic"/>
                <a:cs typeface="UKONWI+MS-UIGothic"/>
              </a:rPr>
              <a:t>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00000"/>
                </a:solidFill>
                <a:latin typeface="UKONWI+MS-UIGothic"/>
                <a:cs typeface="UKONWI+MS-UIGothic"/>
              </a:rPr>
              <a:t>中止血不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彻</a:t>
            </a:r>
            <a:r>
              <a:rPr sz="1350">
                <a:solidFill>
                  <a:srgbClr val="000000"/>
                </a:solidFill>
                <a:latin typeface="UKONWI+MS-UIGothic"/>
                <a:cs typeface="UKONWI+MS-UIGothic"/>
              </a:rPr>
              <a:t>底或止血方法不当，可能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000000"/>
                </a:solidFill>
                <a:latin typeface="UKONWI+MS-UIGothic"/>
                <a:cs typeface="UKONWI+MS-UIGothic"/>
              </a:rPr>
              <a:t>致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00000"/>
                </a:solidFill>
                <a:latin typeface="UKONWI+MS-UIGothic"/>
                <a:cs typeface="UKONWI+MS-UIGothic"/>
              </a:rPr>
              <a:t>后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UKONWI+MS-UIGothic"/>
                <a:cs typeface="UKONWI+MS-UIGothic"/>
              </a:rPr>
              <a:t>生大出血。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UKONWI+MS-UIGothic"/>
                <a:cs typeface="UKONWI+MS-UIGothic"/>
              </a:rPr>
              <a:t>大出血的病理生理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过</a:t>
            </a:r>
            <a:r>
              <a:rPr sz="3000">
                <a:solidFill>
                  <a:srgbClr val="3045FD"/>
                </a:solidFill>
                <a:latin typeface="UKONWI+MS-UIGothic"/>
                <a:cs typeface="UKONWI+MS-UIGothic"/>
              </a:rPr>
              <a:t>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UKONWI+MS-UIGothic"/>
                <a:cs typeface="UKONWI+MS-UIGothic"/>
              </a:rPr>
              <a:t>血液流失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7730" y="2317488"/>
            <a:ext cx="678961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ONWI+MS-UIGothic"/>
                <a:cs typeface="UKONWI+MS-UIGothic"/>
              </a:rPr>
              <a:t>大出血会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000000"/>
                </a:solidFill>
                <a:latin typeface="UKONWI+MS-UIGothic"/>
                <a:cs typeface="UKONWI+MS-UIGothic"/>
              </a:rPr>
              <a:t>致血液大量流失，使机体血容量减少，引起休克等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严</a:t>
            </a:r>
            <a:r>
              <a:rPr sz="1500">
                <a:solidFill>
                  <a:srgbClr val="000000"/>
                </a:solidFill>
                <a:latin typeface="UKONWI+MS-UIGothic"/>
                <a:cs typeface="UKONWI+MS-UIGothic"/>
              </a:rPr>
              <a:t>重后果。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3435" y="4291766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UKONWI+MS-UIGothic"/>
                <a:cs typeface="UKONWI+MS-UIGothic"/>
              </a:rPr>
              <a:t>凝血机制紊乱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3435" y="4870188"/>
            <a:ext cx="591331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ONWI+MS-UIGothic"/>
                <a:cs typeface="UKONWI+MS-UIGothic"/>
              </a:rPr>
              <a:t>大出血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0000"/>
                </a:solidFill>
                <a:latin typeface="UKONWI+MS-UIGothic"/>
                <a:cs typeface="UKONWI+MS-UIGothic"/>
              </a:rPr>
              <a:t>，机体凝血机制受到干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扰</a:t>
            </a:r>
            <a:r>
              <a:rPr sz="1500">
                <a:solidFill>
                  <a:srgbClr val="000000"/>
                </a:solidFill>
                <a:latin typeface="UKONWI+MS-UIGothic"/>
                <a:cs typeface="UKONWI+MS-UIGothic"/>
              </a:rPr>
              <a:t>，可能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000000"/>
                </a:solidFill>
                <a:latin typeface="UKONWI+MS-UIGothic"/>
                <a:cs typeface="UKONWI+MS-UIGothic"/>
              </a:rPr>
              <a:t>致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难</a:t>
            </a:r>
            <a:r>
              <a:rPr sz="1500">
                <a:solidFill>
                  <a:srgbClr val="000000"/>
                </a:solidFill>
                <a:latin typeface="UKONWI+MS-UIGothic"/>
                <a:cs typeface="UKONWI+MS-UIGothic"/>
              </a:rPr>
              <a:t>以控制的出血。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UKONWI+MS-UIGothic"/>
                <a:cs typeface="UKONWI+MS-UIGothic"/>
              </a:rPr>
              <a:t>大出血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对</a:t>
            </a:r>
            <a:r>
              <a:rPr sz="3000">
                <a:solidFill>
                  <a:srgbClr val="3045FD"/>
                </a:solidFill>
                <a:latin typeface="UKONWI+MS-UIGothic"/>
                <a:cs typeface="UKONWI+MS-UIGothic"/>
              </a:rPr>
              <a:t>机体的影响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3045FD"/>
                </a:solidFill>
                <a:latin typeface="UKONWI+MS-UIGothic"/>
                <a:cs typeface="UKONWI+MS-UIGothic"/>
              </a:rPr>
              <a:t>休克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5319" y="1960098"/>
            <a:ext cx="3088444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UKONWI+MS-UIGothic"/>
                <a:cs typeface="UKONWI+MS-UIGothic"/>
              </a:rPr>
              <a:t>大量失血可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导</a:t>
            </a:r>
            <a:r>
              <a:rPr sz="1350">
                <a:solidFill>
                  <a:srgbClr val="000000"/>
                </a:solidFill>
                <a:latin typeface="UKONWI+MS-UIGothic"/>
                <a:cs typeface="UKONWI+MS-UIGothic"/>
              </a:rPr>
              <a:t>致休克，使机体各器官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UKONWI+MS-UIGothic"/>
                <a:cs typeface="UKONWI+MS-UIGothic"/>
              </a:rPr>
              <a:t>功能受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损</a:t>
            </a:r>
            <a:r>
              <a:rPr sz="1350">
                <a:solidFill>
                  <a:srgbClr val="000000"/>
                </a:solidFill>
                <a:latin typeface="UKONWI+MS-UIGothic"/>
                <a:cs typeface="UKONWI+MS-UIGothic"/>
              </a:rPr>
              <a:t>，甚至危及生命。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044946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UKONWI+MS-UIGothic"/>
                <a:cs typeface="UKONWI+MS-UIGothic"/>
              </a:rPr>
              <a:t>感染</a:t>
            </a: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风险</a:t>
            </a:r>
            <a:r>
              <a:rPr sz="1550" spc="25">
                <a:solidFill>
                  <a:srgbClr val="FFFFFF"/>
                </a:solidFill>
                <a:latin typeface="UKONWI+MS-UIGothic"/>
                <a:cs typeface="UKONWI+MS-UIGothic"/>
              </a:rPr>
              <a:t>增加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3419" y="4451838"/>
            <a:ext cx="3088444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UKONWI+MS-UIGothic"/>
                <a:cs typeface="UKONWI+MS-UIGothic"/>
              </a:rPr>
              <a:t>大出血后机体免疫力下降，增加了感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93419" y="4760448"/>
            <a:ext cx="105682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UKONWI+MS-UIGothic"/>
                <a:cs typeface="UKONWI+MS-UIGothic"/>
              </a:rPr>
              <a:t>染的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风险</a:t>
            </a:r>
            <a:r>
              <a:rPr sz="1350">
                <a:solidFill>
                  <a:srgbClr val="FFFFFF"/>
                </a:solidFill>
                <a:latin typeface="UKONWI+MS-UIGothic"/>
                <a:cs typeface="UKONWI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087495" y="2347805"/>
            <a:ext cx="6864460" cy="1349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250"/>
              </a:lnSpc>
              <a:spcBef>
                <a:spcPct val="0"/>
              </a:spcBef>
              <a:spcAft>
                <a:spcPct val="0"/>
              </a:spcAft>
            </a:pPr>
            <a:r>
              <a:rPr sz="4250" spc="25">
                <a:solidFill>
                  <a:srgbClr val="000000"/>
                </a:solidFill>
                <a:latin typeface="UKONWI+MS-UIGothic"/>
                <a:cs typeface="UKONWI+MS-UIGothic"/>
              </a:rPr>
              <a:t>肛</a:t>
            </a:r>
            <a:r>
              <a:rPr sz="4250" spc="25">
                <a:solidFill>
                  <a:srgbClr val="000000"/>
                </a:solidFill>
                <a:latin typeface="SimSun"/>
                <a:cs typeface="SimSun"/>
              </a:rPr>
              <a:t>肠</a:t>
            </a:r>
            <a:r>
              <a:rPr sz="4250" spc="25">
                <a:solidFill>
                  <a:srgbClr val="000000"/>
                </a:solidFill>
                <a:latin typeface="UKONWI+MS-UIGothic"/>
                <a:cs typeface="UKONWI+MS-UIGothic"/>
              </a:rPr>
              <a:t>病</a:t>
            </a:r>
            <a:r>
              <a:rPr sz="4250" spc="25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4250" spc="25">
                <a:solidFill>
                  <a:srgbClr val="000000"/>
                </a:solidFill>
                <a:latin typeface="UKONWI+MS-UIGothic"/>
                <a:cs typeface="UKONWI+MS-UIGothic"/>
              </a:rPr>
              <a:t>后大出血的常</a:t>
            </a:r>
            <a:r>
              <a:rPr sz="4250">
                <a:solidFill>
                  <a:srgbClr val="000000"/>
                </a:solidFill>
                <a:latin typeface="SimSun"/>
                <a:cs typeface="SimSun"/>
              </a:rPr>
              <a:t>见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99945" y="2493629"/>
            <a:ext cx="2778454" cy="2582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335"/>
              </a:lnSpc>
              <a:spcBef>
                <a:spcPct val="0"/>
              </a:spcBef>
              <a:spcAft>
                <a:spcPct val="0"/>
              </a:spcAft>
            </a:pPr>
            <a:r>
              <a:rPr sz="8000" spc="10">
                <a:solidFill>
                  <a:srgbClr val="3045FD"/>
                </a:solidFill>
                <a:latin typeface="ORGRIB+HMCEBF+MicrosoftYaHei-Bold"/>
                <a:cs typeface="ORGRIB+HMCEBF+MicrosoftYaHei-Bold"/>
              </a:rPr>
              <a:t>03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087495" y="3259665"/>
            <a:ext cx="2978340" cy="1349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250"/>
              </a:lnSpc>
              <a:spcBef>
                <a:spcPct val="0"/>
              </a:spcBef>
              <a:spcAft>
                <a:spcPct val="0"/>
              </a:spcAft>
            </a:pPr>
            <a:r>
              <a:rPr sz="4250" spc="25">
                <a:solidFill>
                  <a:srgbClr val="000000"/>
                </a:solidFill>
                <a:latin typeface="UKONWI+MS-UIGothic"/>
                <a:cs typeface="UKONWI+MS-UIGothic"/>
              </a:rPr>
              <a:t>原因分析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UKONWI+MS-UIGothic"/>
                <a:cs typeface="UKONWI+MS-UIGothic"/>
              </a:rPr>
              <a:t>手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术</a:t>
            </a:r>
            <a:r>
              <a:rPr sz="3000">
                <a:solidFill>
                  <a:srgbClr val="3045FD"/>
                </a:solidFill>
                <a:latin typeface="UKONWI+MS-UIGothic"/>
                <a:cs typeface="UKONWI+MS-UIGothic"/>
              </a:rPr>
              <a:t>操作因素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ORGRIB+HMCEBF+MicrosoftYaHei-Bold"/>
                <a:cs typeface="ORGRIB+HMCEBF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ORGRIB+HMCEBF+MicrosoftYaHei-Bold"/>
                <a:cs typeface="ORGRIB+HMCEBF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ORGRIB+HMCEBF+MicrosoftYaHei-Bold"/>
                <a:cs typeface="ORGRIB+HMCEBF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92100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3045FD"/>
                </a:solidFill>
                <a:latin typeface="UKONWI+MS-UIGothic"/>
                <a:cs typeface="UKONWI+MS-UIGothic"/>
              </a:rPr>
              <a:t>手</a:t>
            </a:r>
            <a:r>
              <a:rPr sz="2000" spc="25">
                <a:solidFill>
                  <a:srgbClr val="3045FD"/>
                </a:solidFill>
                <a:latin typeface="SimSun"/>
                <a:cs typeface="SimSun"/>
              </a:rPr>
              <a:t>术</a:t>
            </a:r>
            <a:r>
              <a:rPr sz="2000" spc="25">
                <a:solidFill>
                  <a:srgbClr val="3045FD"/>
                </a:solidFill>
                <a:latin typeface="UKONWI+MS-UIGothic"/>
                <a:cs typeface="UKONWI+MS-UIGothic"/>
              </a:rPr>
              <a:t>操作不当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3045FD"/>
                </a:solidFill>
                <a:latin typeface="UKONWI+MS-UIGothic"/>
                <a:cs typeface="UKONWI+MS-UIGothic"/>
              </a:rPr>
              <a:t>血管</a:t>
            </a:r>
            <a:r>
              <a:rPr sz="2000" spc="25">
                <a:solidFill>
                  <a:srgbClr val="3045FD"/>
                </a:solidFill>
                <a:latin typeface="SimSun"/>
                <a:cs typeface="SimSun"/>
              </a:rPr>
              <a:t>损伤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3045FD"/>
                </a:solidFill>
                <a:latin typeface="UKONWI+MS-UIGothic"/>
                <a:cs typeface="UKONWI+MS-UIGothic"/>
              </a:rPr>
              <a:t>止血方法不当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409825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ONWI+MS-UIGothic"/>
                <a:cs typeface="UKONWI+MS-UIGothic"/>
              </a:rPr>
              <a:t>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术过</a:t>
            </a:r>
            <a:r>
              <a:rPr sz="1500">
                <a:solidFill>
                  <a:srgbClr val="000000"/>
                </a:solidFill>
                <a:latin typeface="UKONWI+MS-UIGothic"/>
                <a:cs typeface="UKONWI+MS-UIGothic"/>
              </a:rPr>
              <a:t>程中操作粗暴或止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ONWI+MS-UIGothic"/>
                <a:cs typeface="UKONWI+MS-UIGothic"/>
              </a:rPr>
              <a:t>血不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彻</a:t>
            </a:r>
            <a:r>
              <a:rPr sz="1500">
                <a:solidFill>
                  <a:srgbClr val="000000"/>
                </a:solidFill>
                <a:latin typeface="UKONWI+MS-UIGothic"/>
                <a:cs typeface="UKONWI+MS-UIGothic"/>
              </a:rPr>
              <a:t>底，可能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000000"/>
                </a:solidFill>
                <a:latin typeface="UKONWI+MS-UIGothic"/>
                <a:cs typeface="UKONWI+MS-UIGothic"/>
              </a:rPr>
              <a:t>致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00000"/>
                </a:solidFill>
                <a:latin typeface="UKONWI+MS-UIGothic"/>
                <a:cs typeface="UKONWI+MS-UIGothic"/>
              </a:rPr>
              <a:t>后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ONWI+MS-UIGothic"/>
                <a:cs typeface="UKONWI+MS-UIGothic"/>
              </a:rPr>
              <a:t>出血。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409825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ONWI+MS-UIGothic"/>
                <a:cs typeface="UKONWI+MS-UIGothic"/>
              </a:rPr>
              <a:t>手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术过</a:t>
            </a:r>
            <a:r>
              <a:rPr sz="1500">
                <a:solidFill>
                  <a:srgbClr val="000000"/>
                </a:solidFill>
                <a:latin typeface="UKONWI+MS-UIGothic"/>
                <a:cs typeface="UKONWI+MS-UIGothic"/>
              </a:rPr>
              <a:t>程中可能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损伤</a:t>
            </a:r>
            <a:r>
              <a:rPr sz="1500">
                <a:solidFill>
                  <a:srgbClr val="000000"/>
                </a:solidFill>
                <a:latin typeface="UKONWI+MS-UIGothic"/>
                <a:cs typeface="UKONWI+MS-UIGothic"/>
              </a:rPr>
              <a:t>到肛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门</a:t>
            </a:r>
            <a:r>
              <a:rPr sz="1500">
                <a:solidFill>
                  <a:srgbClr val="000000"/>
                </a:solidFill>
                <a:latin typeface="UKONWI+MS-UIGothic"/>
                <a:cs typeface="UKONWI+MS-UIGothic"/>
              </a:rPr>
              <a:t>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围</a:t>
            </a:r>
            <a:r>
              <a:rPr sz="1500">
                <a:solidFill>
                  <a:srgbClr val="000000"/>
                </a:solidFill>
                <a:latin typeface="UKONWI+MS-UIGothic"/>
                <a:cs typeface="UKONWI+MS-UIGothic"/>
              </a:rPr>
              <a:t>的血管，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000000"/>
                </a:solidFill>
                <a:latin typeface="UKONWI+MS-UIGothic"/>
                <a:cs typeface="UKONWI+MS-UIGothic"/>
              </a:rPr>
              <a:t>致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00000"/>
                </a:solidFill>
                <a:latin typeface="UKONWI+MS-UIGothic"/>
                <a:cs typeface="UKONWI+MS-UIGothic"/>
              </a:rPr>
              <a:t>后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ONWI+MS-UIGothic"/>
                <a:cs typeface="UKONWI+MS-UIGothic"/>
              </a:rPr>
              <a:t>出血。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336229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ONWI+MS-UIGothic"/>
                <a:cs typeface="UKONWI+MS-UIGothic"/>
              </a:rPr>
              <a:t>如使用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000000"/>
                </a:solidFill>
                <a:latin typeface="UKONWI+MS-UIGothic"/>
                <a:cs typeface="UKONWI+MS-UIGothic"/>
              </a:rPr>
              <a:t>凝、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结</a:t>
            </a:r>
            <a:r>
              <a:rPr sz="1500">
                <a:solidFill>
                  <a:srgbClr val="000000"/>
                </a:solidFill>
                <a:latin typeface="UKONWI+MS-UIGothic"/>
                <a:cs typeface="UKONWI+MS-UIGothic"/>
              </a:rPr>
              <a:t>扎等止血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ONWI+MS-UIGothic"/>
                <a:cs typeface="UKONWI+MS-UIGothic"/>
              </a:rPr>
              <a:t>方法不当，也可能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导</a:t>
            </a:r>
            <a:r>
              <a:rPr sz="1500">
                <a:solidFill>
                  <a:srgbClr val="000000"/>
                </a:solidFill>
                <a:latin typeface="UKONWI+MS-UIGothic"/>
                <a:cs typeface="UKONWI+MS-UIGothic"/>
              </a:rPr>
              <a:t>致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ONWI+MS-UIGothic"/>
                <a:cs typeface="UKONWI+MS-UIGothic"/>
              </a:rPr>
              <a:t>后出血。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UKONWI+MS-UIGothic"/>
                <a:cs typeface="UKONWI+MS-UIGothic"/>
              </a:rPr>
              <a:t>患者自身因素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3185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UKONWI+MS-UIGothic"/>
                <a:cs typeface="UKONWI+MS-UIGothic"/>
              </a:rPr>
              <a:t>凝血障碍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7420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UKONWI+MS-UIGothic"/>
                <a:cs typeface="UKONWI+MS-UIGothic"/>
              </a:rPr>
              <a:t>基</a:t>
            </a: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础</a:t>
            </a:r>
            <a:r>
              <a:rPr sz="2300" spc="25">
                <a:solidFill>
                  <a:srgbClr val="3045FD"/>
                </a:solidFill>
                <a:latin typeface="UKONWI+MS-UIGothic"/>
                <a:cs typeface="UKONWI+MS-UIGothic"/>
              </a:rPr>
              <a:t>疾病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27719" y="3825041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UKONWI+MS-UIGothic"/>
                <a:cs typeface="UKONWI+MS-UIGothic"/>
              </a:rPr>
              <a:t>年</a:t>
            </a: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龄</a:t>
            </a:r>
            <a:r>
              <a:rPr sz="2300" spc="25">
                <a:solidFill>
                  <a:srgbClr val="3045FD"/>
                </a:solidFill>
                <a:latin typeface="UKONWI+MS-UIGothic"/>
                <a:cs typeface="UKONWI+MS-UIGothic"/>
              </a:rPr>
              <a:t>因素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52244" y="4698738"/>
            <a:ext cx="2336229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ONWI+MS-UIGothic"/>
                <a:cs typeface="UKONWI+MS-UIGothic"/>
              </a:rPr>
              <a:t>部分患者存在凝血障碍，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57115" y="4698738"/>
            <a:ext cx="2336229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ONWI+MS-UIGothic"/>
                <a:cs typeface="UKONWI+MS-UIGothic"/>
              </a:rPr>
              <a:t>如高血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压</a:t>
            </a:r>
            <a:r>
              <a:rPr sz="1500">
                <a:solidFill>
                  <a:srgbClr val="000000"/>
                </a:solidFill>
                <a:latin typeface="UKONWI+MS-UIGothic"/>
                <a:cs typeface="UKONWI+MS-UIGothic"/>
              </a:rPr>
              <a:t>、糖尿病等基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础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ONWI+MS-UIGothic"/>
                <a:cs typeface="UKONWI+MS-UIGothic"/>
              </a:rPr>
              <a:t>疾病，可能增加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00000"/>
                </a:solidFill>
                <a:latin typeface="UKONWI+MS-UIGothic"/>
                <a:cs typeface="UKONWI+MS-UIGothic"/>
              </a:rPr>
              <a:t>后出血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ONWI+MS-UIGothic"/>
                <a:cs typeface="UKONWI+MS-UIGothic"/>
              </a:rPr>
              <a:t>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1500">
                <a:solidFill>
                  <a:srgbClr val="000000"/>
                </a:solidFill>
                <a:latin typeface="UKONWI+MS-UIGothic"/>
                <a:cs typeface="UKONWI+MS-UIGothic"/>
              </a:rPr>
              <a:t>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6780" y="4698738"/>
            <a:ext cx="2336229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ONWI+MS-UIGothic"/>
                <a:cs typeface="UKONWI+MS-UIGothic"/>
              </a:rPr>
              <a:t>高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龄</a:t>
            </a:r>
            <a:r>
              <a:rPr sz="1500">
                <a:solidFill>
                  <a:srgbClr val="000000"/>
                </a:solidFill>
                <a:latin typeface="UKONWI+MS-UIGothic"/>
                <a:cs typeface="UKONWI+MS-UIGothic"/>
              </a:rPr>
              <a:t>患者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00000"/>
                </a:solidFill>
                <a:latin typeface="UKONWI+MS-UIGothic"/>
                <a:cs typeface="UKONWI+MS-UIGothic"/>
              </a:rPr>
              <a:t>后恢复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较</a:t>
            </a:r>
            <a:r>
              <a:rPr sz="1500">
                <a:solidFill>
                  <a:srgbClr val="000000"/>
                </a:solidFill>
                <a:latin typeface="UKONWI+MS-UIGothic"/>
                <a:cs typeface="UKONWI+MS-UIGothic"/>
              </a:rPr>
              <a:t>慢，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UKONWI+MS-UIGothic"/>
                <a:cs typeface="UKONWI+MS-UIGothic"/>
              </a:rPr>
              <a:t>容易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UKONWI+MS-UIGothic"/>
                <a:cs typeface="UKONWI+MS-UIGothic"/>
              </a:rPr>
              <a:t>生出血。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452244" y="4973058"/>
            <a:ext cx="19362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00000"/>
                </a:solidFill>
                <a:latin typeface="UKONWI+MS-UIGothic"/>
                <a:cs typeface="UKONWI+MS-UIGothic"/>
              </a:rPr>
              <a:t>后容易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UKONWI+MS-UIGothic"/>
                <a:cs typeface="UKONWI+MS-UIGothic"/>
              </a:rPr>
              <a:t>生出血。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https://d.book118.com/558132005070006042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1">
      <vt:lpstr>Arial</vt:lpstr>
      <vt:lpstr>Calibri</vt:lpstr>
      <vt:lpstr>UKONWI+MS-UIGothic</vt:lpstr>
      <vt:lpstr>SimSun</vt:lpstr>
      <vt:lpstr>ORGRIB+HMCEBF+MicrosoftYaHei-Bold</vt:lpstr>
      <vt:lpstr>OITAPK+CIOHBS+ArialMT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2024-09-21T16:42:51.729</cp:lastPrinted>
  <dcterms:created xsi:type="dcterms:W3CDTF">2024-09-21T08:42:51Z</dcterms:created>
  <dcterms:modified xsi:type="dcterms:W3CDTF">2024-09-21T08:42:52Z</dcterms:modified>
</cp:coreProperties>
</file>