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C8F185-E166-4D02-8484-CAF2D63C89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D5F6E3-359D-42A2-BF43-AF0C626B9B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8B8B50-C2D0-4F71-9CDC-D946EB844C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161EC5-8E0C-4336-9BB7-D1E64DE2FB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90E7580-9218-4912-8A87-7671D6F331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5E3BE17-4296-4E15-8348-8B5E488362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CFA9E66-3F6D-41FE-A725-8EFC760C27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150FB4-10A3-465E-BF15-6F6A13549D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CB36AC-E3C6-4900-A787-82315F86B4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48B1F2-047F-46BD-9B2B-89AAA1E9E9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514AF4-2B3A-48CD-B3BF-706ECBD7AF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342682" y="1846430"/>
            <a:ext cx="5506636" cy="1200329"/>
          </a:xfrm>
        </p:spPr>
        <p:txBody>
          <a:bodyPr wrap="none" anchor="t">
            <a:spAutoFit/>
          </a:bodyPr>
          <a:lstStyle>
            <a:lvl1pPr algn="ctr">
              <a:defRPr sz="8000" b="1" i="0" spc="300">
                <a:solidFill>
                  <a:schemeClr val="tx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022629" y="3142768"/>
            <a:ext cx="2146742" cy="286232"/>
          </a:xfrm>
        </p:spPr>
        <p:txBody>
          <a:bodyPr wrap="none">
            <a:spAutoFit/>
          </a:bodyPr>
          <a:lstStyle>
            <a:lvl1pPr marL="0" indent="0" algn="ctr">
              <a:buNone/>
              <a:defRPr sz="14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009803" y="1270290"/>
            <a:ext cx="2172390" cy="480131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2800" b="1" i="0" spc="30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 lang="zh-CN" altLang="en-US"/>
              <a:t>2024/2/17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 lang="zh-CN" altLang="en-US"/>
              <a:t>2024/2/17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bg1">
                <a:alpha val="60000"/>
                <a:lumMod val="95000"/>
                <a:lumOff val="5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rcRect t="31862" b="18138"/>
          <a:stretch>
            <a:fillRect/>
          </a:stretch>
        </p:blipFill>
        <p:spPr>
          <a:xfrm flipH="1">
            <a:off x="0" y="-1"/>
            <a:ext cx="12192000" cy="3429001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  <a:lumOff val="5000"/>
                </a:schemeClr>
              </a:gs>
              <a:gs pos="100000">
                <a:schemeClr val="bg1">
                  <a:alpha val="60000"/>
                  <a:lumMod val="95000"/>
                  <a:lumOff val="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 lang="zh-CN" altLang="en-US"/>
              <a:t>2024/2/17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4" name="图片 1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>
          <p15:clr>
            <a:srgbClr val="FBAE40"/>
          </p15:clr>
        </p15:guide>
        <p15:guide id="4" pos="3840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 lang="zh-CN" altLang="en-US"/>
              <a:t>2024/2/17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3840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6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8141072011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幼儿设计活动教案小班反思\n## 1.小班幼儿设计活动教案的重要性\n### 1.1小班幼儿发展阶段及特点分析\n### 1.2设计活动教案对幼儿发展的促进作用\n### 1.3小班幼儿设计活动教案的基本原则\n## 2.小班幼儿设计活动教案的方法与技巧\n### 2.1如何根据幼儿特点选择合适的活动主题\n### 2.2如何设计有趣且具有教育意义的活动内容\n### 2.3如何运用多样化的教学方法提高活动质量\n## 3.小班幼儿设计活动教案的实例分析\n### 3.1以主题为核心的活动教案设计实例\n### 3.2以游戏为基本形式的活动教案设计实例\n### 3.3以探究为驱动的活动教案设计实例\n## 4.小班幼儿设计活动教案的问题与对策\n### 4.1小班幼儿设计活动教案中存在的问题\n### 4.2针对问题的对策建议\n### 4.3如何持续优化小班幼儿设计活动教案\n## 5.小班幼儿设计活动教案的反思与总结\n### 5.1活动教案实施后的效果评估\n### 5.2教师在活动教案实施过程中的反思\n### 5.3如何从实践中总结经验教训，提高活动教案质量\n&quot;,&quot;templateId&quot;:&quot;gmkecq1xcbgpbesf4w4jrcmz4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46865" y="1846430"/>
            <a:ext cx="11518900" cy="9144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 sz="6000"/>
              <a:t>幼儿设计活动教案小班反思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4283643" y="1272759"/>
            <a:ext cx="3624710" cy="480131"/>
          </a:xfrm>
        </p:spPr>
        <p:txBody>
          <a:bodyPr/>
          <a:lstStyle/>
          <a:p>
            <a:r>
              <a:rPr lang="en-US"/>
              <a:t>  </a:t>
            </a:r>
            <a:endParaRPr lang="zh-CN" b="1"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n-lt"/>
              </a:rPr>
              <a:t> </a:t>
            </a:r>
            <a:endParaRPr kumimoji="1" lang="en-US" altLang="zh-CN" spc="80"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1435771" y="6170237"/>
            <a:ext cx="184730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2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01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133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小班幼儿设计活动教案的重要性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70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171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172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年龄特点</a:t>
                </a:r>
                <a:endParaRPr/>
              </a:p>
            </p:txBody>
          </p:sp>
          <p:sp>
            <p:nvSpPr>
              <p:cNvPr id="173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2-3岁幼儿：认知能力较弱，注意力集中时间短，需要丰富的直观教具和有趣的活动内容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3-4岁幼儿：认知能力逐渐增强，好奇心重，喜欢模仿和探索，需要提供更多操作和探究的机会</a:t>
                </a:r>
                <a:endParaRPr/>
              </a:p>
            </p:txBody>
          </p:sp>
        </p:grpSp>
        <p:grpSp>
          <p:nvGrpSpPr>
            <p:cNvPr id="174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175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身心发展特点</a:t>
                </a:r>
                <a:endParaRPr/>
              </a:p>
            </p:txBody>
          </p:sp>
          <p:sp>
            <p:nvSpPr>
              <p:cNvPr id="176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小班幼儿身体发育迅速，需要充足的户外活动和体育锻炼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小班幼儿语言表达能力较弱，需要丰富的语言环境和多样化的教学方法</a:t>
                </a:r>
                <a:endParaRPr/>
              </a:p>
            </p:txBody>
          </p:sp>
        </p:grpSp>
        <p:grpSp>
          <p:nvGrpSpPr>
            <p:cNvPr id="177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178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社交发展特点</a:t>
                </a:r>
                <a:endParaRPr/>
              </a:p>
            </p:txBody>
          </p:sp>
          <p:sp>
            <p:nvSpPr>
              <p:cNvPr id="179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小班幼儿开始学会与同伴互动，需要培养良好的同伴关系和团队合作意识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小班幼儿需要教师的关爱和引导，建立信任感和安全感</a:t>
                </a:r>
                <a:endParaRPr/>
              </a:p>
            </p:txBody>
          </p:sp>
        </p:grpSp>
      </p:grpSp>
      <p:sp>
        <p:nvSpPr>
          <p:cNvPr id="18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小班幼儿发展阶段及特点分析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设计活动教案对幼儿发展的促进作用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83" name="组合 182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063380"/>
            <a:chOff x="660399" y="2074672"/>
            <a:chExt cx="10871202" cy="4063380"/>
          </a:xfrm>
        </p:grpSpPr>
        <p:grpSp>
          <p:nvGrpSpPr>
            <p:cNvPr id="184" name="组合 183"/>
            <p:cNvGrpSpPr/>
            <p:nvPr/>
          </p:nvGrpSpPr>
          <p:grpSpPr>
            <a:xfrm>
              <a:off x="660399" y="2074672"/>
              <a:ext cx="2584800" cy="4063380"/>
              <a:chOff x="660399" y="2074672"/>
              <a:chExt cx="2584800" cy="4063380"/>
            </a:xfrm>
          </p:grpSpPr>
          <p:sp>
            <p:nvSpPr>
              <p:cNvPr id="185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促进认知发展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设计有趣的活动内容，激发幼儿的好奇心和探索欲望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提供丰富的直观教具，帮助幼儿理解和掌握知识</a:t>
                </a:r>
                <a:endParaRPr/>
              </a:p>
            </p:txBody>
          </p:sp>
          <p:pic>
            <p:nvPicPr>
              <p:cNvPr id="18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189" name="组合 188"/>
            <p:cNvGrpSpPr/>
            <p:nvPr/>
          </p:nvGrpSpPr>
          <p:grpSpPr>
            <a:xfrm>
              <a:off x="3422533" y="2074672"/>
              <a:ext cx="2584800" cy="4063380"/>
              <a:chOff x="660399" y="2074672"/>
              <a:chExt cx="2584800" cy="4063380"/>
            </a:xfrm>
          </p:grpSpPr>
          <p:sp>
            <p:nvSpPr>
              <p:cNvPr id="190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促进身体发展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安排充足的户外活动和体育锻炼，培养幼儿的运动兴趣和习惯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设计多样化的身体活动，提高幼儿的身体协调性和灵活性</a:t>
                </a:r>
                <a:endParaRPr/>
              </a:p>
            </p:txBody>
          </p:sp>
          <p:pic>
            <p:nvPicPr>
              <p:cNvPr id="19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194" name="组合 193"/>
            <p:cNvGrpSpPr/>
            <p:nvPr/>
          </p:nvGrpSpPr>
          <p:grpSpPr>
            <a:xfrm>
              <a:off x="6184667" y="2074672"/>
              <a:ext cx="2584800" cy="4063380"/>
              <a:chOff x="660399" y="2074672"/>
              <a:chExt cx="2584800" cy="4063380"/>
            </a:xfrm>
          </p:grpSpPr>
          <p:sp>
            <p:nvSpPr>
              <p:cNvPr id="195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促进语言发展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创设丰富的语言环境，帮助幼儿提高语言表达能力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采用多样化的教学方法，激发幼儿的语言学习兴趣</a:t>
                </a:r>
                <a:endParaRPr/>
              </a:p>
            </p:txBody>
          </p:sp>
          <p:pic>
            <p:nvPicPr>
              <p:cNvPr id="19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199" name="组合 198"/>
            <p:cNvGrpSpPr/>
            <p:nvPr/>
          </p:nvGrpSpPr>
          <p:grpSpPr>
            <a:xfrm>
              <a:off x="8946801" y="2074672"/>
              <a:ext cx="2584800" cy="4063380"/>
              <a:chOff x="660399" y="2074672"/>
              <a:chExt cx="2584800" cy="4063380"/>
            </a:xfrm>
          </p:grpSpPr>
          <p:sp>
            <p:nvSpPr>
              <p:cNvPr id="200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促进社交发展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设计有利于同伴互动的活动，培养幼儿的同伴关系和团队合作意识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通过教师关爱和指导，帮助幼儿建立信任感和安全感</a:t>
                </a:r>
                <a:endParaRPr/>
              </a:p>
            </p:txBody>
          </p:sp>
          <p:pic>
            <p:nvPicPr>
              <p:cNvPr id="20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5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05" name="组合 20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06" name="组合 205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07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以幼儿为中心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充分了解幼儿的兴趣和需求，设计符合幼儿特点的活动教案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关注幼儿的个体差异，因材施教，促进每个幼儿的全面发展</a:t>
                </a:r>
                <a:endParaRPr/>
              </a:p>
            </p:txBody>
          </p:sp>
          <p:pic>
            <p:nvPicPr>
              <p:cNvPr id="21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11" name="组合 210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12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教育性与发展性相结合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在活动中融入教育目标，培养幼儿的基本素质和能力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注重活动过程，让幼儿在玩中学，学中玩，实现全面发展</a:t>
                </a:r>
                <a:endParaRPr/>
              </a:p>
            </p:txBody>
          </p:sp>
          <p:pic>
            <p:nvPicPr>
              <p:cNvPr id="215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16" name="组合 215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17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灵活性与创造性相结合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根据幼儿的表现和反馈，及时调整活动教案，提高活动质量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鼓励教师创新教学方法，丰富活动内容，提高活动吸引力</a:t>
                </a:r>
                <a:endParaRPr/>
              </a:p>
            </p:txBody>
          </p:sp>
          <p:pic>
            <p:nvPicPr>
              <p:cNvPr id="220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2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小班幼儿设计活动教案的基本原则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23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02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224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小班幼儿设计活动教案的方法与技巧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6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227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228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229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观察幼儿在日常生活中的表现，了解他们的兴趣和喜好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与家长沟通，了解幼儿在家庭中的表现和需求</a:t>
                </a:r>
                <a:endParaRPr/>
              </a:p>
            </p:txBody>
          </p:sp>
          <p:sp>
            <p:nvSpPr>
              <p:cNvPr id="23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了解幼儿的兴趣和需求</a:t>
                </a:r>
                <a:endParaRPr/>
              </a:p>
            </p:txBody>
          </p:sp>
        </p:grpSp>
        <p:grpSp>
          <p:nvGrpSpPr>
            <p:cNvPr id="232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233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选择与教育目标相符的活动主题，实现教育价值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注重活动主题的综合性，促进幼儿多方面的发展</a:t>
                </a:r>
                <a:endParaRPr/>
              </a:p>
            </p:txBody>
          </p:sp>
          <p:sp>
            <p:nvSpPr>
              <p:cNvPr id="234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结合教育目标</a:t>
                </a:r>
                <a:endParaRPr/>
              </a:p>
            </p:txBody>
          </p:sp>
          <p:sp>
            <p:nvSpPr>
              <p:cNvPr id="235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36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237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选择适合季节和地域特点的活动主题，提高活动的趣味性和实用性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结合当地的文化和资源，开展有特色的活动</a:t>
                </a:r>
                <a:endParaRPr/>
              </a:p>
            </p:txBody>
          </p:sp>
          <p:sp>
            <p:nvSpPr>
              <p:cNvPr id="238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考虑季节和地域特点</a:t>
                </a:r>
                <a:endParaRPr/>
              </a:p>
            </p:txBody>
          </p:sp>
          <p:sp>
            <p:nvSpPr>
              <p:cNvPr id="239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如何根据幼儿特点选择合适的活动主题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如何设计有趣且具有教育意义的活动内容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43" name="组合 242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244" name="组合 243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245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创设情境，激发兴趣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通过故事、游戏、音乐等方式，创设有趣的活动情境，吸引幼儿参与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利用直观教具和多媒体资源，丰富活动内容，提高活动趣味性</a:t>
                </a:r>
                <a:endParaRPr/>
              </a:p>
            </p:txBody>
          </p:sp>
          <p:pic>
            <p:nvPicPr>
              <p:cNvPr id="24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49" name="组合 248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250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融入教育目标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在活动中融入教育目标，培养幼儿的基本素质和能力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注重活动过程，让幼儿在玩中学，学中玩，实现全面发展</a:t>
                </a:r>
                <a:endParaRPr/>
              </a:p>
            </p:txBody>
          </p:sp>
          <p:pic>
            <p:nvPicPr>
              <p:cNvPr id="25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54" name="组合 253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255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注重操作和探究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设计丰富的操作和探究环节，让幼儿亲身体验和发现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鼓励幼儿尝试和探索，培养幼儿的自主学习能力和创造力</a:t>
                </a:r>
                <a:endParaRPr/>
              </a:p>
            </p:txBody>
          </p:sp>
          <p:pic>
            <p:nvPicPr>
              <p:cNvPr id="25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60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61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62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263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grpSp>
        <p:nvGrpSpPr>
          <p:cNvPr id="264" name="Group 80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9110" y="1063099"/>
            <a:ext cx="11020552" cy="5284506"/>
            <a:chOff x="539110" y="1063099"/>
            <a:chExt cx="11020552" cy="5284506"/>
          </a:xfrm>
        </p:grpSpPr>
        <p:grpSp>
          <p:nvGrpSpPr>
            <p:cNvPr id="265" name="Group 808"/>
            <p:cNvGrpSpPr/>
            <p:nvPr/>
          </p:nvGrpSpPr>
          <p:grpSpPr>
            <a:xfrm>
              <a:off x="9146662" y="1063099"/>
              <a:ext cx="2413000" cy="2767131"/>
              <a:chOff x="9146662" y="1063099"/>
              <a:chExt cx="2413000" cy="2767131"/>
            </a:xfrm>
          </p:grpSpPr>
          <p:sp>
            <p:nvSpPr>
              <p:cNvPr id="266" name="TextBox 1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1612351"/>
                <a:ext cx="2228850" cy="221787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将游戏融入活动教案，让幼儿在游戏中学习，提高活动趣味性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设计不同类型的游戏，满足幼儿的不同需求，提高活动效果</a:t>
                </a:r>
                <a:endParaRPr/>
              </a:p>
            </p:txBody>
          </p:sp>
          <p:sp>
            <p:nvSpPr>
              <p:cNvPr id="267" name="TextBox 1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1063099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采用游戏化教学</a:t>
                </a:r>
                <a:endParaRPr/>
              </a:p>
            </p:txBody>
          </p:sp>
        </p:grpSp>
        <p:grpSp>
          <p:nvGrpSpPr>
            <p:cNvPr id="268" name="Group 811"/>
            <p:cNvGrpSpPr/>
            <p:nvPr/>
          </p:nvGrpSpPr>
          <p:grpSpPr>
            <a:xfrm>
              <a:off x="9146662" y="3977215"/>
              <a:ext cx="2413000" cy="2370390"/>
              <a:chOff x="9146662" y="3977216"/>
              <a:chExt cx="2413000" cy="2370390"/>
            </a:xfrm>
          </p:grpSpPr>
          <p:sp>
            <p:nvSpPr>
              <p:cNvPr id="269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397721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结合多种教学方法</a:t>
                </a:r>
                <a:endParaRPr/>
              </a:p>
            </p:txBody>
          </p:sp>
          <p:sp>
            <p:nvSpPr>
              <p:cNvPr id="270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4535997"/>
                <a:ext cx="2228850" cy="18116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采用直观教学、启发式教学、情境教学等多种教学方法，丰富活动形式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根据活动内容和幼儿表现，灵活运用教学方法，提高活动质量</a:t>
                </a:r>
                <a:endParaRPr/>
              </a:p>
            </p:txBody>
          </p:sp>
        </p:grpSp>
        <p:grpSp>
          <p:nvGrpSpPr>
            <p:cNvPr id="271" name="Group 814"/>
            <p:cNvGrpSpPr/>
            <p:nvPr/>
          </p:nvGrpSpPr>
          <p:grpSpPr>
            <a:xfrm>
              <a:off x="539110" y="3172356"/>
              <a:ext cx="2413000" cy="2333785"/>
              <a:chOff x="539110" y="3172356"/>
              <a:chExt cx="2413000" cy="2333785"/>
            </a:xfrm>
          </p:grpSpPr>
          <p:sp>
            <p:nvSpPr>
              <p:cNvPr id="272" name="TextBox 12" descr="{&quot;isTemplate&quot;:true,&quot;type&quot;:&quot;title&quot;,&quot;canOmit&quot;:false,&quot;range&quot;:0}"/>
              <p:cNvSpPr txBox="1"/>
              <p:nvPr/>
            </p:nvSpPr>
            <p:spPr>
              <a:xfrm>
                <a:off x="539110" y="317235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注重评价和反馈</a:t>
                </a:r>
                <a:endParaRPr/>
              </a:p>
            </p:txBody>
          </p:sp>
          <p:sp>
            <p:nvSpPr>
              <p:cNvPr id="273" name="TextBox 1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39110" y="3796745"/>
                <a:ext cx="2228850" cy="1709396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对幼儿的表现进行及时评价，给予肯定和鼓励，提高幼儿的学习积极性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根据评价结果，调整活动教案，提高活动质量</a:t>
                </a:r>
                <a:endParaRPr/>
              </a:p>
            </p:txBody>
          </p:sp>
        </p:grpSp>
      </p:grpSp>
      <p:sp>
        <p:nvSpPr>
          <p:cNvPr id="27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57910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如何运用多样化的教学方法提高活动质量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75" name="椭圆 3"/>
          <p:cNvSpPr>
            <a:spLocks noChangeAspect="1"/>
          </p:cNvSpPr>
          <p:nvPr/>
        </p:nvSpPr>
        <p:spPr>
          <a:xfrm>
            <a:off x="3148274" y="2946731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76" name="椭圆 4"/>
          <p:cNvSpPr>
            <a:spLocks noChangeAspect="1"/>
          </p:cNvSpPr>
          <p:nvPr/>
        </p:nvSpPr>
        <p:spPr>
          <a:xfrm>
            <a:off x="7820653" y="4589596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77" name="椭圆 7"/>
          <p:cNvSpPr>
            <a:spLocks noChangeAspect="1"/>
          </p:cNvSpPr>
          <p:nvPr/>
        </p:nvSpPr>
        <p:spPr>
          <a:xfrm>
            <a:off x="7556197" y="1484021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03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小班幼儿设计活动教案的实例分析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以主题为核心的活动教案设计实例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1" name="组合 1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2" name="组合 11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主题：秋天的奥秘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活动内容：</a:t>
                </a:r>
                <a:endParaRPr/>
              </a:p>
              <a:p>
                <a:pPr marL="406400" lvl="1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通过观察和比较，了解秋天的变化和特点</a:t>
                </a:r>
                <a:endParaRPr/>
              </a:p>
              <a:p>
                <a:pPr marL="406400" lvl="1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通过操作和探究，学习用树叶制作美丽的秋天画面</a:t>
                </a:r>
                <a:endParaRPr/>
              </a:p>
              <a:p>
                <a:pPr marL="406400" lvl="1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通过故事和音乐，感受秋天的美和丰收的喜悦</a:t>
                </a:r>
                <a:endParaRPr/>
              </a:p>
            </p:txBody>
          </p:sp>
          <p:pic>
            <p:nvPicPr>
              <p:cNvPr id="1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7" name="组合 16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教育目标：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培养幼儿观察能力和表达能力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培养幼儿动手操作能力和创造力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培养幼儿热爱大自然的情感</a:t>
                </a:r>
                <a:endParaRPr/>
              </a:p>
            </p:txBody>
          </p:sp>
          <p:pic>
            <p:nvPicPr>
              <p:cNvPr id="2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https://d.book118.com/558141072011006040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darkgold">
      <a:dk1>
        <a:srgbClr val="FEFFFF"/>
      </a:dk1>
      <a:lt1>
        <a:srgbClr val="000000"/>
      </a:lt1>
      <a:dk2>
        <a:srgbClr val="FDF5E1"/>
      </a:dk2>
      <a:lt2>
        <a:srgbClr val="160908"/>
      </a:lt2>
      <a:accent1>
        <a:srgbClr val="FEB74E"/>
      </a:accent1>
      <a:accent2>
        <a:srgbClr val="FB7F3D"/>
      </a:accent2>
      <a:accent3>
        <a:srgbClr val="E15C3D"/>
      </a:accent3>
      <a:accent4>
        <a:srgbClr val="9F463B"/>
      </a:accent4>
      <a:accent5>
        <a:srgbClr val="515865"/>
      </a:accent5>
      <a:accent6>
        <a:srgbClr val="333A46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幼儿设计活动教案小班反思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2024-09-18T04:19:49.691</cp:lastPrinted>
  <dcterms:created xsi:type="dcterms:W3CDTF">2024-09-17T20:19:49Z</dcterms:created>
  <dcterms:modified xsi:type="dcterms:W3CDTF">2024-09-17T20:19:51Z</dcterms:modified>
</cp:coreProperties>
</file>